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61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8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C7F4-6BCD-4335-ABC4-E2578AF63EDD}" type="datetimeFigureOut">
              <a:rPr lang="fr-FR" smtClean="0"/>
              <a:pPr/>
              <a:t>05/02/2018</a:t>
            </a:fld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4E2836-A089-48FE-9CD9-0558DC3BE4F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C7F4-6BCD-4335-ABC4-E2578AF63EDD}" type="datetimeFigureOut">
              <a:rPr lang="fr-FR" smtClean="0"/>
              <a:pPr/>
              <a:t>05/02/2018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2836-A089-48FE-9CD9-0558DC3BE4F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C7F4-6BCD-4335-ABC4-E2578AF63EDD}" type="datetimeFigureOut">
              <a:rPr lang="fr-FR" smtClean="0"/>
              <a:pPr/>
              <a:t>05/02/2018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2836-A089-48FE-9CD9-0558DC3BE4F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C7F4-6BCD-4335-ABC4-E2578AF63EDD}" type="datetimeFigureOut">
              <a:rPr lang="fr-FR" smtClean="0"/>
              <a:pPr/>
              <a:t>05/02/2018</a:t>
            </a:fld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4E2836-A089-48FE-9CD9-0558DC3BE4F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C7F4-6BCD-4335-ABC4-E2578AF63EDD}" type="datetimeFigureOut">
              <a:rPr lang="fr-FR" smtClean="0"/>
              <a:pPr/>
              <a:t>05/02/2018</a:t>
            </a:fld>
            <a:endParaRPr lang="fr-FR" dirty="0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2836-A089-48FE-9CD9-0558DC3BE4F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C7F4-6BCD-4335-ABC4-E2578AF63EDD}" type="datetimeFigureOut">
              <a:rPr lang="fr-FR" smtClean="0"/>
              <a:pPr/>
              <a:t>05/02/2018</a:t>
            </a:fld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2836-A089-48FE-9CD9-0558DC3BE4F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C7F4-6BCD-4335-ABC4-E2578AF63EDD}" type="datetimeFigureOut">
              <a:rPr lang="fr-FR" smtClean="0"/>
              <a:pPr/>
              <a:t>05/02/2018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F4E2836-A089-48FE-9CD9-0558DC3BE4F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C7F4-6BCD-4335-ABC4-E2578AF63EDD}" type="datetimeFigureOut">
              <a:rPr lang="fr-FR" smtClean="0"/>
              <a:pPr/>
              <a:t>05/02/2018</a:t>
            </a:fld>
            <a:endParaRPr lang="fr-FR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2836-A089-48FE-9CD9-0558DC3BE4F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C7F4-6BCD-4335-ABC4-E2578AF63EDD}" type="datetimeFigureOut">
              <a:rPr lang="fr-FR" smtClean="0"/>
              <a:pPr/>
              <a:t>05/02/2018</a:t>
            </a:fld>
            <a:endParaRPr lang="fr-FR" dirty="0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2836-A089-48FE-9CD9-0558DC3BE4F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C7F4-6BCD-4335-ABC4-E2578AF63EDD}" type="datetimeFigureOut">
              <a:rPr lang="fr-FR" smtClean="0"/>
              <a:pPr/>
              <a:t>05/02/2018</a:t>
            </a:fld>
            <a:endParaRPr lang="fr-FR" dirty="0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2836-A089-48FE-9CD9-0558DC3BE4F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C7F4-6BCD-4335-ABC4-E2578AF63EDD}" type="datetimeFigureOut">
              <a:rPr lang="fr-FR" smtClean="0"/>
              <a:pPr/>
              <a:t>05/02/2018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2836-A089-48FE-9CD9-0558DC3BE4F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B19C7F4-6BCD-4335-ABC4-E2578AF63EDD}" type="datetimeFigureOut">
              <a:rPr lang="fr-FR" smtClean="0"/>
              <a:pPr/>
              <a:t>05/02/2018</a:t>
            </a:fld>
            <a:endParaRPr lang="fr-FR" dirty="0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F4E2836-A089-48FE-9CD9-0558DC3BE4F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500043"/>
            <a:ext cx="8458200" cy="1071570"/>
          </a:xfrm>
        </p:spPr>
        <p:txBody>
          <a:bodyPr>
            <a:normAutofit/>
          </a:bodyPr>
          <a:lstStyle/>
          <a:p>
            <a:r>
              <a:rPr lang="fr-FR" sz="40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Evaluer et après ?</a:t>
            </a:r>
            <a:endParaRPr lang="fr-FR" sz="4000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pic>
        <p:nvPicPr>
          <p:cNvPr id="6" name="Imag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643050"/>
            <a:ext cx="785818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Laly\Documents\Enseignement\Icônes\Remarqu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2071678"/>
            <a:ext cx="2262182" cy="2262182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786050" y="2428868"/>
            <a:ext cx="61436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+mj-lt"/>
              </a:rPr>
              <a:t>L’évaluation formative amène aussi au diagnostique, réajustement et anticipation</a:t>
            </a:r>
            <a:endParaRPr lang="fr-FR" sz="3200" dirty="0"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686800" cy="838200"/>
          </a:xfrm>
        </p:spPr>
        <p:txBody>
          <a:bodyPr/>
          <a:lstStyle/>
          <a:p>
            <a:r>
              <a:rPr lang="fr-FR" cap="none" dirty="0" smtClean="0">
                <a:solidFill>
                  <a:schemeClr val="tx1"/>
                </a:solidFill>
              </a:rPr>
              <a:t>Et après ? </a:t>
            </a:r>
            <a:r>
              <a:rPr lang="fr-FR" i="1" cap="none" dirty="0" smtClean="0">
                <a:solidFill>
                  <a:schemeClr val="tx1"/>
                </a:solidFill>
              </a:rPr>
              <a:t>(du côté de l’élève)</a:t>
            </a:r>
            <a:endParaRPr lang="fr-FR" dirty="0"/>
          </a:p>
        </p:txBody>
      </p:sp>
      <p:pic>
        <p:nvPicPr>
          <p:cNvPr id="5122" name="Picture 2" descr="C:\Users\Laly\Documents\Enseignement\Icônes\Feedbac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259740">
            <a:off x="6399496" y="407741"/>
            <a:ext cx="2557366" cy="1518475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428596" y="1857364"/>
            <a:ext cx="82868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L’élève a lui aussi besoin d’avoir un retour sur ce </a:t>
            </a:r>
          </a:p>
          <a:p>
            <a:r>
              <a:rPr lang="fr-FR" sz="2800" dirty="0" smtClean="0"/>
              <a:t>qu’il sait, sait faire et le chemin qui lui reste à parcourir dans son apprentissage.</a:t>
            </a:r>
          </a:p>
          <a:p>
            <a:pPr algn="ctr"/>
            <a:r>
              <a:rPr lang="fr-FR" sz="2800" b="1" dirty="0" smtClean="0"/>
              <a:t>&gt; Evaluation permet cette visibilité.</a:t>
            </a:r>
            <a:endParaRPr lang="fr-FR" sz="2800" b="1" dirty="0"/>
          </a:p>
        </p:txBody>
      </p:sp>
      <p:pic>
        <p:nvPicPr>
          <p:cNvPr id="5123" name="Picture 3" descr="C:\Users\Laly\Documents\Enseignement\Icônes\erreur.gif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57224" y="4071942"/>
            <a:ext cx="1071570" cy="1071570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2071670" y="3857628"/>
            <a:ext cx="65722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Rendre une évaluation sans commentaire constructif, sans conseil, ni correction = INUTILE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14282" y="5429264"/>
            <a:ext cx="864399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Importance de la communication autour de l’évaluation, pour que l’élève sache ce qu’il doit en faire.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Laly\Documents\Enseignement\Icônes\Feedback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1259740">
            <a:off x="5824008" y="475735"/>
            <a:ext cx="2943225" cy="1552575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357158" y="214290"/>
            <a:ext cx="857256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Comment faire ?</a:t>
            </a:r>
          </a:p>
          <a:p>
            <a:r>
              <a:rPr lang="fr-FR" sz="3000" b="1" u="sng" dirty="0" smtClean="0"/>
              <a:t>Rétroaction </a:t>
            </a:r>
            <a:r>
              <a:rPr lang="fr-FR" sz="3000" b="1" u="sng" dirty="0" smtClean="0"/>
              <a:t>individuelle</a:t>
            </a:r>
          </a:p>
          <a:p>
            <a:r>
              <a:rPr lang="fr-FR" sz="3000" dirty="0" smtClean="0"/>
              <a:t>A l’oral ou à l’écrit…</a:t>
            </a:r>
          </a:p>
          <a:p>
            <a:endParaRPr lang="fr-FR" sz="3000" dirty="0" smtClean="0"/>
          </a:p>
          <a:p>
            <a:pPr>
              <a:buFont typeface="Wingdings"/>
              <a:buChar char="o"/>
            </a:pPr>
            <a:r>
              <a:rPr lang="fr-FR" sz="3000" dirty="0" smtClean="0">
                <a:sym typeface="Wingdings"/>
              </a:rPr>
              <a:t>Faire des commentaires liés aux résultats d’apprentissage (points forts, prochain défi à relever),</a:t>
            </a:r>
          </a:p>
          <a:p>
            <a:pPr>
              <a:buFont typeface="Wingdings"/>
              <a:buChar char="o"/>
            </a:pPr>
            <a:r>
              <a:rPr lang="fr-FR" sz="3000" dirty="0" smtClean="0">
                <a:sym typeface="Wingdings"/>
              </a:rPr>
              <a:t>Utiliser le vocabulaire des critères pour décrire l’apprentissage,</a:t>
            </a:r>
          </a:p>
          <a:p>
            <a:pPr>
              <a:buFont typeface="Wingdings"/>
              <a:buChar char="o"/>
            </a:pPr>
            <a:r>
              <a:rPr lang="fr-FR" sz="3000" dirty="0" smtClean="0">
                <a:sym typeface="Wingdings"/>
              </a:rPr>
              <a:t>Conseiller de façon positive pour amener l’élève à changer de posture, à réfléchir, à améliorer son apprentissage,</a:t>
            </a:r>
          </a:p>
          <a:p>
            <a:pPr>
              <a:buFont typeface="Wingdings"/>
              <a:buChar char="o"/>
            </a:pPr>
            <a:r>
              <a:rPr lang="fr-FR" sz="3000" dirty="0" smtClean="0">
                <a:sym typeface="Wingdings"/>
              </a:rPr>
              <a:t>Cibler la performance ou le travail de l’élève </a:t>
            </a:r>
            <a:r>
              <a:rPr lang="fr-FR" sz="3000" dirty="0" smtClean="0">
                <a:solidFill>
                  <a:srgbClr val="FF0000"/>
                </a:solidFill>
                <a:sym typeface="Wingdings"/>
              </a:rPr>
              <a:t>jamais sa personne</a:t>
            </a:r>
            <a:r>
              <a:rPr lang="fr-FR" sz="3000" dirty="0" smtClean="0">
                <a:sym typeface="Wingdings"/>
              </a:rPr>
              <a:t> </a:t>
            </a:r>
            <a:r>
              <a:rPr lang="fr-FR" sz="3000" i="1" dirty="0" smtClean="0">
                <a:sym typeface="Wingdings"/>
              </a:rPr>
              <a:t>(sentiment d’humiliation)</a:t>
            </a:r>
            <a:endParaRPr lang="fr-FR" sz="3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571481"/>
            <a:ext cx="8686800" cy="23574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b="1" u="sng" dirty="0" smtClean="0">
                <a:solidFill>
                  <a:schemeClr val="tx1"/>
                </a:solidFill>
              </a:rPr>
              <a:t>Rétroaction en groupe-classe</a:t>
            </a:r>
          </a:p>
          <a:p>
            <a:pPr>
              <a:buNone/>
            </a:pPr>
            <a:r>
              <a:rPr lang="fr-FR" sz="3000" dirty="0" smtClean="0">
                <a:solidFill>
                  <a:schemeClr val="tx1"/>
                </a:solidFill>
              </a:rPr>
              <a:t>Si un grand nombre voire une </a:t>
            </a:r>
          </a:p>
          <a:p>
            <a:pPr>
              <a:buNone/>
            </a:pPr>
            <a:r>
              <a:rPr lang="fr-FR" sz="3000" dirty="0" smtClean="0">
                <a:solidFill>
                  <a:schemeClr val="tx1"/>
                </a:solidFill>
              </a:rPr>
              <a:t>majorité des élèves observe la même</a:t>
            </a:r>
          </a:p>
          <a:p>
            <a:pPr>
              <a:buNone/>
            </a:pPr>
            <a:r>
              <a:rPr lang="fr-FR" sz="3000" dirty="0" smtClean="0">
                <a:solidFill>
                  <a:schemeClr val="tx1"/>
                </a:solidFill>
              </a:rPr>
              <a:t>difficulté de maîtrise.</a:t>
            </a:r>
          </a:p>
          <a:p>
            <a:pPr>
              <a:buNone/>
            </a:pPr>
            <a:endParaRPr lang="fr-FR" sz="2800" b="1" u="sng" dirty="0" smtClean="0">
              <a:solidFill>
                <a:schemeClr val="tx1"/>
              </a:solidFill>
            </a:endParaRPr>
          </a:p>
        </p:txBody>
      </p:sp>
      <p:pic>
        <p:nvPicPr>
          <p:cNvPr id="4" name="Picture 2" descr="C:\Users\Laly\Documents\Enseignement\Icônes\Feedbac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259740">
            <a:off x="6020337" y="475735"/>
            <a:ext cx="2943225" cy="1552575"/>
          </a:xfrm>
          <a:prstGeom prst="rect">
            <a:avLst/>
          </a:prstGeom>
          <a:noFill/>
        </p:spPr>
      </p:pic>
      <p:pic>
        <p:nvPicPr>
          <p:cNvPr id="6147" name="Picture 3" descr="C:\Users\Laly\Documents\Enseignement\Icônes\Duré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005064"/>
            <a:ext cx="1535532" cy="1385883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2202961" y="2805179"/>
            <a:ext cx="650085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u="sng" dirty="0" smtClean="0"/>
              <a:t>Prévoir du temps </a:t>
            </a:r>
            <a:r>
              <a:rPr lang="fr-FR" sz="3000" b="1" dirty="0" smtClean="0"/>
              <a:t>pour que l’élève lise mais aussi comprenne vos commentaires au regard de ce qu’il a produit.</a:t>
            </a:r>
          </a:p>
          <a:p>
            <a:endParaRPr lang="fr-FR" sz="3000" b="1" u="sng" dirty="0" smtClean="0"/>
          </a:p>
          <a:p>
            <a:r>
              <a:rPr lang="fr-FR" sz="3000" b="1" u="sng" dirty="0" smtClean="0"/>
              <a:t>Un élève a aussi besoin de temps pour mettre en pratique les recommandations, et parfois d’aide 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838200"/>
          </a:xfrm>
        </p:spPr>
        <p:txBody>
          <a:bodyPr/>
          <a:lstStyle/>
          <a:p>
            <a:r>
              <a:rPr lang="fr-FR" b="1" dirty="0" smtClean="0">
                <a:solidFill>
                  <a:schemeClr val="tx1"/>
                </a:solidFill>
              </a:rPr>
              <a:t>			Différencier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686800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fr-FR" b="1" dirty="0" smtClean="0">
                <a:solidFill>
                  <a:schemeClr val="tx1"/>
                </a:solidFill>
              </a:rPr>
              <a:t>Les postulats de Burns</a:t>
            </a:r>
            <a:r>
              <a:rPr lang="fr-FR" dirty="0" smtClean="0">
                <a:solidFill>
                  <a:schemeClr val="tx1"/>
                </a:solidFill>
              </a:rPr>
              <a:t>:</a:t>
            </a:r>
          </a:p>
          <a:p>
            <a:pPr>
              <a:buFont typeface="Wingdings" pitchFamily="2" charset="2"/>
              <a:buNone/>
            </a:pPr>
            <a:r>
              <a:rPr lang="fr-FR" b="1" dirty="0" smtClean="0">
                <a:solidFill>
                  <a:schemeClr val="tx1"/>
                </a:solidFill>
              </a:rPr>
              <a:t>Il n’y a pas deux élèves </a:t>
            </a:r>
            <a:r>
              <a:rPr lang="fr-FR" dirty="0" smtClean="0">
                <a:solidFill>
                  <a:schemeClr val="tx1"/>
                </a:solidFill>
              </a:rPr>
              <a:t>: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qui </a:t>
            </a:r>
            <a:r>
              <a:rPr lang="fr-FR" b="1" dirty="0" smtClean="0">
                <a:solidFill>
                  <a:schemeClr val="tx1"/>
                </a:solidFill>
              </a:rPr>
              <a:t>progressent</a:t>
            </a:r>
            <a:r>
              <a:rPr lang="fr-FR" dirty="0" smtClean="0">
                <a:solidFill>
                  <a:schemeClr val="tx1"/>
                </a:solidFill>
              </a:rPr>
              <a:t> à la même vitesse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qui soient </a:t>
            </a:r>
            <a:r>
              <a:rPr lang="fr-FR" b="1" dirty="0" smtClean="0">
                <a:solidFill>
                  <a:schemeClr val="tx1"/>
                </a:solidFill>
              </a:rPr>
              <a:t>prêts </a:t>
            </a:r>
            <a:r>
              <a:rPr lang="fr-FR" dirty="0" smtClean="0">
                <a:solidFill>
                  <a:schemeClr val="tx1"/>
                </a:solidFill>
              </a:rPr>
              <a:t>à apprendre en même temps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qui </a:t>
            </a:r>
            <a:r>
              <a:rPr lang="fr-FR" b="1" dirty="0" smtClean="0">
                <a:solidFill>
                  <a:schemeClr val="tx1"/>
                </a:solidFill>
              </a:rPr>
              <a:t>utilisent</a:t>
            </a:r>
            <a:r>
              <a:rPr lang="fr-FR" dirty="0" smtClean="0">
                <a:solidFill>
                  <a:schemeClr val="tx1"/>
                </a:solidFill>
              </a:rPr>
              <a:t> les mêmes techniques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qui </a:t>
            </a:r>
            <a:r>
              <a:rPr lang="fr-FR" b="1" dirty="0" smtClean="0">
                <a:solidFill>
                  <a:schemeClr val="tx1"/>
                </a:solidFill>
              </a:rPr>
              <a:t>résolvent</a:t>
            </a:r>
            <a:r>
              <a:rPr lang="fr-FR" dirty="0" smtClean="0">
                <a:solidFill>
                  <a:schemeClr val="tx1"/>
                </a:solidFill>
              </a:rPr>
              <a:t> les problèmes de la même manière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qui </a:t>
            </a:r>
            <a:r>
              <a:rPr lang="fr-FR" b="1" dirty="0" smtClean="0">
                <a:solidFill>
                  <a:schemeClr val="tx1"/>
                </a:solidFill>
              </a:rPr>
              <a:t>possèdent</a:t>
            </a:r>
            <a:r>
              <a:rPr lang="fr-FR" dirty="0" smtClean="0">
                <a:solidFill>
                  <a:schemeClr val="tx1"/>
                </a:solidFill>
              </a:rPr>
              <a:t> le même répertoire de comportements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qui possèdent le même </a:t>
            </a:r>
            <a:r>
              <a:rPr lang="fr-FR" b="1" dirty="0" smtClean="0">
                <a:solidFill>
                  <a:schemeClr val="tx1"/>
                </a:solidFill>
              </a:rPr>
              <a:t>profil</a:t>
            </a:r>
            <a:r>
              <a:rPr lang="fr-FR" dirty="0" smtClean="0">
                <a:solidFill>
                  <a:schemeClr val="tx1"/>
                </a:solidFill>
              </a:rPr>
              <a:t> d’intérêt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qui soient </a:t>
            </a:r>
            <a:r>
              <a:rPr lang="fr-FR" b="1" dirty="0" smtClean="0">
                <a:solidFill>
                  <a:schemeClr val="tx1"/>
                </a:solidFill>
              </a:rPr>
              <a:t>motivés</a:t>
            </a:r>
            <a:r>
              <a:rPr lang="fr-FR" dirty="0" smtClean="0">
                <a:solidFill>
                  <a:schemeClr val="tx1"/>
                </a:solidFill>
              </a:rPr>
              <a:t> pour atteindre le même but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7170" name="Picture 2" descr="C:\Users\Laly\Documents\Enseignement\Icônes\différenci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0"/>
            <a:ext cx="1214446" cy="1218249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0" y="5715016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Le comportement et les évaluations de vos élèves vous le prouvent chaque jour !</a:t>
            </a:r>
            <a:endParaRPr lang="fr-F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428604"/>
            <a:ext cx="8686800" cy="4865703"/>
          </a:xfrm>
        </p:spPr>
        <p:txBody>
          <a:bodyPr/>
          <a:lstStyle/>
          <a:p>
            <a:pPr>
              <a:buNone/>
            </a:pPr>
            <a:r>
              <a:rPr lang="fr-FR" dirty="0" smtClean="0">
                <a:solidFill>
                  <a:schemeClr val="tx1"/>
                </a:solidFill>
              </a:rPr>
              <a:t>Les évaluations vous permettent de dessiner le profil de chacun de vos élèves et donc d’adapter vos pratiques</a:t>
            </a:r>
          </a:p>
          <a:p>
            <a:pPr algn="ctr">
              <a:buNone/>
            </a:pPr>
            <a:r>
              <a:rPr lang="fr-FR" dirty="0" smtClean="0">
                <a:solidFill>
                  <a:schemeClr val="tx1"/>
                </a:solidFill>
              </a:rPr>
              <a:t>&gt; c’est la différenciation.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8195" name="Picture 3" descr="C:\Users\Laly\Documents\Enseignement\Icônes\Warning-triang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714620"/>
            <a:ext cx="1476177" cy="132394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2214546" y="2714620"/>
            <a:ext cx="65722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Elle ne s’adresse pas uniquement aux élèves en difficulté mais à tous les élèves, quelque soit leur niveau et rythme de progression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71472" y="5572140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85720" y="5000636"/>
            <a:ext cx="85820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 smtClean="0"/>
              <a:t>Il ne s’agit donc pas</a:t>
            </a:r>
            <a:r>
              <a:rPr lang="fr-FR" sz="3000" dirty="0" smtClean="0"/>
              <a:t> </a:t>
            </a:r>
            <a:r>
              <a:rPr lang="fr-FR" sz="3000" b="1" dirty="0" smtClean="0"/>
              <a:t>de différencier les objectifs, mais de permettre à tous les élèves d’atteindre les mêmes objectifs par des voies différentes.</a:t>
            </a:r>
            <a:endParaRPr lang="fr-FR" sz="3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Laly\Documents\Enseignement\Icônes\Exempl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1987550" cy="1023937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357422" y="285728"/>
            <a:ext cx="67865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Exemples de scénarios de différenciation</a:t>
            </a:r>
            <a:endParaRPr lang="fr-F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428736"/>
            <a:ext cx="91440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fr-FR" sz="3000" b="1" dirty="0" smtClean="0"/>
              <a:t>L’activité par échelon</a:t>
            </a:r>
          </a:p>
          <a:p>
            <a:pPr marL="514350" indent="-514350"/>
            <a:r>
              <a:rPr lang="fr-FR" sz="3000" dirty="0" smtClean="0"/>
              <a:t>	une même activité d’apprentissage pour la classe mais avec des niveaux de complexité différents.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fr-FR" sz="3000" dirty="0" smtClean="0"/>
              <a:t>Apprentissage individuel adapté (à travers une activité collective</a:t>
            </a:r>
            <a:r>
              <a:rPr lang="fr-FR" sz="3000" dirty="0" smtClean="0"/>
              <a:t>)</a:t>
            </a:r>
            <a:endParaRPr lang="fr-FR" sz="2800" dirty="0" smtClean="0"/>
          </a:p>
          <a:p>
            <a:pPr marL="514350" indent="-514350"/>
            <a:r>
              <a:rPr lang="fr-FR" sz="2800" dirty="0" smtClean="0"/>
              <a:t>2. </a:t>
            </a:r>
            <a:r>
              <a:rPr lang="fr-FR" sz="3000" b="1" dirty="0" smtClean="0"/>
              <a:t>La classe puzzle</a:t>
            </a:r>
          </a:p>
          <a:p>
            <a:pPr marL="514350" indent="-514350"/>
            <a:r>
              <a:rPr lang="fr-FR" sz="3000" dirty="0" smtClean="0"/>
              <a:t>	une même thématique, divisée en sous-thèmes</a:t>
            </a:r>
          </a:p>
          <a:p>
            <a:pPr marL="514350" indent="-514350"/>
            <a:r>
              <a:rPr lang="fr-FR" sz="3000" dirty="0" smtClean="0"/>
              <a:t>	une classe divisée en « groupes d’experts »</a:t>
            </a:r>
          </a:p>
          <a:p>
            <a:pPr marL="514350" indent="-514350"/>
            <a:r>
              <a:rPr lang="fr-FR" sz="3000" dirty="0" smtClean="0"/>
              <a:t>	étape 1: expertise / étape 2: collaboration / étape 3: coopération (mutualisation)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fr-FR" sz="3000" dirty="0" smtClean="0"/>
              <a:t>Apprentissage par l’entraide</a:t>
            </a:r>
          </a:p>
          <a:p>
            <a:pPr marL="514350" indent="-514350"/>
            <a:endParaRPr lang="fr-FR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Laly\Documents\Enseignement\Icônes\Exempl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52"/>
            <a:ext cx="1987550" cy="1023937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85720" y="1164134"/>
            <a:ext cx="885828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3. </a:t>
            </a:r>
            <a:r>
              <a:rPr lang="fr-FR" sz="3000" b="1" dirty="0" smtClean="0"/>
              <a:t>La stratégie RAFT (Rôle, Auditoire, Format, Thème)</a:t>
            </a:r>
          </a:p>
          <a:p>
            <a:r>
              <a:rPr lang="fr-FR" sz="3000" b="1" dirty="0" smtClean="0"/>
              <a:t>	</a:t>
            </a:r>
            <a:r>
              <a:rPr lang="fr-FR" sz="3000" dirty="0" smtClean="0"/>
              <a:t>Une même thématique</a:t>
            </a:r>
          </a:p>
          <a:p>
            <a:r>
              <a:rPr lang="fr-FR" sz="3000" b="1" dirty="0" smtClean="0"/>
              <a:t>	</a:t>
            </a:r>
            <a:r>
              <a:rPr lang="fr-FR" sz="3000" dirty="0" smtClean="0"/>
              <a:t>une classe divisée en groupes</a:t>
            </a:r>
          </a:p>
          <a:p>
            <a:r>
              <a:rPr lang="fr-FR" sz="3000" dirty="0" smtClean="0"/>
              <a:t>	des productions finales différentes</a:t>
            </a:r>
          </a:p>
          <a:p>
            <a:pPr>
              <a:buFont typeface="Wingdings" pitchFamily="2" charset="2"/>
              <a:buChar char="Ø"/>
            </a:pPr>
            <a:r>
              <a:rPr lang="fr-FR" sz="3000" dirty="0" smtClean="0"/>
              <a:t>Forme de la production finale adaptée aux groupes de besoin (oral, lettre, journal, article, scénario …)</a:t>
            </a:r>
          </a:p>
          <a:p>
            <a:r>
              <a:rPr lang="fr-FR" sz="2800" b="1" dirty="0" smtClean="0"/>
              <a:t>4</a:t>
            </a:r>
            <a:r>
              <a:rPr lang="fr-FR" sz="2800" b="1" dirty="0" smtClean="0"/>
              <a:t>. Niveau « à la carte »</a:t>
            </a:r>
          </a:p>
          <a:p>
            <a:r>
              <a:rPr lang="fr-FR" sz="2800" b="1" dirty="0" smtClean="0"/>
              <a:t>	</a:t>
            </a:r>
            <a:r>
              <a:rPr lang="fr-FR" sz="3000" dirty="0" smtClean="0"/>
              <a:t>un même objet d’apprentissage (connaissance, 	compétence)</a:t>
            </a:r>
          </a:p>
          <a:p>
            <a:r>
              <a:rPr lang="fr-FR" sz="3000" dirty="0" smtClean="0"/>
              <a:t>	choix d’activités différentes pour y parvenir 	(niveaux de </a:t>
            </a:r>
            <a:r>
              <a:rPr lang="fr-FR" sz="3000" dirty="0" smtClean="0"/>
              <a:t>difficulté </a:t>
            </a:r>
            <a:r>
              <a:rPr lang="fr-FR" sz="3000" dirty="0" smtClean="0"/>
              <a:t>différents)</a:t>
            </a:r>
          </a:p>
          <a:p>
            <a:r>
              <a:rPr lang="fr-FR" sz="3000" dirty="0" smtClean="0"/>
              <a:t>&gt; Elève acteur de son chemin de progression</a:t>
            </a:r>
          </a:p>
          <a:p>
            <a:endParaRPr lang="fr-FR" sz="28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52637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sz="2800" b="1" dirty="0" smtClean="0">
                <a:solidFill>
                  <a:schemeClr val="tx1"/>
                </a:solidFill>
              </a:rPr>
              <a:t>5. </a:t>
            </a:r>
            <a:r>
              <a:rPr lang="fr-FR" b="1" dirty="0" smtClean="0">
                <a:solidFill>
                  <a:schemeClr val="tx1"/>
                </a:solidFill>
              </a:rPr>
              <a:t>Stratégie des « 4 coins »</a:t>
            </a:r>
          </a:p>
          <a:p>
            <a:pPr>
              <a:buNone/>
            </a:pPr>
            <a:r>
              <a:rPr lang="fr-FR" b="1" dirty="0" smtClean="0">
                <a:solidFill>
                  <a:schemeClr val="tx1"/>
                </a:solidFill>
              </a:rPr>
              <a:t>		</a:t>
            </a:r>
            <a:r>
              <a:rPr lang="fr-FR" dirty="0" smtClean="0">
                <a:solidFill>
                  <a:schemeClr val="tx1"/>
                </a:solidFill>
              </a:rPr>
              <a:t>une même situation-problème ou question de 	départ </a:t>
            </a:r>
          </a:p>
          <a:p>
            <a:pPr>
              <a:buNone/>
            </a:pPr>
            <a:r>
              <a:rPr lang="fr-FR" dirty="0" smtClean="0">
                <a:solidFill>
                  <a:schemeClr val="tx1"/>
                </a:solidFill>
              </a:rPr>
              <a:t>		un temps de réflexion individuelle</a:t>
            </a:r>
          </a:p>
          <a:p>
            <a:pPr>
              <a:buNone/>
            </a:pPr>
            <a:r>
              <a:rPr lang="fr-FR" dirty="0" smtClean="0">
                <a:solidFill>
                  <a:schemeClr val="tx1"/>
                </a:solidFill>
              </a:rPr>
              <a:t>		un temps d’échange et de résolution collectifs.</a:t>
            </a:r>
          </a:p>
          <a:p>
            <a:pPr>
              <a:buNone/>
            </a:pPr>
            <a:r>
              <a:rPr lang="fr-FR" sz="2800" b="1" dirty="0" smtClean="0">
                <a:solidFill>
                  <a:schemeClr val="tx1"/>
                </a:solidFill>
              </a:rPr>
              <a:t>6. Le « billet de sortie » / « billet d’entrée »</a:t>
            </a:r>
          </a:p>
          <a:p>
            <a:pPr>
              <a:buNone/>
            </a:pPr>
            <a:r>
              <a:rPr lang="fr-FR" sz="2800" b="1" dirty="0" smtClean="0">
                <a:solidFill>
                  <a:schemeClr val="tx1"/>
                </a:solidFill>
              </a:rPr>
              <a:t>		</a:t>
            </a:r>
            <a:r>
              <a:rPr lang="fr-FR" dirty="0" smtClean="0">
                <a:solidFill>
                  <a:schemeClr val="tx1"/>
                </a:solidFill>
              </a:rPr>
              <a:t>en fin de séance</a:t>
            </a:r>
          </a:p>
          <a:p>
            <a:pPr>
              <a:buNone/>
            </a:pPr>
            <a:r>
              <a:rPr lang="fr-FR" b="1" dirty="0" smtClean="0">
                <a:solidFill>
                  <a:schemeClr val="tx1"/>
                </a:solidFill>
              </a:rPr>
              <a:t>		</a:t>
            </a:r>
            <a:r>
              <a:rPr lang="fr-FR" dirty="0" smtClean="0">
                <a:solidFill>
                  <a:schemeClr val="tx1"/>
                </a:solidFill>
              </a:rPr>
              <a:t>qu’avez-vous appris aujourd’hui ? Quelles idées </a:t>
            </a:r>
            <a:r>
              <a:rPr lang="fr-FR" dirty="0" smtClean="0">
                <a:solidFill>
                  <a:schemeClr val="tx1"/>
                </a:solidFill>
              </a:rPr>
              <a:t>	sont à </a:t>
            </a:r>
            <a:r>
              <a:rPr lang="fr-FR" dirty="0" smtClean="0">
                <a:solidFill>
                  <a:schemeClr val="tx1"/>
                </a:solidFill>
              </a:rPr>
              <a:t>retenir ? </a:t>
            </a:r>
            <a:r>
              <a:rPr lang="fr-FR" i="1" dirty="0" smtClean="0">
                <a:solidFill>
                  <a:schemeClr val="tx1"/>
                </a:solidFill>
              </a:rPr>
              <a:t>(billet de sortie)</a:t>
            </a:r>
            <a:endParaRPr lang="fr-FR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chemeClr val="tx1"/>
                </a:solidFill>
              </a:rPr>
              <a:t>		qui veut préparer 5 questions, pour la prochaine 	séance, à poser à la classe pour relancer le cours </a:t>
            </a:r>
            <a:r>
              <a:rPr lang="fr-FR" dirty="0" smtClean="0">
                <a:solidFill>
                  <a:schemeClr val="tx1"/>
                </a:solidFill>
              </a:rPr>
              <a:t>	? </a:t>
            </a:r>
            <a:r>
              <a:rPr lang="fr-FR" i="1" dirty="0" smtClean="0">
                <a:solidFill>
                  <a:schemeClr val="tx1"/>
                </a:solidFill>
              </a:rPr>
              <a:t>(</a:t>
            </a:r>
            <a:r>
              <a:rPr lang="fr-FR" i="1" dirty="0" smtClean="0">
                <a:solidFill>
                  <a:schemeClr val="tx1"/>
                </a:solidFill>
              </a:rPr>
              <a:t>billet </a:t>
            </a:r>
            <a:r>
              <a:rPr lang="fr-FR" i="1" dirty="0" smtClean="0">
                <a:solidFill>
                  <a:schemeClr val="tx1"/>
                </a:solidFill>
              </a:rPr>
              <a:t>d’entrée</a:t>
            </a:r>
            <a:r>
              <a:rPr lang="fr-FR" i="1" dirty="0" smtClean="0">
                <a:solidFill>
                  <a:schemeClr val="tx1"/>
                </a:solidFill>
              </a:rPr>
              <a:t>)</a:t>
            </a:r>
            <a:endParaRPr lang="fr-FR" dirty="0" smtClean="0">
              <a:solidFill>
                <a:schemeClr val="tx1"/>
              </a:solidFill>
            </a:endParaRPr>
          </a:p>
        </p:txBody>
      </p:sp>
      <p:pic>
        <p:nvPicPr>
          <p:cNvPr id="4" name="Picture 2" descr="C:\Users\Laly\Documents\Enseignement\Icônes\Exempl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52"/>
            <a:ext cx="1987550" cy="10239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sz="3400" dirty="0" smtClean="0">
                <a:solidFill>
                  <a:schemeClr val="tx1"/>
                </a:solidFill>
              </a:rPr>
              <a:t>Sur la base de l’analyse des évaluations, la </a:t>
            </a:r>
            <a:r>
              <a:rPr lang="fr-FR" sz="3900" b="1" dirty="0" err="1" smtClean="0">
                <a:solidFill>
                  <a:schemeClr val="tx1"/>
                </a:solidFill>
              </a:rPr>
              <a:t>remédiation</a:t>
            </a:r>
            <a:r>
              <a:rPr lang="fr-FR" sz="3900" b="1" dirty="0" smtClean="0">
                <a:solidFill>
                  <a:schemeClr val="tx1"/>
                </a:solidFill>
              </a:rPr>
              <a:t> </a:t>
            </a:r>
            <a:r>
              <a:rPr lang="fr-FR" sz="3400" dirty="0" smtClean="0">
                <a:solidFill>
                  <a:schemeClr val="tx1"/>
                </a:solidFill>
              </a:rPr>
              <a:t>s’adresse aux </a:t>
            </a:r>
            <a:r>
              <a:rPr lang="fr-FR" sz="3900" b="1" dirty="0" smtClean="0">
                <a:solidFill>
                  <a:schemeClr val="tx1"/>
                </a:solidFill>
              </a:rPr>
              <a:t>élèves en difficulté</a:t>
            </a:r>
            <a:r>
              <a:rPr lang="fr-FR" sz="3400" dirty="0" smtClean="0">
                <a:solidFill>
                  <a:schemeClr val="tx1"/>
                </a:solidFill>
              </a:rPr>
              <a:t>. </a:t>
            </a:r>
          </a:p>
          <a:p>
            <a:pPr>
              <a:buNone/>
            </a:pPr>
            <a:endParaRPr lang="fr-FR" sz="3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fr-FR" sz="3400" dirty="0" smtClean="0">
                <a:solidFill>
                  <a:schemeClr val="tx1"/>
                </a:solidFill>
              </a:rPr>
              <a:t>Plusieurs scénarios possibles:</a:t>
            </a:r>
          </a:p>
          <a:p>
            <a:pPr>
              <a:buFont typeface="Arial" charset="0"/>
              <a:buChar char="•"/>
            </a:pPr>
            <a:r>
              <a:rPr lang="fr-FR" sz="3400" dirty="0" smtClean="0">
                <a:solidFill>
                  <a:schemeClr val="tx1"/>
                </a:solidFill>
              </a:rPr>
              <a:t>La </a:t>
            </a:r>
            <a:r>
              <a:rPr lang="fr-FR" sz="3400" b="1" dirty="0" smtClean="0">
                <a:solidFill>
                  <a:schemeClr val="tx1"/>
                </a:solidFill>
              </a:rPr>
              <a:t>répétition</a:t>
            </a:r>
          </a:p>
          <a:p>
            <a:pPr>
              <a:buFont typeface="Arial" charset="0"/>
              <a:buChar char="•"/>
            </a:pPr>
            <a:r>
              <a:rPr lang="fr-FR" sz="3400" dirty="0" smtClean="0">
                <a:solidFill>
                  <a:schemeClr val="tx1"/>
                </a:solidFill>
              </a:rPr>
              <a:t>L’</a:t>
            </a:r>
            <a:r>
              <a:rPr lang="fr-FR" sz="3400" b="1" dirty="0" smtClean="0">
                <a:solidFill>
                  <a:schemeClr val="tx1"/>
                </a:solidFill>
              </a:rPr>
              <a:t>entrainement</a:t>
            </a:r>
            <a:r>
              <a:rPr lang="fr-FR" sz="3400" dirty="0" smtClean="0">
                <a:solidFill>
                  <a:schemeClr val="tx1"/>
                </a:solidFill>
              </a:rPr>
              <a:t> si la notion ou la compétence est en cours d’acquisition</a:t>
            </a:r>
          </a:p>
          <a:p>
            <a:pPr>
              <a:buFont typeface="Arial" charset="0"/>
              <a:buChar char="•"/>
            </a:pPr>
            <a:r>
              <a:rPr lang="fr-FR" sz="3400" dirty="0" smtClean="0">
                <a:solidFill>
                  <a:schemeClr val="tx1"/>
                </a:solidFill>
              </a:rPr>
              <a:t>La </a:t>
            </a:r>
            <a:r>
              <a:rPr lang="fr-FR" sz="3400" b="1" dirty="0" smtClean="0">
                <a:solidFill>
                  <a:schemeClr val="tx1"/>
                </a:solidFill>
              </a:rPr>
              <a:t>reprise des pré-requis </a:t>
            </a:r>
            <a:r>
              <a:rPr lang="fr-FR" sz="3400" dirty="0" smtClean="0">
                <a:solidFill>
                  <a:schemeClr val="tx1"/>
                </a:solidFill>
              </a:rPr>
              <a:t>pour assoir la connaissance ou compétence</a:t>
            </a:r>
          </a:p>
          <a:p>
            <a:pPr>
              <a:buFont typeface="Arial" charset="0"/>
              <a:buChar char="•"/>
            </a:pPr>
            <a:r>
              <a:rPr lang="fr-FR" sz="3400" dirty="0" smtClean="0">
                <a:solidFill>
                  <a:schemeClr val="tx1"/>
                </a:solidFill>
              </a:rPr>
              <a:t>La </a:t>
            </a:r>
            <a:r>
              <a:rPr lang="fr-FR" sz="3400" b="1" dirty="0" smtClean="0">
                <a:solidFill>
                  <a:schemeClr val="tx1"/>
                </a:solidFill>
              </a:rPr>
              <a:t>modification des représentations </a:t>
            </a:r>
            <a:r>
              <a:rPr lang="fr-FR" sz="3400" dirty="0" smtClean="0">
                <a:solidFill>
                  <a:schemeClr val="tx1"/>
                </a:solidFill>
              </a:rPr>
              <a:t>(si apprentissage antérieur erroné)</a:t>
            </a:r>
          </a:p>
          <a:p>
            <a:pPr>
              <a:buFont typeface="Arial" charset="0"/>
              <a:buChar char="•"/>
            </a:pPr>
            <a:r>
              <a:rPr lang="fr-FR" sz="3400" dirty="0" smtClean="0">
                <a:solidFill>
                  <a:schemeClr val="tx1"/>
                </a:solidFill>
              </a:rPr>
              <a:t>La </a:t>
            </a:r>
            <a:r>
              <a:rPr lang="fr-FR" sz="3400" b="1" dirty="0" smtClean="0">
                <a:solidFill>
                  <a:schemeClr val="tx1"/>
                </a:solidFill>
              </a:rPr>
              <a:t>modification de stratégie d’appropriation </a:t>
            </a:r>
            <a:r>
              <a:rPr lang="fr-FR" sz="3400" dirty="0" smtClean="0">
                <a:solidFill>
                  <a:schemeClr val="tx1"/>
                </a:solidFill>
              </a:rPr>
              <a:t>de la compétence ou notion (diversifier les supports, les contenus, les approches …) pour trouver le bon chemin d’apprentissage</a:t>
            </a:r>
          </a:p>
          <a:p>
            <a:pPr>
              <a:buFont typeface="Arial" charset="0"/>
              <a:buChar char="•"/>
            </a:pPr>
            <a:r>
              <a:rPr lang="fr-FR" sz="3400" dirty="0" smtClean="0">
                <a:solidFill>
                  <a:schemeClr val="tx1"/>
                </a:solidFill>
              </a:rPr>
              <a:t>Le </a:t>
            </a:r>
            <a:r>
              <a:rPr lang="fr-FR" sz="3400" b="1" dirty="0" smtClean="0">
                <a:solidFill>
                  <a:schemeClr val="tx1"/>
                </a:solidFill>
              </a:rPr>
              <a:t>travail méthodologique </a:t>
            </a:r>
            <a:r>
              <a:rPr lang="fr-FR" sz="3400" dirty="0" smtClean="0">
                <a:solidFill>
                  <a:schemeClr val="tx1"/>
                </a:solidFill>
              </a:rPr>
              <a:t>(étape par étape)</a:t>
            </a:r>
          </a:p>
          <a:p>
            <a:pPr>
              <a:buFont typeface="Arial" charset="0"/>
              <a:buChar char="•"/>
            </a:pPr>
            <a:endParaRPr lang="fr-FR" dirty="0" smtClean="0"/>
          </a:p>
          <a:p>
            <a:pPr>
              <a:buFont typeface="Arial" charset="0"/>
              <a:buChar char="•"/>
            </a:pPr>
            <a:endParaRPr lang="fr-FR" dirty="0"/>
          </a:p>
        </p:txBody>
      </p:sp>
      <p:pic>
        <p:nvPicPr>
          <p:cNvPr id="4" name="Picture 2" descr="C:\Users\Laly\Documents\Enseignement\Icônes\différenci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0"/>
            <a:ext cx="1214446" cy="1218249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143108" y="285728"/>
            <a:ext cx="62151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Différencier pour remédier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L’évaluation au service des apprentissages</a:t>
            </a:r>
            <a:b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071678"/>
            <a:ext cx="8686800" cy="450057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sz="3600" b="1" u="sng" dirty="0" smtClean="0">
              <a:latin typeface="+mj-lt"/>
            </a:endParaRPr>
          </a:p>
          <a:p>
            <a:pPr algn="just">
              <a:buNone/>
            </a:pPr>
            <a:r>
              <a:rPr lang="fr-FR" sz="3600" dirty="0" smtClean="0">
                <a:solidFill>
                  <a:schemeClr val="tx1"/>
                </a:solidFill>
                <a:latin typeface="+mj-lt"/>
              </a:rPr>
              <a:t>Parce qu’elle fournit des renseignements à l’enseignant sur ses élèves:</a:t>
            </a:r>
          </a:p>
          <a:p>
            <a:pPr marL="742950" indent="-742950" algn="just">
              <a:buAutoNum type="arabicPeriod"/>
            </a:pPr>
            <a:r>
              <a:rPr lang="fr-FR" sz="3600" b="1" dirty="0" smtClean="0">
                <a:solidFill>
                  <a:schemeClr val="tx1"/>
                </a:solidFill>
                <a:latin typeface="+mj-lt"/>
              </a:rPr>
              <a:t>Ce qu’ils savent = connaissances</a:t>
            </a:r>
          </a:p>
          <a:p>
            <a:pPr marL="742950" indent="-742950" algn="just">
              <a:buAutoNum type="arabicPeriod"/>
            </a:pPr>
            <a:r>
              <a:rPr lang="fr-FR" sz="3600" b="1" dirty="0" smtClean="0">
                <a:solidFill>
                  <a:schemeClr val="tx1"/>
                </a:solidFill>
                <a:latin typeface="+mj-lt"/>
              </a:rPr>
              <a:t>Ce qu’ils savent faire = compétences</a:t>
            </a:r>
          </a:p>
          <a:p>
            <a:pPr marL="742950" indent="-742950" algn="just">
              <a:buAutoNum type="arabicPeriod"/>
            </a:pPr>
            <a:r>
              <a:rPr lang="fr-FR" sz="3600" b="1" dirty="0" smtClean="0">
                <a:solidFill>
                  <a:schemeClr val="tx1"/>
                </a:solidFill>
                <a:latin typeface="+mj-lt"/>
              </a:rPr>
              <a:t>Leurs conceptions erronées</a:t>
            </a:r>
          </a:p>
          <a:p>
            <a:pPr marL="742950" indent="-742950" algn="just">
              <a:buAutoNum type="arabicPeriod"/>
            </a:pPr>
            <a:r>
              <a:rPr lang="fr-FR" sz="3600" b="1" dirty="0" smtClean="0">
                <a:solidFill>
                  <a:schemeClr val="tx1"/>
                </a:solidFill>
                <a:latin typeface="+mj-lt"/>
              </a:rPr>
              <a:t>Leurs lacunes</a:t>
            </a:r>
            <a:endParaRPr lang="fr-FR" sz="36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 descr="C:\Users\Laly\Documents\Enseignement\Icônes\Pourquo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1071546"/>
            <a:ext cx="1857388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aly\Documents\Enseignement\Icônes\Conclusion 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14488"/>
            <a:ext cx="2143125" cy="2143125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3071802" y="1500174"/>
            <a:ext cx="564360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En diversifiant et différenciant les stratégies d’apprentissage, on multiplie les possibilités pour chaque élève de trouver son chemin de progressivité et donc de réussite.</a:t>
            </a:r>
            <a:endParaRPr lang="fr-FR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285859"/>
            <a:ext cx="8715436" cy="3786215"/>
          </a:xfrm>
        </p:spPr>
        <p:txBody>
          <a:bodyPr/>
          <a:lstStyle/>
          <a:p>
            <a:pPr algn="ctr">
              <a:buNone/>
            </a:pPr>
            <a:endParaRPr lang="fr-FR" sz="3600" b="1" u="sng" dirty="0" smtClean="0">
              <a:latin typeface="+mj-lt"/>
            </a:endParaRPr>
          </a:p>
          <a:p>
            <a:pPr>
              <a:buNone/>
            </a:pPr>
            <a:endParaRPr lang="fr-FR" sz="3600" b="1" u="sng" dirty="0" smtClean="0">
              <a:latin typeface="+mj-lt"/>
            </a:endParaRPr>
          </a:p>
          <a:p>
            <a:pPr>
              <a:buNone/>
            </a:pPr>
            <a:r>
              <a:rPr lang="fr-FR" sz="3600" dirty="0" smtClean="0">
                <a:solidFill>
                  <a:schemeClr val="tx1"/>
                </a:solidFill>
                <a:latin typeface="+mj-lt"/>
              </a:rPr>
              <a:t>Parce qu’elle permet à l’enseignant </a:t>
            </a:r>
            <a:r>
              <a:rPr lang="fr-FR" sz="3600" b="1" dirty="0" smtClean="0">
                <a:solidFill>
                  <a:schemeClr val="tx1"/>
                </a:solidFill>
                <a:latin typeface="+mj-lt"/>
              </a:rPr>
              <a:t>d’adapter ses activités d’enseignement et d’apprentissage aux besoins de ses élèves.</a:t>
            </a:r>
            <a:endParaRPr lang="fr-FR" sz="36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" name="Picture 2" descr="C:\Users\Laly\Documents\Enseignement\Icônes\Pourquo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428604"/>
            <a:ext cx="1857388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aly\Documents\Enseignement\Icônes\Commen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9248" y="0"/>
            <a:ext cx="1657180" cy="1214422"/>
          </a:xfrm>
          <a:prstGeom prst="rect">
            <a:avLst/>
          </a:prstGeom>
          <a:noFill/>
        </p:spPr>
      </p:pic>
      <p:sp>
        <p:nvSpPr>
          <p:cNvPr id="4" name="ZoneTexte 3"/>
          <p:cNvSpPr txBox="1"/>
          <p:nvPr/>
        </p:nvSpPr>
        <p:spPr>
          <a:xfrm>
            <a:off x="357158" y="285728"/>
            <a:ext cx="8501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u="sng" dirty="0" smtClean="0">
                <a:latin typeface="+mj-lt"/>
              </a:rPr>
              <a:t>L’évaluation diagnostique</a:t>
            </a:r>
          </a:p>
          <a:p>
            <a:pPr algn="ctr"/>
            <a:endParaRPr lang="fr-FR" sz="2800" i="1" dirty="0">
              <a:latin typeface="+mj-lt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0" y="1285860"/>
          <a:ext cx="9144000" cy="55721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5984"/>
                <a:gridCol w="6858016"/>
              </a:tblGrid>
              <a:tr h="990134">
                <a:tc>
                  <a:txBody>
                    <a:bodyPr/>
                    <a:lstStyle/>
                    <a:p>
                      <a:r>
                        <a:rPr lang="fr-FR" sz="3200" b="1" dirty="0" smtClean="0"/>
                        <a:t>Quoi</a:t>
                      </a:r>
                      <a:r>
                        <a:rPr lang="fr-FR" sz="3200" b="1" baseline="0" dirty="0" smtClean="0"/>
                        <a:t> ?</a:t>
                      </a:r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Connaissances pré-acquises</a:t>
                      </a:r>
                    </a:p>
                    <a:p>
                      <a:r>
                        <a:rPr lang="fr-FR" sz="2400" baseline="0" dirty="0" smtClean="0"/>
                        <a:t>Degré de compétence acquis</a:t>
                      </a:r>
                      <a:endParaRPr lang="fr-FR" sz="2400" dirty="0"/>
                    </a:p>
                  </a:txBody>
                  <a:tcPr/>
                </a:tc>
              </a:tr>
              <a:tr h="2437237">
                <a:tc>
                  <a:txBody>
                    <a:bodyPr/>
                    <a:lstStyle/>
                    <a:p>
                      <a:endParaRPr lang="fr-FR" sz="3200" b="1" dirty="0" smtClean="0"/>
                    </a:p>
                    <a:p>
                      <a:endParaRPr lang="fr-FR" sz="3200" b="1" dirty="0" smtClean="0"/>
                    </a:p>
                    <a:p>
                      <a:r>
                        <a:rPr lang="fr-FR" sz="3200" b="1" dirty="0" smtClean="0"/>
                        <a:t>Pourquoi</a:t>
                      </a:r>
                      <a:r>
                        <a:rPr lang="fr-FR" sz="3200" b="1" baseline="0" dirty="0" smtClean="0"/>
                        <a:t> ?</a:t>
                      </a:r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Identifier</a:t>
                      </a:r>
                    </a:p>
                    <a:p>
                      <a:r>
                        <a:rPr lang="fr-FR" sz="2400" dirty="0" smtClean="0"/>
                        <a:t>Adapter</a:t>
                      </a:r>
                    </a:p>
                    <a:p>
                      <a:r>
                        <a:rPr lang="fr-FR" sz="2400" dirty="0" smtClean="0"/>
                        <a:t>Déterminer</a:t>
                      </a:r>
                      <a:r>
                        <a:rPr lang="fr-FR" sz="2400" baseline="0" dirty="0" smtClean="0"/>
                        <a:t> &gt; différenciation à venir</a:t>
                      </a:r>
                    </a:p>
                    <a:p>
                      <a:r>
                        <a:rPr lang="fr-FR" sz="2400" baseline="0" dirty="0" smtClean="0"/>
                        <a:t>Conseiller</a:t>
                      </a:r>
                    </a:p>
                    <a:p>
                      <a:r>
                        <a:rPr lang="fr-FR" sz="2400" b="1" u="sng" baseline="0" dirty="0" smtClean="0">
                          <a:solidFill>
                            <a:srgbClr val="FF0000"/>
                          </a:solidFill>
                        </a:rPr>
                        <a:t>Elève: </a:t>
                      </a:r>
                      <a:r>
                        <a:rPr lang="fr-FR" sz="2400" b="1" baseline="0" dirty="0" smtClean="0">
                          <a:solidFill>
                            <a:srgbClr val="FF0000"/>
                          </a:solidFill>
                        </a:rPr>
                        <a:t>savoir se situer et définir ses objectifs de progression </a:t>
                      </a:r>
                      <a:r>
                        <a:rPr lang="fr-FR" sz="2400" b="1" i="1" baseline="0" dirty="0" smtClean="0">
                          <a:solidFill>
                            <a:srgbClr val="FF0000"/>
                          </a:solidFill>
                        </a:rPr>
                        <a:t>(savoir où il va)</a:t>
                      </a:r>
                      <a:endParaRPr lang="fr-FR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77405">
                <a:tc>
                  <a:txBody>
                    <a:bodyPr/>
                    <a:lstStyle/>
                    <a:p>
                      <a:r>
                        <a:rPr lang="fr-FR" sz="3200" b="1" dirty="0" smtClean="0"/>
                        <a:t>Quand ?</a:t>
                      </a:r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Au début d’une nouvelle séquence et/ou d’un nouvel apprentissage</a:t>
                      </a:r>
                      <a:endParaRPr lang="fr-FR" sz="2400" dirty="0"/>
                    </a:p>
                  </a:txBody>
                  <a:tcPr/>
                </a:tc>
              </a:tr>
              <a:tr h="1267363">
                <a:tc>
                  <a:txBody>
                    <a:bodyPr/>
                    <a:lstStyle/>
                    <a:p>
                      <a:r>
                        <a:rPr lang="fr-FR" sz="3200" b="1" dirty="0" smtClean="0"/>
                        <a:t>Comment ?</a:t>
                      </a:r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QCM, test, devoir de préparation (à la maison)</a:t>
                      </a:r>
                      <a:r>
                        <a:rPr lang="fr-FR" sz="2400" baseline="0" dirty="0" smtClean="0"/>
                        <a:t> …</a:t>
                      </a:r>
                    </a:p>
                    <a:p>
                      <a:r>
                        <a:rPr lang="fr-FR" sz="2400" baseline="0" dirty="0" smtClean="0"/>
                        <a:t>Evaluation de courte durée</a:t>
                      </a:r>
                    </a:p>
                    <a:p>
                      <a:r>
                        <a:rPr lang="fr-FR" sz="2400" baseline="0" dirty="0" smtClean="0"/>
                        <a:t>Ecrite ou orale</a:t>
                      </a:r>
                      <a:endParaRPr lang="fr-FR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		</a:t>
            </a:r>
            <a:r>
              <a:rPr lang="fr-FR" cap="none" dirty="0" smtClean="0">
                <a:solidFill>
                  <a:schemeClr val="tx1"/>
                </a:solidFill>
              </a:rPr>
              <a:t>Histoire / Cycle 4 – 6e</a:t>
            </a:r>
            <a:endParaRPr lang="fr-FR" dirty="0"/>
          </a:p>
        </p:txBody>
      </p:sp>
      <p:pic>
        <p:nvPicPr>
          <p:cNvPr id="3074" name="Picture 2" descr="C:\Users\Laly\Documents\Enseignement\Icônes\Histoi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214290"/>
            <a:ext cx="1987825" cy="1214446"/>
          </a:xfrm>
          <a:prstGeom prst="rect">
            <a:avLst/>
          </a:prstGeom>
          <a:noFill/>
        </p:spPr>
      </p:pic>
      <p:pic>
        <p:nvPicPr>
          <p:cNvPr id="3075" name="Picture 3" descr="C:\Users\Laly\Documents\Enseignement\Icônes\Exemple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8" y="214290"/>
            <a:ext cx="1987132" cy="1024043"/>
          </a:xfrm>
          <a:prstGeom prst="rect">
            <a:avLst/>
          </a:prstGeom>
          <a:noFill/>
        </p:spPr>
      </p:pic>
      <p:pic>
        <p:nvPicPr>
          <p:cNvPr id="6" name="Imag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2285992"/>
            <a:ext cx="7143800" cy="3700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714348" y="1500174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i="1" dirty="0" smtClean="0"/>
              <a:t>Séquence</a:t>
            </a:r>
            <a:r>
              <a:rPr lang="fr-FR" sz="3200" b="1" dirty="0" smtClean="0"/>
              <a:t>: « </a:t>
            </a:r>
            <a:r>
              <a:rPr lang="fr-FR" sz="3200" b="1" i="1" dirty="0" smtClean="0"/>
              <a:t>Les débuts de l’Humanité</a:t>
            </a:r>
            <a:r>
              <a:rPr lang="fr-FR" sz="3200" b="1" dirty="0" smtClean="0"/>
              <a:t> »</a:t>
            </a:r>
            <a:endParaRPr lang="fr-FR" sz="3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Laly\Documents\Enseignement\Icônes\Histoir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643702" y="214290"/>
            <a:ext cx="2315209" cy="1414459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85720" y="302359"/>
            <a:ext cx="864399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 smtClean="0">
                <a:latin typeface="Comic Sans MS" pitchFamily="66" charset="0"/>
              </a:rPr>
              <a:t>Découverte de la leçon à partir du</a:t>
            </a:r>
          </a:p>
          <a:p>
            <a:r>
              <a:rPr lang="fr-FR" sz="2800" b="1" u="sng" dirty="0" smtClean="0">
                <a:latin typeface="Comic Sans MS" pitchFamily="66" charset="0"/>
              </a:rPr>
              <a:t>manuel</a:t>
            </a:r>
          </a:p>
          <a:p>
            <a:endParaRPr lang="fr-FR" sz="2800" b="1" u="sng" dirty="0" smtClean="0">
              <a:latin typeface="Comic Sans MS" pitchFamily="66" charset="0"/>
            </a:endParaRPr>
          </a:p>
          <a:p>
            <a:r>
              <a:rPr lang="fr-FR" sz="2800" b="1" u="sng" dirty="0" smtClean="0">
                <a:latin typeface="Comic Sans MS" pitchFamily="66" charset="0"/>
              </a:rPr>
              <a:t>Consigne donnée aux élèves:</a:t>
            </a:r>
          </a:p>
          <a:p>
            <a:endParaRPr lang="fr-FR" sz="2800" dirty="0" smtClean="0">
              <a:latin typeface="Comic Sans MS" pitchFamily="66" charset="0"/>
            </a:endParaRPr>
          </a:p>
          <a:p>
            <a:r>
              <a:rPr lang="fr-FR" sz="2800" dirty="0" smtClean="0">
                <a:latin typeface="Comic Sans MS" pitchFamily="66" charset="0"/>
              </a:rPr>
              <a:t>Au crayon à papier, dans ton cahier:</a:t>
            </a:r>
          </a:p>
          <a:p>
            <a:endParaRPr lang="fr-FR" sz="2800" dirty="0" smtClean="0">
              <a:latin typeface="Comic Sans MS" pitchFamily="66" charset="0"/>
            </a:endParaRPr>
          </a:p>
          <a:p>
            <a:pPr marL="514350" indent="-514350">
              <a:buAutoNum type="arabicPeriod"/>
            </a:pPr>
            <a:r>
              <a:rPr lang="fr-FR" sz="2800" dirty="0" smtClean="0">
                <a:latin typeface="Comic Sans MS" pitchFamily="66" charset="0"/>
              </a:rPr>
              <a:t>relève (fais la liste) toutes les dates vues dans le chapitre,</a:t>
            </a:r>
          </a:p>
          <a:p>
            <a:pPr marL="514350" indent="-514350"/>
            <a:endParaRPr lang="fr-FR" sz="2800" dirty="0" smtClean="0">
              <a:latin typeface="Comic Sans MS" pitchFamily="66" charset="0"/>
            </a:endParaRPr>
          </a:p>
          <a:p>
            <a:r>
              <a:rPr lang="fr-FR" sz="2800" dirty="0" smtClean="0">
                <a:latin typeface="Comic Sans MS" pitchFamily="66" charset="0"/>
              </a:rPr>
              <a:t>2. trace un axe chronologique. Indique par un "+" le temps après JC et par un "-", le temps avant JC.</a:t>
            </a:r>
          </a:p>
          <a:p>
            <a:endParaRPr lang="fr-FR" sz="2800" dirty="0" smtClean="0">
              <a:latin typeface="Comic Sans MS" pitchFamily="66" charset="0"/>
            </a:endParaRPr>
          </a:p>
          <a:p>
            <a:r>
              <a:rPr lang="fr-FR" sz="2800" dirty="0" smtClean="0">
                <a:latin typeface="Comic Sans MS" pitchFamily="66" charset="0"/>
              </a:rPr>
              <a:t>3. sur ton axe, place les dates que tu as relevées.</a:t>
            </a:r>
          </a:p>
          <a:p>
            <a:endParaRPr lang="fr-FR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5651521"/>
          </a:xfrm>
        </p:spPr>
        <p:txBody>
          <a:bodyPr/>
          <a:lstStyle/>
          <a:p>
            <a:pPr>
              <a:buNone/>
            </a:pPr>
            <a:r>
              <a:rPr lang="fr-FR" dirty="0" smtClean="0">
                <a:solidFill>
                  <a:schemeClr val="tx1"/>
                </a:solidFill>
                <a:latin typeface="+mj-lt"/>
              </a:rPr>
              <a:t>Les attendus de l’enseignant:</a:t>
            </a:r>
            <a:endParaRPr lang="fr-FR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5" name="Imag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544" y="1628749"/>
            <a:ext cx="8101687" cy="51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Laly\Documents\Enseignement\Icônes\Histoir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214290"/>
            <a:ext cx="2315209" cy="14144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5722959"/>
          </a:xfrm>
        </p:spPr>
        <p:txBody>
          <a:bodyPr/>
          <a:lstStyle/>
          <a:p>
            <a:pPr>
              <a:buNone/>
            </a:pPr>
            <a:r>
              <a:rPr lang="fr-FR" dirty="0" smtClean="0">
                <a:solidFill>
                  <a:schemeClr val="tx1"/>
                </a:solidFill>
                <a:latin typeface="+mj-lt"/>
              </a:rPr>
              <a:t>Les attentes au regard du Socle</a:t>
            </a:r>
            <a:endParaRPr lang="fr-FR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" name="Picture 2" descr="C:\Users\Laly\Documents\Enseignement\Icônes\Histoi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214290"/>
            <a:ext cx="2315209" cy="1414459"/>
          </a:xfrm>
          <a:prstGeom prst="rect">
            <a:avLst/>
          </a:prstGeom>
          <a:noFill/>
        </p:spPr>
      </p:pic>
      <p:pic>
        <p:nvPicPr>
          <p:cNvPr id="5" name="Imag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98" y="1623358"/>
            <a:ext cx="8501090" cy="52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3857620" y="2643182"/>
            <a:ext cx="121444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- avant JC</a:t>
            </a:r>
            <a:endParaRPr lang="fr-FR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38200"/>
          </a:xfrm>
        </p:spPr>
        <p:txBody>
          <a:bodyPr/>
          <a:lstStyle/>
          <a:p>
            <a:r>
              <a:rPr lang="fr-FR" cap="none" dirty="0" smtClean="0">
                <a:solidFill>
                  <a:schemeClr val="tx1"/>
                </a:solidFill>
              </a:rPr>
              <a:t>Et après ?</a:t>
            </a:r>
            <a:endParaRPr lang="fr-FR" cap="none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528641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fr-FR" b="1" u="sng" dirty="0" smtClean="0">
                <a:solidFill>
                  <a:schemeClr val="tx1"/>
                </a:solidFill>
              </a:rPr>
              <a:t>Le diagnostique</a:t>
            </a:r>
            <a:r>
              <a:rPr lang="fr-FR" dirty="0" smtClean="0">
                <a:solidFill>
                  <a:schemeClr val="tx1"/>
                </a:solidFill>
              </a:rPr>
              <a:t>:</a:t>
            </a:r>
          </a:p>
          <a:p>
            <a:pPr marL="514350" indent="-514350">
              <a:buNone/>
            </a:pPr>
            <a:r>
              <a:rPr lang="fr-FR" dirty="0" smtClean="0">
                <a:solidFill>
                  <a:schemeClr val="tx1"/>
                </a:solidFill>
              </a:rPr>
              <a:t>Compétence &gt; Obstacle &gt; quels élèves ?</a:t>
            </a:r>
          </a:p>
          <a:p>
            <a:pPr marL="514350" indent="-514350">
              <a:buNone/>
            </a:pPr>
            <a:endParaRPr lang="fr-FR" dirty="0" smtClean="0">
              <a:solidFill>
                <a:schemeClr val="tx1"/>
              </a:solidFill>
            </a:endParaRPr>
          </a:p>
          <a:p>
            <a:pPr marL="514350" indent="-514350">
              <a:buNone/>
            </a:pPr>
            <a:r>
              <a:rPr lang="fr-FR" dirty="0" smtClean="0">
                <a:solidFill>
                  <a:schemeClr val="tx1"/>
                </a:solidFill>
              </a:rPr>
              <a:t>2. </a:t>
            </a:r>
            <a:r>
              <a:rPr lang="fr-FR" b="1" u="sng" dirty="0" smtClean="0">
                <a:solidFill>
                  <a:schemeClr val="tx1"/>
                </a:solidFill>
              </a:rPr>
              <a:t>Le réajustement </a:t>
            </a:r>
            <a:r>
              <a:rPr lang="fr-FR" dirty="0" smtClean="0">
                <a:solidFill>
                  <a:schemeClr val="tx1"/>
                </a:solidFill>
              </a:rPr>
              <a:t>de la séquence quant aux repères, à la notion d’écoulement du temps, au graphisme (frise)</a:t>
            </a:r>
          </a:p>
          <a:p>
            <a:pPr marL="514350" indent="-514350">
              <a:buNone/>
            </a:pPr>
            <a:endParaRPr lang="fr-FR" dirty="0" smtClean="0">
              <a:solidFill>
                <a:schemeClr val="tx1"/>
              </a:solidFill>
            </a:endParaRPr>
          </a:p>
          <a:p>
            <a:pPr marL="514350" indent="-514350">
              <a:buNone/>
            </a:pPr>
            <a:r>
              <a:rPr lang="fr-FR" dirty="0" smtClean="0">
                <a:solidFill>
                  <a:schemeClr val="tx1"/>
                </a:solidFill>
              </a:rPr>
              <a:t>3. </a:t>
            </a:r>
            <a:r>
              <a:rPr lang="fr-FR" b="1" u="sng" dirty="0" smtClean="0">
                <a:solidFill>
                  <a:schemeClr val="tx1"/>
                </a:solidFill>
              </a:rPr>
              <a:t>L’anticipation </a:t>
            </a:r>
            <a:r>
              <a:rPr lang="fr-FR" dirty="0" smtClean="0">
                <a:solidFill>
                  <a:schemeClr val="tx1"/>
                </a:solidFill>
              </a:rPr>
              <a:t>: réfléchir à la composition de groupes de travail:</a:t>
            </a:r>
          </a:p>
          <a:p>
            <a:pPr marL="514350" indent="-514350">
              <a:buNone/>
            </a:pPr>
            <a:r>
              <a:rPr lang="fr-FR" dirty="0" smtClean="0">
                <a:solidFill>
                  <a:schemeClr val="tx1"/>
                </a:solidFill>
              </a:rPr>
              <a:t>	</a:t>
            </a:r>
            <a:r>
              <a:rPr lang="fr-FR" dirty="0" smtClean="0">
                <a:solidFill>
                  <a:schemeClr val="tx1"/>
                </a:solidFill>
                <a:sym typeface="Wingdings"/>
              </a:rPr>
              <a:t></a:t>
            </a:r>
            <a:r>
              <a:rPr lang="fr-FR" dirty="0" smtClean="0">
                <a:solidFill>
                  <a:schemeClr val="tx1"/>
                </a:solidFill>
              </a:rPr>
              <a:t> mixtes lorsque les compétences seront sollicitées en cours de séquence &gt; principe de l’entraide et de l’émulation</a:t>
            </a:r>
          </a:p>
          <a:p>
            <a:pPr marL="514350" indent="-514350">
              <a:buNone/>
            </a:pPr>
            <a:r>
              <a:rPr lang="fr-FR" dirty="0" smtClean="0">
                <a:solidFill>
                  <a:schemeClr val="tx1"/>
                </a:solidFill>
              </a:rPr>
              <a:t>	</a:t>
            </a:r>
            <a:r>
              <a:rPr lang="fr-FR" dirty="0" smtClean="0">
                <a:solidFill>
                  <a:schemeClr val="tx1"/>
                </a:solidFill>
                <a:sym typeface="Wingdings"/>
              </a:rPr>
              <a:t></a:t>
            </a:r>
            <a:r>
              <a:rPr lang="fr-FR" dirty="0" smtClean="0">
                <a:solidFill>
                  <a:schemeClr val="tx1"/>
                </a:solidFill>
              </a:rPr>
              <a:t> en séance d’AP (groupes de besoin: </a:t>
            </a:r>
            <a:r>
              <a:rPr lang="fr-FR" dirty="0" err="1" smtClean="0">
                <a:solidFill>
                  <a:schemeClr val="tx1"/>
                </a:solidFill>
              </a:rPr>
              <a:t>remédiation</a:t>
            </a:r>
            <a:r>
              <a:rPr lang="fr-FR" dirty="0" smtClean="0">
                <a:solidFill>
                  <a:schemeClr val="tx1"/>
                </a:solidFill>
              </a:rPr>
              <a:t> / différenciation)</a:t>
            </a:r>
            <a:endParaRPr lang="fr-F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366</TotalTime>
  <Words>765</Words>
  <Application>Microsoft Office PowerPoint</Application>
  <PresentationFormat>Affichage à l'écran (4:3)</PresentationFormat>
  <Paragraphs>129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Promenade</vt:lpstr>
      <vt:lpstr>Evaluer et après ?</vt:lpstr>
      <vt:lpstr>L’évaluation au service des apprentissages </vt:lpstr>
      <vt:lpstr>Présentation PowerPoint</vt:lpstr>
      <vt:lpstr>Présentation PowerPoint</vt:lpstr>
      <vt:lpstr>  Histoire / Cycle 4 – 6e</vt:lpstr>
      <vt:lpstr>Présentation PowerPoint</vt:lpstr>
      <vt:lpstr>Présentation PowerPoint</vt:lpstr>
      <vt:lpstr>Présentation PowerPoint</vt:lpstr>
      <vt:lpstr>Et après ?</vt:lpstr>
      <vt:lpstr>Présentation PowerPoint</vt:lpstr>
      <vt:lpstr>Et après ? (du côté de l’élève)</vt:lpstr>
      <vt:lpstr>Présentation PowerPoint</vt:lpstr>
      <vt:lpstr>Présentation PowerPoint</vt:lpstr>
      <vt:lpstr>   Différencier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EVALUER ET APRES ?</dc:title>
  <dc:creator>Laly</dc:creator>
  <cp:lastModifiedBy>BORDENEUVE VINCENT</cp:lastModifiedBy>
  <cp:revision>5</cp:revision>
  <dcterms:created xsi:type="dcterms:W3CDTF">2018-01-30T20:29:30Z</dcterms:created>
  <dcterms:modified xsi:type="dcterms:W3CDTF">2018-02-05T14:00:12Z</dcterms:modified>
</cp:coreProperties>
</file>