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67" r:id="rId4"/>
    <p:sldId id="271" r:id="rId5"/>
    <p:sldId id="268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60" r:id="rId14"/>
    <p:sldId id="269" r:id="rId15"/>
    <p:sldId id="270" r:id="rId16"/>
    <p:sldId id="257" r:id="rId17"/>
    <p:sldId id="258" r:id="rId18"/>
    <p:sldId id="26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753A8A-BC88-44F9-8C67-48729632854A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97A404-F2E2-4AAF-9F10-E5D090B457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41FA-0BFA-4A69-B58A-A8196EA5EB7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334E-C094-4FCD-AC0A-D66FEDC1E7D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4-BO_SPE_11_26-11-2015_504351.pdf" TargetMode="External"/><Relationship Id="rId2" Type="http://schemas.openxmlformats.org/officeDocument/2006/relationships/hyperlink" Target="CONF%20MINISTRE%20PROGRAMMES%202016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ossier%20de%20presse%20loi%20refondation%20p3.pdf" TargetMode="External"/><Relationship Id="rId2" Type="http://schemas.openxmlformats.org/officeDocument/2006/relationships/hyperlink" Target="STRATEGIE%20D%20ENSEMBL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57356" y="5000636"/>
            <a:ext cx="6400800" cy="1071570"/>
          </a:xfrm>
        </p:spPr>
        <p:txBody>
          <a:bodyPr>
            <a:normAutofit/>
          </a:bodyPr>
          <a:lstStyle/>
          <a:p>
            <a:pPr algn="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Stage de formation continue</a:t>
            </a:r>
          </a:p>
          <a:p>
            <a:pPr algn="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14/16 Décembre 2015</a:t>
            </a:r>
          </a:p>
          <a:p>
            <a:pPr algn="r"/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dakar</a:t>
            </a:r>
            <a:endParaRPr lang="fr-FR" sz="1400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S’approprier les nouveaux programmes de cycle 2 et cycle 3</a:t>
            </a:r>
            <a:br>
              <a:rPr lang="fr-FR" dirty="0" smtClean="0"/>
            </a:b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Comparaison des socles de 2006 et 2015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5 domaines au lieu de 7</a:t>
            </a:r>
          </a:p>
          <a:p>
            <a:r>
              <a:rPr lang="fr-FR" dirty="0" smtClean="0"/>
              <a:t>Moins d’ancrage disciplinaire</a:t>
            </a:r>
          </a:p>
          <a:p>
            <a:r>
              <a:rPr lang="fr-FR" dirty="0" smtClean="0"/>
              <a:t>Années de validation des paliers décalées</a:t>
            </a:r>
          </a:p>
          <a:p>
            <a:r>
              <a:rPr lang="fr-FR" dirty="0" smtClean="0"/>
              <a:t>Relation socle/programmes renforcée</a:t>
            </a:r>
          </a:p>
          <a:p>
            <a:r>
              <a:rPr lang="fr-FR" dirty="0" smtClean="0"/>
              <a:t>Restitution de la validation des compétences (LPC/Livret scolaire)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nouveaux 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Présentation à la presse du 18 septembre 2015</a:t>
            </a:r>
          </a:p>
          <a:p>
            <a:pPr>
              <a:buNone/>
            </a:pPr>
            <a:r>
              <a:rPr lang="fr-FR" sz="2000" dirty="0" smtClean="0">
                <a:hlinkClick r:id="rId2" action="ppaction://hlinkfile"/>
              </a:rPr>
              <a:t>Vidéo de Mme Najat VALLAUD-BEL KACEM</a:t>
            </a:r>
            <a:endParaRPr lang="fr-FR" sz="2000" dirty="0" smtClean="0"/>
          </a:p>
          <a:p>
            <a:r>
              <a:rPr lang="fr-FR" sz="2800" dirty="0" smtClean="0"/>
              <a:t>Parution au </a:t>
            </a:r>
            <a:r>
              <a:rPr lang="fr-FR" sz="2800" dirty="0" smtClean="0">
                <a:hlinkClick r:id="rId3" action="ppaction://hlinkfile"/>
              </a:rPr>
              <a:t>BO HS n°44 </a:t>
            </a:r>
            <a:r>
              <a:rPr lang="fr-FR" sz="2800" dirty="0" smtClean="0"/>
              <a:t>du 26 novembre 2015</a:t>
            </a:r>
          </a:p>
          <a:p>
            <a:r>
              <a:rPr lang="fr-FR" dirty="0" smtClean="0"/>
              <a:t>Arrêté sur les nouveaux horaires de l’école élémentaire et du collège : BO 26 novembre 2015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Les horaires des nouveaux programmes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Cycle 2 (CP, CE1, CE2)</a:t>
            </a:r>
          </a:p>
          <a:p>
            <a:endParaRPr lang="fr-FR" dirty="0" smtClean="0"/>
          </a:p>
          <a:p>
            <a:pPr lvl="1"/>
            <a:endParaRPr lang="fr-FR" dirty="0" smtClean="0"/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fr-FR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714612" y="2000240"/>
          <a:ext cx="5715039" cy="271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13"/>
                <a:gridCol w="1905013"/>
                <a:gridCol w="1905013"/>
              </a:tblGrid>
              <a:tr h="339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Times"/>
                          <a:ea typeface="Times New Roman"/>
                          <a:cs typeface="Times New Roman"/>
                        </a:rPr>
                        <a:t>Domaines disciplinaires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Times"/>
                          <a:ea typeface="Times New Roman"/>
                          <a:cs typeface="Times New Roman"/>
                        </a:rPr>
                        <a:t>Durée annuelle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Times"/>
                          <a:ea typeface="Times New Roman"/>
                          <a:cs typeface="Times New Roman"/>
                        </a:rPr>
                        <a:t>Durée hebdomadaire moyenne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Français *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360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10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Mathématiques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180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5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Langue vivante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54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 heure 30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EPS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108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3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Arts plastiques et visuels, éducation musicale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72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2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Questionner le monde, enseignement moral et civique**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90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2 heures 30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39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864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"/>
                          <a:ea typeface="Times New Roman"/>
                          <a:cs typeface="Times New Roman"/>
                        </a:rPr>
                        <a:t>24 heures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596" y="4786322"/>
            <a:ext cx="835824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Français : 10 heures hebdomadaires sont consacrées à des activités quotidiennes d'oral, de lecture et d'écriture qui prennent appui sur l'ensemble des champs disciplinaires.</a:t>
            </a:r>
            <a:br>
              <a:rPr lang="fr-FR" sz="1400" dirty="0" smtClean="0"/>
            </a:br>
            <a:r>
              <a:rPr lang="fr-FR" sz="1400" dirty="0" smtClean="0"/>
              <a:t>** Enseignement moral et civique : 36 heures annuelles, soit 1 heure hebdomadaire dont 0h30 est consacrée à des situations pratiques favorisant l'expression orale.</a:t>
            </a:r>
          </a:p>
          <a:p>
            <a:r>
              <a:rPr lang="fr-FR" sz="1400" dirty="0" smtClean="0"/>
              <a:t>Le temps hebdomadaire consacré aux récréations ne saurait excéder 2 heures. La durée de chaque récréation est à moduler en fonction de la durée de la demi-journée. Le temps dévolu aux récréations est à imputer de manière équilibrée dans la semaine sur l'ensemble des domaines disciplinaires.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Les horaires des nouveaux programmes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Cycle 3 (CM1, CM2)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285984" y="20002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Times"/>
                          <a:ea typeface="Times New Roman"/>
                          <a:cs typeface="Times New Roman"/>
                        </a:rPr>
                        <a:t>Domaines disciplinaires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Times"/>
                          <a:ea typeface="Times New Roman"/>
                          <a:cs typeface="Times New Roman"/>
                        </a:rPr>
                        <a:t>Durée annuelle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Times"/>
                          <a:ea typeface="Times New Roman"/>
                          <a:cs typeface="Times New Roman"/>
                        </a:rPr>
                        <a:t>Durée hebdomadaire moyenne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Français *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288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8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Mathématiques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180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5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Langue vivante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"/>
                          <a:ea typeface="Times New Roman"/>
                          <a:cs typeface="Times New Roman"/>
                        </a:rPr>
                        <a:t>54 heures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 heure 30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EPS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108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3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Sciences et technologies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72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2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Arts plastiques et visuels, éducation musicale, histoire des arts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72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2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Histoire et géographie, enseignement moral et civique **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90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2 heures 30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864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"/>
                          <a:ea typeface="Times New Roman"/>
                          <a:cs typeface="Times New Roman"/>
                        </a:rPr>
                        <a:t>24 heures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5786454"/>
            <a:ext cx="80724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Français : 12 heures hebdomadaires sont consacrées à des activités d'oral, de lecture et d'écriture qui prennent appui sur l'ensemble des champs disciplinaires.</a:t>
            </a:r>
            <a:br>
              <a:rPr lang="fr-FR" sz="1400" dirty="0" smtClean="0"/>
            </a:br>
            <a:r>
              <a:rPr lang="fr-FR" sz="1400" dirty="0" smtClean="0"/>
              <a:t>** Enseignement moral et civique : 36 heures annuelles, soit 1 heure hebdomadaire dont 0h30 est consacrée à des situations pratiques favorisant l'expression orale.</a:t>
            </a:r>
          </a:p>
          <a:p>
            <a:endParaRPr lang="fr-FR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Les horaires des nouveaux 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Cycle 3 (6</a:t>
            </a:r>
            <a:r>
              <a:rPr lang="fr-FR" sz="2400" baseline="30000" dirty="0" smtClean="0"/>
              <a:t>e</a:t>
            </a:r>
            <a:r>
              <a:rPr lang="fr-FR" sz="2400" dirty="0" smtClean="0"/>
              <a:t>)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500298" y="1928802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latin typeface="Times"/>
                          <a:ea typeface="Times New Roman"/>
                          <a:cs typeface="Times New Roman"/>
                        </a:rPr>
                        <a:t>Enseigements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Times"/>
                          <a:ea typeface="Times New Roman"/>
                          <a:cs typeface="Times New Roman"/>
                        </a:rPr>
                        <a:t>Horaires hebdomadaire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Education physique et sportive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4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Enseignements artistiques*</a:t>
                      </a:r>
                      <a:b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(arts plastiques + éducation musicale)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1 heure + 1 heure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Français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4,5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Histoire - Géographie - </a:t>
                      </a:r>
                      <a:b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Enseignement moral et civique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3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Langue vivante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4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Mathématiques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4,5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SVT, Technologie, Physique-chimie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4 heures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Times"/>
                          <a:ea typeface="Times New Roman"/>
                          <a:cs typeface="Times New Roman"/>
                        </a:rPr>
                        <a:t>Total**</a:t>
                      </a:r>
                      <a:endParaRPr lang="fr-FR" sz="12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Times"/>
                          <a:ea typeface="Times New Roman"/>
                          <a:cs typeface="Times New Roman"/>
                        </a:rPr>
                        <a:t>23 + 3 heures***</a:t>
                      </a:r>
                      <a:endParaRPr lang="fr-FR" sz="1200" dirty="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5357826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*Chacun de ces enseignements peut être organisé à raison de 2 heures hebdomadaires sur un semestre.</a:t>
            </a:r>
          </a:p>
          <a:p>
            <a:r>
              <a:rPr lang="fr-FR" sz="1400" dirty="0" smtClean="0"/>
              <a:t>**S'y ajoutent au moins 10 heures annuelles de vie de classe.</a:t>
            </a:r>
          </a:p>
          <a:p>
            <a:r>
              <a:rPr lang="fr-FR" sz="1400" dirty="0" smtClean="0"/>
              <a:t>***Ces 3 heures hebdomadaires sont consacrées aux enseignements complémentaires sous la forme d'accompagnement personnalisé.</a:t>
            </a:r>
          </a:p>
          <a:p>
            <a:endParaRPr lang="fr-FR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conception nouvelle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Réorganisation de la scolarité obligatoire en cycles de 3 ans</a:t>
            </a:r>
          </a:p>
          <a:p>
            <a:pPr lvl="1"/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Progressivité des apprentissages : étalement dans le temps, au sein des cycles, de l’acquisition des connaissances</a:t>
            </a:r>
          </a:p>
          <a:p>
            <a:pPr lvl="2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Structuration</a:t>
            </a:r>
          </a:p>
          <a:p>
            <a:pPr lvl="2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Assimilation</a:t>
            </a:r>
          </a:p>
          <a:p>
            <a:pPr lvl="2"/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Application dans des situations de complexité croissante</a:t>
            </a:r>
          </a:p>
          <a:p>
            <a:pPr lvl="2"/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5783" lvl="3"/>
            <a:r>
              <a:rPr lang="fr-F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Consolidation des apprentissages par des reprises fréquentes d’une même notion à des moments et dans des contextes différents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Architecture des nouveaux programmes : 3 volets pour chaque cycle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Volet 1 : objectifs du cycle</a:t>
            </a:r>
          </a:p>
          <a:p>
            <a:r>
              <a:rPr lang="fr-FR" dirty="0" smtClean="0"/>
              <a:t>Volet 2 : contribution de chaque enseignement aux 5 domaines du socle</a:t>
            </a:r>
          </a:p>
          <a:p>
            <a:r>
              <a:rPr lang="fr-FR" dirty="0" smtClean="0"/>
              <a:t>Volet 3 : contenus des enseignements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Temps de travail en ateliers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16349"/>
              </a:buClr>
              <a:buNone/>
            </a:pPr>
            <a:r>
              <a:rPr lang="fr-FR" dirty="0" smtClean="0">
                <a:solidFill>
                  <a:prstClr val="black"/>
                </a:solidFill>
              </a:rPr>
              <a:t>Lien entre socle et programmes : identifier les contributions des disciplines à la validation du socle commun.</a:t>
            </a:r>
          </a:p>
          <a:p>
            <a:pPr lvl="0">
              <a:buClr>
                <a:srgbClr val="D16349"/>
              </a:buClr>
              <a:buNone/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Produire un tableau synthétique</a:t>
            </a:r>
          </a:p>
          <a:p>
            <a:pPr lvl="0">
              <a:buClr>
                <a:srgbClr val="D16349"/>
              </a:buClr>
              <a:buFontTx/>
              <a:buChar char="-"/>
            </a:pPr>
            <a:r>
              <a:rPr lang="fr-FR" dirty="0" smtClean="0">
                <a:solidFill>
                  <a:prstClr val="black"/>
                </a:solidFill>
              </a:rPr>
              <a:t>Illustrer par des situations concrètes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du stage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Accompagner la lecture et la compréhension des nouveaux programmes, du nouveau socle commun de compétences.</a:t>
            </a:r>
          </a:p>
          <a:p>
            <a:r>
              <a:rPr lang="fr-FR" dirty="0" smtClean="0"/>
              <a:t>Analyser des éléments de rupture et de continuité dans les nouveaux programmes.</a:t>
            </a:r>
          </a:p>
          <a:p>
            <a:r>
              <a:rPr lang="fr-FR" dirty="0" smtClean="0"/>
              <a:t>Identifier les impacts sur les pratiques pédagogiques.</a:t>
            </a:r>
          </a:p>
          <a:p>
            <a:r>
              <a:rPr lang="fr-FR" dirty="0" smtClean="0"/>
              <a:t>Commencer à élaborer des programmations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programme du stage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503920" cy="3054080"/>
          </a:xfrm>
        </p:spPr>
        <p:txBody>
          <a:bodyPr>
            <a:normAutofit/>
          </a:bodyPr>
          <a:lstStyle/>
          <a:p>
            <a:r>
              <a:rPr lang="fr-FR" dirty="0" smtClean="0"/>
              <a:t>Jour 1 : Le socle commun et les nouveaux programmes</a:t>
            </a:r>
          </a:p>
          <a:p>
            <a:r>
              <a:rPr lang="fr-FR" dirty="0" smtClean="0"/>
              <a:t>Jour 2 : Les programmes, une réponse aux objectifs spécifiques de chaque cycle</a:t>
            </a:r>
          </a:p>
          <a:p>
            <a:r>
              <a:rPr lang="fr-FR" dirty="0" smtClean="0"/>
              <a:t>Jour 3 : Vers l’élaboration de programmations de cycle. Le nouveau livret scolaire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: une réforme globale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hlinkClick r:id="rId2" action="ppaction://hlinkfile"/>
              </a:rPr>
              <a:t>Une stratégie d’ensemble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  <a:hlinkClick r:id="rId3" action="ppaction://hlinkfile"/>
              </a:rPr>
              <a:t>Les 25 mesures clés</a:t>
            </a:r>
            <a:endParaRPr lang="fr-FR" dirty="0" smtClean="0">
              <a:solidFill>
                <a:prstClr val="black"/>
              </a:solidFill>
            </a:endParaRP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 de mise en </a:t>
            </a:r>
            <a:r>
              <a:rPr lang="fr-FR" dirty="0" err="1" smtClean="0"/>
              <a:t>oeuvre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Nouveau socle commun (2016)</a:t>
            </a:r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Nouveaux cycles (2016)</a:t>
            </a:r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Nouveaux programmes pour le cycle 1 (2015)</a:t>
            </a:r>
          </a:p>
          <a:p>
            <a:pPr lvl="0">
              <a:buClr>
                <a:srgbClr val="D16349"/>
              </a:buClr>
            </a:pPr>
            <a:endParaRPr lang="fr-FR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Nouveaux programmes pour les cycles 2, 3 et 4 (2016)</a:t>
            </a:r>
          </a:p>
          <a:p>
            <a:pPr lvl="1">
              <a:buNone/>
            </a:pPr>
            <a:endParaRPr lang="fr-FR" dirty="0" smtClean="0"/>
          </a:p>
          <a:p>
            <a:pPr lvl="0">
              <a:buClr>
                <a:srgbClr val="D16349"/>
              </a:buClr>
            </a:pPr>
            <a:r>
              <a:rPr lang="fr-FR" dirty="0" smtClean="0">
                <a:solidFill>
                  <a:prstClr val="black"/>
                </a:solidFill>
              </a:rPr>
              <a:t>Nouveau livret d’évaluation (2016)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nouveau socle commun</a:t>
            </a:r>
            <a:endParaRPr lang="fr-FR" dirty="0"/>
          </a:p>
        </p:txBody>
      </p:sp>
      <p:pic>
        <p:nvPicPr>
          <p:cNvPr id="4" name="Image 3" descr="http://cache.media.education.gouv.fr/image/04_-_avril/70/4/2015_soclecommun_infographie-1_415704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2304256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563888" y="134076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>
                <a:solidFill>
                  <a:srgbClr val="9BBB59">
                    <a:lumMod val="50000"/>
                  </a:srgbClr>
                </a:solidFill>
              </a:rPr>
              <a:t>Domaine 1 : les langages pour penser et communiquer 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7904" y="2348880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Comprendre, s'exprimer en utilisant la langue française à l'oral et à l'écrit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07904" y="30689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Comprendre, s'exprimer en utilisant une langue étrangère et, le cas échéant, une langue régionale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07904" y="41490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Comprendre, s'exprimer en utilisant les langages mathématiques, scientifiques et informatiques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07904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Comprendre, s'exprimer en utilisant les langages des arts et du corps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ttp://cache.media.education.gouv.fr/image/04_-_avril/70/4/2015_soclecommun_infographie-1_415704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2592288" cy="5760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347864" y="548680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B0F0"/>
                </a:solidFill>
              </a:rPr>
              <a:t>Domaine 2 : les méthodes et outils pour apprendre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3888" y="1124744"/>
            <a:ext cx="334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Organisation du travail personnel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48064" y="1484784"/>
            <a:ext cx="3675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Coopération et réalisation de projets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64" y="1916832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Médias, démarches de recherche et de traitement de l'information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5436096" y="2564904"/>
            <a:ext cx="349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Outils numériques pour échanger et communiquer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5856" y="3356992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Domaine 3 : la formation de la personne et du citoyen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47864" y="4077072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Expression de la sensibilité et des opinions, respect des autres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32240" y="4653136"/>
            <a:ext cx="1936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La règle et le droit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1880" y="4941168"/>
            <a:ext cx="2691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Réflexion et discernement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6136" y="5301208"/>
            <a:ext cx="3131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Responsabilité, sens de l'engagement et de l'initiative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9912" y="620688"/>
            <a:ext cx="5076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Domaine 4 : les systèmes naturels et les systèmes techniques </a:t>
            </a:r>
          </a:p>
        </p:txBody>
      </p:sp>
      <p:pic>
        <p:nvPicPr>
          <p:cNvPr id="3" name="Image 2" descr="http://cache.media.education.gouv.fr/image/04_-_avril/70/4/2015_soclecommun_infographie-1_415704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2592288" cy="5760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51920" y="1628800"/>
            <a:ext cx="2522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Démarches scientifiques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08104" y="2132856"/>
            <a:ext cx="328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Conception, création, réalisation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3888" y="2636912"/>
            <a:ext cx="4189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Responsabilités individuelles et collectives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3635896" y="3284984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C000"/>
                </a:solidFill>
              </a:rPr>
              <a:t>Domaine 5 : les représentations du monde et l'activité humaine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3888" y="4149080"/>
            <a:ext cx="2140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L'espace et le temps 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7984" y="4581128"/>
            <a:ext cx="4307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Organisations et représentations du monde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63888" y="5157192"/>
            <a:ext cx="3460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Invention, élaboration, production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fr/1/185047/slides/slide_4.jpg"/>
          <p:cNvPicPr>
            <a:picLocks noChangeAspect="1" noChangeArrowheads="1"/>
          </p:cNvPicPr>
          <p:nvPr/>
        </p:nvPicPr>
        <p:blipFill>
          <a:blip r:embed="rId2" cstate="print"/>
          <a:srcRect t="10069" b="6020"/>
          <a:stretch>
            <a:fillRect/>
          </a:stretch>
        </p:blipFill>
        <p:spPr bwMode="auto">
          <a:xfrm>
            <a:off x="215009" y="1196752"/>
            <a:ext cx="8928991" cy="54006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67544" y="332656"/>
            <a:ext cx="792088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2800" dirty="0" smtClean="0"/>
              <a:t>Quelles différences avec le Socle commun de 2006 ?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822</Words>
  <Application>Microsoft Office PowerPoint</Application>
  <PresentationFormat>Affichage à l'écran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Civil</vt:lpstr>
      <vt:lpstr>Thème Office</vt:lpstr>
      <vt:lpstr>S’approprier les nouveaux programmes de cycle 2 et cycle 3 </vt:lpstr>
      <vt:lpstr>Objectifs du stage</vt:lpstr>
      <vt:lpstr>Le programme du stage</vt:lpstr>
      <vt:lpstr>Contexte : une réforme globale</vt:lpstr>
      <vt:lpstr>Calendrier de mise en oeuvre</vt:lpstr>
      <vt:lpstr>Le nouveau socle commun</vt:lpstr>
      <vt:lpstr>Diapositive 7</vt:lpstr>
      <vt:lpstr>Diapositive 8</vt:lpstr>
      <vt:lpstr>Diapositive 9</vt:lpstr>
      <vt:lpstr>Comparaison des socles de 2006 et 2015</vt:lpstr>
      <vt:lpstr>Les nouveaux programmes</vt:lpstr>
      <vt:lpstr>Les horaires des nouveaux programmes</vt:lpstr>
      <vt:lpstr>Les horaires des nouveaux programmes</vt:lpstr>
      <vt:lpstr>Les horaires des nouveaux programmes</vt:lpstr>
      <vt:lpstr>Une conception nouvelle</vt:lpstr>
      <vt:lpstr>Architecture des nouveaux programmes : 3 volets pour chaque cycle</vt:lpstr>
      <vt:lpstr>Temps de travail en ateliers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S’approprier les nouveaux programmes de cycle 2 et cycle 3 pour une mise en œuvre sereine à la rentrée 2016</dc:title>
  <dc:creator>Standard</dc:creator>
  <cp:lastModifiedBy>SERGE SERGE</cp:lastModifiedBy>
  <cp:revision>36</cp:revision>
  <dcterms:created xsi:type="dcterms:W3CDTF">2015-10-21T13:03:05Z</dcterms:created>
  <dcterms:modified xsi:type="dcterms:W3CDTF">2015-12-17T10:38:59Z</dcterms:modified>
</cp:coreProperties>
</file>