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EF24A-EE61-4B42-B010-31AF091A5233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9EE47-723D-4AB7-A667-B4C5CF16C34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Travailler et évaluer les compétences par ceintures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00240"/>
            <a:ext cx="3798653" cy="294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071538" y="5214950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>
                    <a:lumMod val="50000"/>
                  </a:schemeClr>
                </a:solidFill>
                <a:latin typeface="Arial Rounded MT Bold" pitchFamily="34" charset="0"/>
              </a:rPr>
              <a:t>Exemple en Cycle 4 </a:t>
            </a:r>
          </a:p>
          <a:p>
            <a:pPr algn="ctr"/>
            <a:r>
              <a:rPr lang="fr-FR" sz="3200" b="1" dirty="0">
                <a:solidFill>
                  <a:schemeClr val="bg1">
                    <a:lumMod val="50000"/>
                  </a:schemeClr>
                </a:solidFill>
                <a:latin typeface="Arial Rounded MT Bold" pitchFamily="34" charset="0"/>
              </a:rPr>
              <a:t>en Histoire-Géographie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571636"/>
          </a:xfrm>
        </p:spPr>
        <p:txBody>
          <a:bodyPr>
            <a:normAutofit/>
          </a:bodyPr>
          <a:lstStyle/>
          <a:p>
            <a:r>
              <a:rPr lang="fr-FR" sz="2400" u="sng" cap="all" dirty="0">
                <a:latin typeface="Arial Rounded MT Bold" pitchFamily="34" charset="0"/>
              </a:rPr>
              <a:t>Contexte:</a:t>
            </a:r>
            <a:br>
              <a:rPr lang="fr-FR" sz="2400" dirty="0">
                <a:latin typeface="Arial Rounded MT Bold" pitchFamily="34" charset="0"/>
              </a:rPr>
            </a:br>
            <a:r>
              <a:rPr lang="fr-FR" sz="2400" dirty="0">
                <a:latin typeface="Arial Rounded MT Bold" pitchFamily="34" charset="0"/>
              </a:rPr>
              <a:t>Dispositif d’évaluation intégrant une pédagogie coopérative, développée dans un collège de l’académie de Versailles.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Système d’évaluation adopté par l’ensemble de l’équipe disciplinaire de cycle.</a:t>
            </a:r>
          </a:p>
          <a:p>
            <a:pPr>
              <a:buNone/>
            </a:pPr>
            <a:endParaRPr lang="fr-FR" sz="2400" dirty="0">
              <a:solidFill>
                <a:schemeClr val="tx2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Dispositif qui n’intègre pas de notations chiffrées, donc pas de moyennes. Les évaluations sont renseignées dans le logiciel utilisé par l’établissement (</a:t>
            </a:r>
            <a:r>
              <a:rPr lang="fr-FR" sz="2400" dirty="0" err="1">
                <a:solidFill>
                  <a:schemeClr val="tx2"/>
                </a:solidFill>
                <a:latin typeface="Arial Rounded MT Bold" pitchFamily="34" charset="0"/>
              </a:rPr>
              <a:t>Pronote</a:t>
            </a: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), par l’utilisation du bulletin de compétences.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fr-FR" sz="2400" b="1" u="sng" dirty="0">
                <a:latin typeface="Arial Rounded MT Bold" pitchFamily="34" charset="0"/>
              </a:rPr>
              <a:t>La mise en </a:t>
            </a:r>
            <a:r>
              <a:rPr lang="fr-FR" sz="2400" b="1" u="sng" dirty="0" err="1">
                <a:latin typeface="Arial Rounded MT Bold" pitchFamily="34" charset="0"/>
              </a:rPr>
              <a:t>oeuvre</a:t>
            </a:r>
            <a:endParaRPr lang="fr-FR" sz="2400" b="1" u="sng" dirty="0">
              <a:latin typeface="Arial Rounded MT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Chaque compétence d’Histoire-Géographie est déclinée en ceintures. </a:t>
            </a:r>
          </a:p>
          <a:p>
            <a:pPr algn="ctr"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Comment ?</a:t>
            </a:r>
          </a:p>
          <a:p>
            <a:pPr>
              <a:buNone/>
            </a:pPr>
            <a:endParaRPr lang="fr-FR" sz="2400" dirty="0">
              <a:solidFill>
                <a:schemeClr val="tx2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1. A partir des indications des programmes</a:t>
            </a:r>
          </a:p>
          <a:p>
            <a:pPr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	+ des attendus de fin de cycle</a:t>
            </a:r>
          </a:p>
          <a:p>
            <a:pPr>
              <a:buNone/>
            </a:pPr>
            <a:endParaRPr lang="fr-FR" sz="2400" dirty="0">
              <a:solidFill>
                <a:schemeClr val="tx2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2. Grâce à un travail d’équipe qui décide de la progressivité de l’apprentissage sur les 3 ans et attribue donc une couleur de ceinture à chaque degré d’acquisition.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fr-FR" sz="2400" b="1" u="sng" dirty="0">
                <a:latin typeface="Arial Rounded MT Bold" pitchFamily="34" charset="0"/>
              </a:rPr>
              <a:t>Exemple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>
                <a:solidFill>
                  <a:schemeClr val="tx2"/>
                </a:solidFill>
                <a:latin typeface="Arial Rounded MT Bold" pitchFamily="34" charset="0"/>
              </a:rPr>
              <a:t>Cycle 4</a:t>
            </a:r>
          </a:p>
          <a:p>
            <a:pPr>
              <a:buNone/>
            </a:pPr>
            <a:endParaRPr lang="fr-FR" sz="2400" dirty="0">
              <a:solidFill>
                <a:schemeClr val="tx2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fr-FR" sz="2400" b="1" dirty="0">
                <a:solidFill>
                  <a:schemeClr val="tx2"/>
                </a:solidFill>
                <a:latin typeface="Arial Rounded MT Bold" pitchFamily="34" charset="0"/>
              </a:rPr>
              <a:t>Compétences</a:t>
            </a:r>
          </a:p>
          <a:p>
            <a:pPr>
              <a:buNone/>
            </a:pPr>
            <a:r>
              <a:rPr lang="fr-FR" sz="2400" b="1" dirty="0">
                <a:solidFill>
                  <a:schemeClr val="tx2"/>
                </a:solidFill>
                <a:latin typeface="Arial Rounded MT Bold" pitchFamily="34" charset="0"/>
              </a:rPr>
              <a:t>disciplinaires C1</a:t>
            </a:r>
          </a:p>
          <a:p>
            <a:pPr>
              <a:buNone/>
            </a:pPr>
            <a:r>
              <a:rPr lang="fr-FR" sz="2400" b="1" dirty="0">
                <a:solidFill>
                  <a:schemeClr val="tx2"/>
                </a:solidFill>
                <a:latin typeface="Arial Rounded MT Bold" pitchFamily="34" charset="0"/>
              </a:rPr>
              <a:t>et C2</a:t>
            </a: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: Se repérer </a:t>
            </a:r>
          </a:p>
          <a:p>
            <a:pPr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dans le temps et </a:t>
            </a:r>
          </a:p>
          <a:p>
            <a:pPr>
              <a:buNone/>
            </a:pPr>
            <a:r>
              <a:rPr lang="fr-FR" sz="2400" dirty="0">
                <a:solidFill>
                  <a:schemeClr val="tx2"/>
                </a:solidFill>
                <a:latin typeface="Arial Rounded MT Bold" pitchFamily="34" charset="0"/>
              </a:rPr>
              <a:t>l’espace</a:t>
            </a:r>
          </a:p>
          <a:p>
            <a:pPr>
              <a:buFont typeface="Wingdings"/>
              <a:buChar char="Ø"/>
            </a:pPr>
            <a:endParaRPr lang="fr-FR" sz="2400" dirty="0">
              <a:solidFill>
                <a:schemeClr val="tx2"/>
              </a:solidFill>
              <a:latin typeface="Arial Rounded MT Bold" pitchFamily="34" charset="0"/>
            </a:endParaRPr>
          </a:p>
          <a:p>
            <a:pPr>
              <a:buFont typeface="Wingdings"/>
              <a:buChar char="Ø"/>
            </a:pPr>
            <a:r>
              <a:rPr lang="fr-FR" sz="2400" b="1" dirty="0">
                <a:solidFill>
                  <a:schemeClr val="tx2"/>
                </a:solidFill>
                <a:latin typeface="Arial Rounded MT Bold" pitchFamily="34" charset="0"/>
              </a:rPr>
              <a:t>Ceinture du</a:t>
            </a:r>
          </a:p>
          <a:p>
            <a:pPr>
              <a:buNone/>
            </a:pPr>
            <a:r>
              <a:rPr lang="fr-FR" sz="2400" b="1" dirty="0">
                <a:solidFill>
                  <a:schemeClr val="tx2"/>
                </a:solidFill>
                <a:latin typeface="Arial Rounded MT Bold" pitchFamily="34" charset="0"/>
              </a:rPr>
              <a:t>savant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-54136"/>
            <a:ext cx="5929322" cy="691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41434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L’évolution des ceintures pour chaque compétence est distribuée aux élèves en début d’année. </a:t>
            </a:r>
          </a:p>
          <a:p>
            <a:pPr>
              <a:buNone/>
            </a:pPr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Font typeface="Wingdings"/>
              <a:buChar char="Ø"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En 6</a:t>
            </a:r>
            <a:r>
              <a:rPr lang="fr-FR" sz="2400" baseline="300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e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(fin de cycle 3), les élèves se situent entre la ceinture blanche et orange.</a:t>
            </a:r>
          </a:p>
          <a:p>
            <a:pPr>
              <a:buFont typeface="Wingdings"/>
              <a:buChar char="Ø"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La ceinture bleue correspond aux attentes de fin de cycle 4.</a:t>
            </a:r>
          </a:p>
          <a:p>
            <a:pPr>
              <a:buFont typeface="Wingdings"/>
              <a:buChar char="Ø"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Les ceintures marron et noire = grades d’approfondissement</a:t>
            </a:r>
          </a:p>
          <a:p>
            <a:pPr>
              <a:buFont typeface="Wingdings"/>
              <a:buChar char="Ø"/>
            </a:pPr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Chaque passage de couleur représente les progrès de l’élève dans une compétence, dont la maîtrise est de plus en plus approfondie et complexe.</a:t>
            </a:r>
          </a:p>
          <a:p>
            <a:pPr>
              <a:buNone/>
            </a:pPr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050" name="AutoShape 2" descr="Image associée"/>
          <p:cNvSpPr>
            <a:spLocks noChangeAspect="1" noChangeArrowheads="1"/>
          </p:cNvSpPr>
          <p:nvPr/>
        </p:nvSpPr>
        <p:spPr bwMode="auto">
          <a:xfrm>
            <a:off x="155575" y="-2514600"/>
            <a:ext cx="571500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Image associée"/>
          <p:cNvSpPr>
            <a:spLocks noChangeAspect="1" noChangeArrowheads="1"/>
          </p:cNvSpPr>
          <p:nvPr/>
        </p:nvSpPr>
        <p:spPr bwMode="auto">
          <a:xfrm>
            <a:off x="155575" y="-2514600"/>
            <a:ext cx="571500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Image associée"/>
          <p:cNvSpPr>
            <a:spLocks noChangeAspect="1" noChangeArrowheads="1"/>
          </p:cNvSpPr>
          <p:nvPr/>
        </p:nvSpPr>
        <p:spPr bwMode="auto">
          <a:xfrm>
            <a:off x="155575" y="-2514600"/>
            <a:ext cx="571500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6" name="AutoShape 8" descr="Image associée"/>
          <p:cNvSpPr>
            <a:spLocks noChangeAspect="1" noChangeArrowheads="1"/>
          </p:cNvSpPr>
          <p:nvPr/>
        </p:nvSpPr>
        <p:spPr bwMode="auto">
          <a:xfrm>
            <a:off x="155575" y="-890588"/>
            <a:ext cx="1714500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8" name="Picture 10" descr="Résultat de recherche d'images pour &quot;progrès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4500570"/>
            <a:ext cx="238126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fr-FR" sz="2400" b="1" u="sng" dirty="0">
                <a:latin typeface="Arial Rounded MT Bold" pitchFamily="34" charset="0"/>
              </a:rPr>
              <a:t>L’évaluation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3577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Le passage de ceinture intervient à 2 moments:</a:t>
            </a:r>
          </a:p>
          <a:p>
            <a:pPr marL="457200" indent="-457200">
              <a:buAutoNum type="arabicPeriod"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Lors des temps obligatoires: l’enseignant fixe ce temps pour tous (3 par trimestre par exemple).</a:t>
            </a:r>
          </a:p>
          <a:p>
            <a:pPr marL="457200" indent="-457200">
              <a:buAutoNum type="arabicPeriod"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Lorsque l’élève le souhaite, à condition de prévenir l’enseignant à l’avance (temps de préparation)</a:t>
            </a:r>
          </a:p>
          <a:p>
            <a:pPr marL="457200" indent="-457200">
              <a:buNone/>
            </a:pPr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pPr marL="457200" indent="-457200">
              <a:buNone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			Un grade obtenu ne peut être retiré </a:t>
            </a:r>
          </a:p>
          <a:p>
            <a:pPr marL="457200" indent="-457200">
              <a:buNone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sym typeface="Wingdings"/>
              </a:rPr>
              <a:t>			l’élève ne peut qu’avancer.</a:t>
            </a:r>
          </a:p>
          <a:p>
            <a:pPr marL="457200" indent="-457200">
              <a:buNone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sym typeface="Wingdings"/>
              </a:rPr>
              <a:t>			</a:t>
            </a:r>
          </a:p>
          <a:p>
            <a:pPr marL="457200" indent="-457200">
              <a:buNone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sym typeface="Wingdings"/>
              </a:rPr>
              <a:t>			Si échec: repassage possible après avoir 		travaillé la compétence en classe (AP par 		exemple)</a:t>
            </a:r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Résultat de recherche d'images pour &quot;réussite échec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00438"/>
            <a:ext cx="2003981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fr-FR" sz="2400" b="1" u="sng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Les avantages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Mise en </a:t>
            </a: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confiance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des élèves car motivés par l’idée </a:t>
            </a: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positive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du </a:t>
            </a: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progrès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pPr>
              <a:buNone/>
            </a:pPr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Permet une </a:t>
            </a: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différenciation pédagogique efficace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, grâce à des diagnostics pertinents sur la maîtrise pour chaque élève des compétences.</a:t>
            </a:r>
          </a:p>
          <a:p>
            <a:pPr>
              <a:buNone/>
            </a:pPr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Système qui </a:t>
            </a:r>
            <a:r>
              <a:rPr lang="fr-FR" sz="2400" b="1" u="sng" dirty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prend en compte le temps du cycle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et facilite la concertation lors des conseils de fin de cycle (évaluation DES compétences),</a:t>
            </a:r>
            <a:r>
              <a:rPr lang="fr-FR" sz="2400" i="1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d’autant si les autres </a:t>
            </a:r>
            <a:r>
              <a:rPr lang="fr-FR" sz="2400" i="1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disciplines l’ont adopté.</a:t>
            </a:r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fr-FR" sz="2400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Cycle 3 / 6</a:t>
            </a:r>
            <a:r>
              <a:rPr lang="fr-FR" sz="2400" b="1" baseline="30000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e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 / Compétence C6. Pratiquer différents langages en HG</a:t>
            </a:r>
          </a:p>
          <a:p>
            <a:pPr>
              <a:buNone/>
            </a:pP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&gt; Écrire pour construire sa pensée, pour argumenter et échanger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7219376" cy="372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2357422" y="4500570"/>
            <a:ext cx="107157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Times New Roman" pitchFamily="18" charset="0"/>
                <a:cs typeface="Times New Roman" pitchFamily="18" charset="0"/>
              </a:rPr>
              <a:t>Je sais rédiger un récit qui répond à la question quoi ?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14348" y="5929330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L’élève choisit son sujet et son objectif de pallier (ceinture)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Cycle 3 / 6</a:t>
            </a:r>
            <a:r>
              <a:rPr lang="fr-FR" sz="2400" b="1" baseline="30000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e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 / Compétence C3. Comprendre et analyser un document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5379630" cy="53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6143636" y="2143116"/>
            <a:ext cx="25003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L’élève choisit son palier ou peut également les faire les uns après les autres, s’il hésite sur ses capacités.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373</Words>
  <Application>Microsoft Office PowerPoint</Application>
  <PresentationFormat>Affichage à l'écran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 Rounded MT Bold</vt:lpstr>
      <vt:lpstr>Calibri</vt:lpstr>
      <vt:lpstr>Constantia</vt:lpstr>
      <vt:lpstr>Times New Roman</vt:lpstr>
      <vt:lpstr>Wingdings</vt:lpstr>
      <vt:lpstr>Wingdings 2</vt:lpstr>
      <vt:lpstr>Débit</vt:lpstr>
      <vt:lpstr>Travailler et évaluer les compétences par ceintures</vt:lpstr>
      <vt:lpstr>Contexte: Dispositif d’évaluation intégrant une pédagogie coopérative, développée dans un collège de l’académie de Versailles.</vt:lpstr>
      <vt:lpstr>La mise en oeuvre</vt:lpstr>
      <vt:lpstr>Exemple</vt:lpstr>
      <vt:lpstr>Présentation PowerPoint</vt:lpstr>
      <vt:lpstr>L’évaluation</vt:lpstr>
      <vt:lpstr>Les avantages</vt:lpstr>
      <vt:lpstr>Présentation PowerPoint</vt:lpstr>
      <vt:lpstr>Cycle 3 / 6e / Compétence C3. Comprendre et analyser un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Travailler et évaluer les compétences par ceintures</dc:title>
  <dc:creator>Laly</dc:creator>
  <cp:lastModifiedBy>Vincent Bordeneuve</cp:lastModifiedBy>
  <cp:revision>9</cp:revision>
  <dcterms:created xsi:type="dcterms:W3CDTF">2018-01-19T18:21:51Z</dcterms:created>
  <dcterms:modified xsi:type="dcterms:W3CDTF">2018-01-29T19:29:51Z</dcterms:modified>
</cp:coreProperties>
</file>