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B9BD1-9FB6-E84C-9EF5-910EF983AB71}" type="datetimeFigureOut">
              <a:rPr lang="fr-FR" smtClean="0"/>
              <a:t>30/01/15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D0D4D-CD3F-EA40-8B73-85D68A2E5E4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8155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57A14-FA9E-004F-8661-86B62F72785E}" type="datetimeFigureOut">
              <a:rPr lang="fr-FR" smtClean="0"/>
              <a:t>30/01/15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13AF6-D6D6-E44B-B223-781280CE6E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7146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1. Loi </a:t>
            </a:r>
            <a:r>
              <a:rPr lang="fr-FR" dirty="0" smtClean="0"/>
              <a:t>du 8 juillet 2013.</a:t>
            </a:r>
            <a:r>
              <a:rPr lang="fr-FR" baseline="0" dirty="0" smtClean="0"/>
              <a:t> C’est une loi, donc importance de la </a:t>
            </a:r>
            <a:r>
              <a:rPr lang="fr-FR" baseline="0" dirty="0" smtClean="0"/>
              <a:t>mission</a:t>
            </a:r>
          </a:p>
          <a:p>
            <a:r>
              <a:rPr lang="fr-FR" baseline="0" dirty="0" smtClean="0"/>
              <a:t>2. Le nombre de participants est laissé à l’appréciation de l’IEN. La seule contrainte est l’équilibre entre 1</a:t>
            </a:r>
            <a:r>
              <a:rPr lang="fr-FR" baseline="30000" dirty="0" smtClean="0"/>
              <a:t>er</a:t>
            </a:r>
            <a:r>
              <a:rPr lang="fr-FR" baseline="0" dirty="0" smtClean="0"/>
              <a:t> et 2</a:t>
            </a:r>
            <a:r>
              <a:rPr lang="fr-FR" baseline="30000" dirty="0" smtClean="0"/>
              <a:t>nd</a:t>
            </a:r>
            <a:r>
              <a:rPr lang="fr-FR" baseline="0" dirty="0" smtClean="0"/>
              <a:t> degré. Structure très ouverte dans les commissions pour s’adapter aux contextes locaux.</a:t>
            </a:r>
          </a:p>
          <a:p>
            <a:r>
              <a:rPr lang="fr-FR" dirty="0" smtClean="0"/>
              <a:t>3.</a:t>
            </a:r>
            <a:r>
              <a:rPr lang="fr-FR" baseline="0" dirty="0" smtClean="0"/>
              <a:t> </a:t>
            </a:r>
            <a:r>
              <a:rPr lang="fr-FR" dirty="0" smtClean="0"/>
              <a:t>Il </a:t>
            </a:r>
            <a:r>
              <a:rPr lang="fr-FR" dirty="0" smtClean="0"/>
              <a:t>s’appliqu</a:t>
            </a:r>
            <a:r>
              <a:rPr lang="fr-FR" baseline="0" dirty="0" smtClean="0"/>
              <a:t>e à tous les élèves de l’école et du collège, pas seulement dans la liaison CM2-</a:t>
            </a:r>
            <a:r>
              <a:rPr lang="fr-FR" baseline="0" dirty="0" smtClean="0"/>
              <a:t>6</a:t>
            </a:r>
            <a:r>
              <a:rPr lang="fr-FR" baseline="30000" dirty="0" smtClean="0"/>
              <a:t>e</a:t>
            </a:r>
            <a:r>
              <a:rPr lang="fr-FR" baseline="0" dirty="0" smtClean="0"/>
              <a:t>. Progressivité des apprentissages entre les 2 degrés. Priorités communes : ma</a:t>
            </a:r>
            <a:r>
              <a:rPr lang="fr-FR" baseline="0" dirty="0" smtClean="0"/>
              <a:t>îtrise de la langue et la posture de l’élève. Mise en œuvre de l’accompagnement pédagogique. Dispositifs d’aide et repères explicites et concertés.</a:t>
            </a:r>
            <a:endParaRPr lang="fr-FR" baseline="0" dirty="0" smtClean="0"/>
          </a:p>
          <a:p>
            <a:r>
              <a:rPr lang="fr-FR" baseline="0" dirty="0" smtClean="0"/>
              <a:t>4. Réflexion </a:t>
            </a:r>
            <a:r>
              <a:rPr lang="fr-FR" baseline="0" dirty="0" smtClean="0"/>
              <a:t>sur les axes de travail permettant de faciliter la réussite de tous et lien avec l’évaluation : </a:t>
            </a:r>
            <a:r>
              <a:rPr lang="fr-FR" baseline="0" dirty="0" err="1" smtClean="0"/>
              <a:t>cf</a:t>
            </a:r>
            <a:r>
              <a:rPr lang="fr-FR" baseline="0" dirty="0" smtClean="0"/>
              <a:t> doc </a:t>
            </a:r>
            <a:r>
              <a:rPr lang="fr-FR" baseline="0" dirty="0" err="1" smtClean="0"/>
              <a:t>eduscol</a:t>
            </a:r>
            <a:r>
              <a:rPr lang="fr-FR" baseline="0" dirty="0" smtClean="0"/>
              <a:t>. C’est un outil de concertation 1</a:t>
            </a:r>
            <a:r>
              <a:rPr lang="fr-FR" baseline="30000" dirty="0" smtClean="0"/>
              <a:t>er</a:t>
            </a:r>
            <a:r>
              <a:rPr lang="fr-FR" baseline="0" dirty="0" smtClean="0"/>
              <a:t> et 2</a:t>
            </a:r>
            <a:r>
              <a:rPr lang="fr-FR" baseline="30000" dirty="0" smtClean="0"/>
              <a:t>nd</a:t>
            </a:r>
            <a:r>
              <a:rPr lang="fr-FR" baseline="0" dirty="0" smtClean="0"/>
              <a:t> degré. Continuité pédagogique entre les 2 mondes. 2 moments obligatoires.</a:t>
            </a:r>
            <a:endParaRPr lang="fr-FR" baseline="0" dirty="0" smtClean="0"/>
          </a:p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13AF6-D6D6-E44B-B223-781280CE6E2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66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EBEP : sortie de classe - pont</a:t>
            </a:r>
            <a:r>
              <a:rPr lang="fr-FR" baseline="0" dirty="0" smtClean="0"/>
              <a:t> avec les APC et les volontaires civiques</a:t>
            </a:r>
          </a:p>
          <a:p>
            <a:r>
              <a:rPr lang="fr-FR" baseline="0" dirty="0" smtClean="0"/>
              <a:t>Insister sur les protocoles </a:t>
            </a:r>
            <a:r>
              <a:rPr lang="fr-FR" baseline="0" smtClean="0"/>
              <a:t>de travail</a:t>
            </a:r>
          </a:p>
          <a:p>
            <a:r>
              <a:rPr lang="fr-FR" baseline="0" smtClean="0"/>
              <a:t>Commission </a:t>
            </a:r>
            <a:r>
              <a:rPr lang="fr-FR" baseline="0" dirty="0" smtClean="0"/>
              <a:t>maths : le travail sur les items et leur sens</a:t>
            </a:r>
          </a:p>
          <a:p>
            <a:r>
              <a:rPr lang="fr-FR" baseline="0" dirty="0" smtClean="0"/>
              <a:t>Retour des collègues collège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13AF6-D6D6-E44B-B223-781280CE6E2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407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5B3F520A-E3FB-AA46-B58D-C029BB4B0466}" type="datetime1">
              <a:rPr lang="fr-FR" smtClean="0"/>
              <a:t>30/01/15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r>
              <a:rPr lang="fr-FR" smtClean="0"/>
              <a:t>P. Dieth - J. Macquart - Février 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388DC69-96F1-CF4E-85A0-DE4E2040329E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9E2E-F517-C24C-AAAE-F66C74C51896}" type="datetime1">
              <a:rPr lang="fr-FR" smtClean="0"/>
              <a:t>30/01/15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Dieth - J. Macquart - Février 2015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DC69-96F1-CF4E-85A0-DE4E2040329E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DA68-C5ED-2242-A2C8-A53E532103C5}" type="datetime1">
              <a:rPr lang="fr-FR" smtClean="0"/>
              <a:t>30/01/15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Dieth - J. Macquart - Février 2015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DC69-96F1-CF4E-85A0-DE4E2040329E}" type="slidenum">
              <a:rPr lang="fr-FR" smtClean="0"/>
              <a:t>‹#›</a:t>
            </a:fld>
            <a:endParaRPr lang="fr-FR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8B9F-31D4-5947-90ED-450D5A3F5D71}" type="datetime1">
              <a:rPr lang="fr-FR" smtClean="0"/>
              <a:t>30/01/15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Dieth - J. Macquart - Février 2015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DC69-96F1-CF4E-85A0-DE4E2040329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2C91-750E-324F-8818-9057B732F733}" type="datetime1">
              <a:rPr lang="fr-FR" smtClean="0"/>
              <a:t>30/01/15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Dieth - J. Macquart - Février 2015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DC69-96F1-CF4E-85A0-DE4E2040329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F504-1784-8D40-81BA-94A640E56906}" type="datetime1">
              <a:rPr lang="fr-FR" smtClean="0"/>
              <a:t>30/01/15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Dieth - J. Macquart - Février 2015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DC69-96F1-CF4E-85A0-DE4E2040329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B3DDD-D90E-8E48-97F1-886647E804F9}" type="datetime1">
              <a:rPr lang="fr-FR" smtClean="0"/>
              <a:t>30/01/15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Dieth - J. Macquart - Février 2015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DC69-96F1-CF4E-85A0-DE4E2040329E}" type="slidenum">
              <a:rPr lang="fr-FR" smtClean="0"/>
              <a:t>‹#›</a:t>
            </a:fld>
            <a:endParaRPr lang="fr-FR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C4C7-E598-8843-BD7E-B15FAA847FFB}" type="datetime1">
              <a:rPr lang="fr-FR" smtClean="0"/>
              <a:t>30/01/15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Dieth - J. Macquart - Février 2015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DC69-96F1-CF4E-85A0-DE4E2040329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209B-7A14-2F48-9BB3-4DE294286B19}" type="datetime1">
              <a:rPr lang="fr-FR" smtClean="0"/>
              <a:t>30/01/15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Dieth - J. Macquart - Février 2015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DC69-96F1-CF4E-85A0-DE4E2040329E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21C8-55EC-FA41-826D-8BAAA71AF4D9}" type="datetime1">
              <a:rPr lang="fr-FR" smtClean="0"/>
              <a:t>30/01/15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Dieth - J. Macquart - Février 2015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DC69-96F1-CF4E-85A0-DE4E2040329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697-1301-1240-83B3-E5A9B0AF628C}" type="datetime1">
              <a:rPr lang="fr-FR" smtClean="0"/>
              <a:t>30/01/15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Dieth - J. Macquart - Février 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DC69-96F1-CF4E-85A0-DE4E2040329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D154-6E0D-F742-B912-B516F7A8278E}" type="datetime1">
              <a:rPr lang="fr-FR" smtClean="0"/>
              <a:t>30/01/15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Dieth - J. Macquart - Février 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DC69-96F1-CF4E-85A0-DE4E2040329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CA0B-917C-5146-9BD6-F2F17189D09E}" type="datetime1">
              <a:rPr lang="fr-FR" smtClean="0"/>
              <a:t>30/01/15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Dieth - J. Macquart - Février 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DC69-96F1-CF4E-85A0-DE4E2040329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filigra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79FB4D5F-ADE6-464C-A944-7A164F88CE52}" type="datetime1">
              <a:rPr lang="fr-FR" smtClean="0"/>
              <a:t>30/01/15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r>
              <a:rPr lang="fr-FR" smtClean="0"/>
              <a:t>P. Dieth - J. Macquart - Février 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388DC69-96F1-CF4E-85A0-DE4E2040329E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E147-0D52-E84B-B718-803AECF6E1AD}" type="datetime1">
              <a:rPr lang="fr-FR" smtClean="0"/>
              <a:t>30/01/15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Dieth - J. Macquart - Février 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DC69-96F1-CF4E-85A0-DE4E2040329E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filigra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A4E2-AAD0-2240-8049-8BC1A729588B}" type="datetime1">
              <a:rPr lang="fr-FR" smtClean="0"/>
              <a:t>30/01/15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Dieth - J. Macquart - Février 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DC69-96F1-CF4E-85A0-DE4E2040329E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imag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577D-9BC6-674F-8361-099CCB34BFA5}" type="datetime1">
              <a:rPr lang="fr-FR" smtClean="0"/>
              <a:t>30/01/15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Dieth - J. Macquart - Février 2015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DC69-96F1-CF4E-85A0-DE4E2040329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28C8-D41F-2449-9F82-9B1531260A30}" type="datetime1">
              <a:rPr lang="fr-FR" smtClean="0"/>
              <a:t>30/01/15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Dieth - J. Macquart - Février 2015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DC69-96F1-CF4E-85A0-DE4E2040329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6865B-4BB9-6F47-8A0C-8A4AFCE213E0}" type="datetime1">
              <a:rPr lang="fr-FR" smtClean="0"/>
              <a:t>30/01/15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Dieth - J. Macquart - Février 2015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DC69-96F1-CF4E-85A0-DE4E2040329E}" type="slidenum">
              <a:rPr lang="fr-FR" smtClean="0"/>
              <a:t>‹#›</a:t>
            </a:fld>
            <a:endParaRPr lang="fr-FR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5EF4-3DBA-6649-9CF6-EE220A2B5DCC}" type="datetime1">
              <a:rPr lang="fr-FR" smtClean="0"/>
              <a:t>30/01/15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Dieth - J. Macquart - Février 2015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DC69-96F1-CF4E-85A0-DE4E2040329E}" type="slidenum">
              <a:rPr lang="fr-FR" smtClean="0"/>
              <a:t>‹#›</a:t>
            </a:fld>
            <a:endParaRPr lang="fr-FR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3F71219-7DCE-414E-AEDD-76477415A4BA}" type="datetime1">
              <a:rPr lang="fr-FR" smtClean="0"/>
              <a:t>30/01/15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r>
              <a:rPr lang="fr-FR" smtClean="0"/>
              <a:t>P. Dieth - J. Macquart - Février 2015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7388DC69-96F1-CF4E-85A0-DE4E2040329E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conseil école-collège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Dieth - J. Macquart - Février 2015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666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Cadre institutionnel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fr-FR" dirty="0" smtClean="0"/>
              <a:t>Une loi </a:t>
            </a:r>
            <a:r>
              <a:rPr lang="fr-FR" dirty="0" smtClean="0"/>
              <a:t>cadre : la loi du 24 juillet 2013</a:t>
            </a:r>
            <a:endParaRPr lang="fr-FR" dirty="0" smtClean="0"/>
          </a:p>
          <a:p>
            <a:pPr>
              <a:buFont typeface="Arial"/>
              <a:buChar char="•"/>
            </a:pPr>
            <a:r>
              <a:rPr lang="fr-FR" dirty="0" smtClean="0"/>
              <a:t>Des </a:t>
            </a:r>
            <a:r>
              <a:rPr lang="fr-FR" dirty="0" smtClean="0"/>
              <a:t>membres</a:t>
            </a:r>
          </a:p>
          <a:p>
            <a:pPr>
              <a:buFont typeface="Arial"/>
              <a:buChar char="•"/>
            </a:pPr>
            <a:r>
              <a:rPr lang="fr-FR" dirty="0" smtClean="0"/>
              <a:t>Des </a:t>
            </a:r>
            <a:r>
              <a:rPr lang="fr-FR" dirty="0"/>
              <a:t>missions</a:t>
            </a:r>
          </a:p>
          <a:p>
            <a:pPr>
              <a:buFont typeface="Arial"/>
              <a:buChar char="•"/>
            </a:pPr>
            <a:r>
              <a:rPr lang="fr-FR" dirty="0"/>
              <a:t>Un fonctionnement</a:t>
            </a:r>
            <a:endParaRPr lang="fr-FR" dirty="0" smtClean="0"/>
          </a:p>
          <a:p>
            <a:pPr>
              <a:buFont typeface="Arial"/>
              <a:buChar char="•"/>
            </a:pPr>
            <a:endParaRPr lang="fr-FR" dirty="0" smtClean="0"/>
          </a:p>
          <a:p>
            <a:pPr>
              <a:buFont typeface="Arial"/>
              <a:buChar char="•"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Dieth - J. Macquart - Février 2015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077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problématiques prioritaires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2049509"/>
            <a:ext cx="7313613" cy="4056062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fr-FR" dirty="0" smtClean="0"/>
              <a:t>L’école inclusive</a:t>
            </a:r>
          </a:p>
          <a:p>
            <a:pPr>
              <a:buFont typeface="Arial"/>
              <a:buChar char="•"/>
            </a:pPr>
            <a:r>
              <a:rPr lang="fr-FR" dirty="0" smtClean="0"/>
              <a:t>Le bien-</a:t>
            </a:r>
            <a:r>
              <a:rPr lang="fr-FR" dirty="0" smtClean="0"/>
              <a:t>être des élèves</a:t>
            </a:r>
          </a:p>
          <a:p>
            <a:pPr>
              <a:buFont typeface="Arial"/>
              <a:buChar char="•"/>
            </a:pPr>
            <a:r>
              <a:rPr lang="fr-FR" dirty="0" smtClean="0"/>
              <a:t>Le rythme des apprentissages</a:t>
            </a:r>
          </a:p>
          <a:p>
            <a:pPr>
              <a:buFont typeface="Arial"/>
              <a:buChar char="•"/>
            </a:pPr>
            <a:r>
              <a:rPr lang="fr-FR" dirty="0" smtClean="0"/>
              <a:t>L’autonomie</a:t>
            </a:r>
          </a:p>
          <a:p>
            <a:pPr>
              <a:buFont typeface="Arial"/>
              <a:buChar char="•"/>
            </a:pPr>
            <a:r>
              <a:rPr lang="fr-FR" dirty="0" smtClean="0"/>
              <a:t>L’école </a:t>
            </a:r>
            <a:r>
              <a:rPr lang="fr-FR" i="1" dirty="0" smtClean="0"/>
              <a:t>bienveillante</a:t>
            </a:r>
          </a:p>
          <a:p>
            <a:pPr>
              <a:buFont typeface="Arial"/>
              <a:buChar char="•"/>
            </a:pPr>
            <a:r>
              <a:rPr lang="fr-FR" dirty="0" smtClean="0"/>
              <a:t>L’ambition scolaire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Dieth - J. Macquart - Février 2015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820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pratique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fr-FR" dirty="0" smtClean="0"/>
              <a:t>Un vote du conseil d’administration </a:t>
            </a:r>
          </a:p>
          <a:p>
            <a:pPr>
              <a:buFont typeface="Arial"/>
              <a:buChar char="•"/>
            </a:pPr>
            <a:r>
              <a:rPr lang="fr-FR" dirty="0" smtClean="0"/>
              <a:t>Des commissions</a:t>
            </a:r>
          </a:p>
          <a:p>
            <a:pPr>
              <a:buFont typeface="Arial"/>
              <a:buChar char="•"/>
            </a:pPr>
            <a:r>
              <a:rPr lang="fr-FR" dirty="0" smtClean="0"/>
              <a:t>Le socle commun comme outil de référence</a:t>
            </a:r>
          </a:p>
          <a:p>
            <a:pPr>
              <a:buFont typeface="Arial"/>
              <a:buChar char="•"/>
            </a:pPr>
            <a:r>
              <a:rPr lang="fr-FR" dirty="0" smtClean="0"/>
              <a:t>Personnaliser l’accompagnemen</a:t>
            </a:r>
            <a:r>
              <a:rPr lang="fr-FR" dirty="0" smtClean="0"/>
              <a:t>t des EBEP</a:t>
            </a:r>
            <a:endParaRPr lang="fr-FR" dirty="0" smtClean="0"/>
          </a:p>
          <a:p>
            <a:pPr>
              <a:buFont typeface="Arial"/>
              <a:buChar char="•"/>
            </a:pPr>
            <a:r>
              <a:rPr lang="fr-FR" dirty="0" smtClean="0"/>
              <a:t>Un fonctionnement souple</a:t>
            </a:r>
          </a:p>
          <a:p>
            <a:pPr>
              <a:buFont typeface="Arial"/>
              <a:buChar char="•"/>
            </a:pPr>
            <a:r>
              <a:rPr lang="fr-FR" dirty="0" smtClean="0"/>
              <a:t>Des recommandations officielles</a:t>
            </a:r>
          </a:p>
          <a:p>
            <a:pPr>
              <a:buFont typeface="Arial"/>
              <a:buChar char="•"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Dieth - J. Macquart - Février 2015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533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L’évaluation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Dieth - J. Macquart - Février 2015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fr-FR" dirty="0" smtClean="0"/>
              <a:t>Dans l’esprit du projet de socle : </a:t>
            </a:r>
            <a:r>
              <a:rPr lang="fr-FR" i="1" dirty="0" smtClean="0"/>
              <a:t>privilégier une évaluation positive, simple et lisible, valorisant les progrès</a:t>
            </a:r>
          </a:p>
          <a:p>
            <a:pPr>
              <a:buFont typeface="Arial"/>
              <a:buChar char="•"/>
            </a:pPr>
            <a:r>
              <a:rPr lang="fr-FR" dirty="0" smtClean="0"/>
              <a:t>Les items du socle commun reste l’outil privilégié de suivi de l’élève</a:t>
            </a:r>
          </a:p>
          <a:p>
            <a:pPr>
              <a:buFont typeface="Arial"/>
              <a:buChar char="•"/>
            </a:pPr>
            <a:r>
              <a:rPr lang="fr-FR" dirty="0" smtClean="0"/>
              <a:t>On affiche la nécessité d’un </a:t>
            </a:r>
            <a:r>
              <a:rPr lang="fr-FR" i="1" dirty="0" smtClean="0"/>
              <a:t>regard bienveillant des personnels pour rester dans un accompagnement constructif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1035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exemple local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fr-FR" dirty="0" smtClean="0"/>
              <a:t>Une culture commune à construire</a:t>
            </a:r>
          </a:p>
          <a:p>
            <a:pPr>
              <a:buFont typeface="Arial"/>
              <a:buChar char="•"/>
            </a:pPr>
            <a:r>
              <a:rPr lang="fr-FR" dirty="0" smtClean="0"/>
              <a:t>Des recommandations entre les niveaux</a:t>
            </a:r>
          </a:p>
          <a:p>
            <a:pPr>
              <a:buFont typeface="Arial"/>
              <a:buChar char="•"/>
            </a:pPr>
            <a:r>
              <a:rPr lang="fr-FR" dirty="0" smtClean="0"/>
              <a:t>Bilan </a:t>
            </a:r>
            <a:r>
              <a:rPr lang="fr-FR" smtClean="0"/>
              <a:t>des actions en cours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P. Dieth - J. Macquart - Février 2015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370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ncrier">
  <a:themeElements>
    <a:clrScheme name="Encrier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Encrier">
      <a:majorFont>
        <a:latin typeface="Goudy Old Style"/>
        <a:ea typeface=""/>
        <a:cs typeface=""/>
        <a:font script="Jpan" typeface="ＭＳ 明朝"/>
      </a:majorFont>
      <a:minorFont>
        <a:latin typeface="Goudy Old Style"/>
        <a:ea typeface=""/>
        <a:cs typeface=""/>
        <a:font script="Jpan" typeface="ＭＳ 明朝"/>
      </a:minorFont>
    </a:fontScheme>
    <a:fmtScheme name="Encrier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Encrier.thmx</Template>
  <TotalTime>119</TotalTime>
  <Words>388</Words>
  <Application>Microsoft Macintosh PowerPoint</Application>
  <PresentationFormat>Présentation à l'écran (4:3)</PresentationFormat>
  <Paragraphs>44</Paragraphs>
  <Slides>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Encrier</vt:lpstr>
      <vt:lpstr>Le conseil école-collège</vt:lpstr>
      <vt:lpstr>Cadre institutionnel</vt:lpstr>
      <vt:lpstr>Des problématiques prioritaires</vt:lpstr>
      <vt:lpstr>En pratique</vt:lpstr>
      <vt:lpstr>L’évaluation</vt:lpstr>
      <vt:lpstr>Un exemple local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conseil école-collège</dc:title>
  <dc:creator>Estelle et Jules</dc:creator>
  <cp:lastModifiedBy>MBP MBP</cp:lastModifiedBy>
  <cp:revision>9</cp:revision>
  <dcterms:created xsi:type="dcterms:W3CDTF">2015-01-22T18:48:34Z</dcterms:created>
  <dcterms:modified xsi:type="dcterms:W3CDTF">2015-01-30T10:43:39Z</dcterms:modified>
</cp:coreProperties>
</file>