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notesMasterIdLst>
    <p:notesMasterId r:id="rId23"/>
  </p:notesMasterIdLst>
  <p:sldIdLst>
    <p:sldId id="268" r:id="rId2"/>
    <p:sldId id="269" r:id="rId3"/>
    <p:sldId id="260" r:id="rId4"/>
    <p:sldId id="277" r:id="rId5"/>
    <p:sldId id="258" r:id="rId6"/>
    <p:sldId id="259" r:id="rId7"/>
    <p:sldId id="261" r:id="rId8"/>
    <p:sldId id="262" r:id="rId9"/>
    <p:sldId id="263" r:id="rId10"/>
    <p:sldId id="264" r:id="rId11"/>
    <p:sldId id="265" r:id="rId12"/>
    <p:sldId id="266" r:id="rId13"/>
    <p:sldId id="267" r:id="rId14"/>
    <p:sldId id="270" r:id="rId15"/>
    <p:sldId id="271" r:id="rId16"/>
    <p:sldId id="272" r:id="rId17"/>
    <p:sldId id="273" r:id="rId18"/>
    <p:sldId id="274" r:id="rId19"/>
    <p:sldId id="276" r:id="rId20"/>
    <p:sldId id="278"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1" d="100"/>
          <a:sy n="71" d="100"/>
        </p:scale>
        <p:origin x="66"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D71D7-CB98-47C1-AB4A-8FCCA81A9A8D}" type="datetimeFigureOut">
              <a:rPr lang="fr-FR" smtClean="0"/>
              <a:t>09/05/2017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182FE-E351-4BDD-9A87-7261325CCEE7}" type="slidenum">
              <a:rPr lang="fr-FR" smtClean="0"/>
              <a:t>‹N°›</a:t>
            </a:fld>
            <a:endParaRPr lang="fr-FR"/>
          </a:p>
        </p:txBody>
      </p:sp>
    </p:spTree>
    <p:extLst>
      <p:ext uri="{BB962C8B-B14F-4D97-AF65-F5344CB8AC3E}">
        <p14:creationId xmlns:p14="http://schemas.microsoft.com/office/powerpoint/2010/main" val="224968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EF204B4-0CDE-46C4-9DB3-5E0B4032E124}" type="slidenum">
              <a:rPr lang="fr-SN" smtClean="0"/>
              <a:t>4</a:t>
            </a:fld>
            <a:endParaRPr lang="fr-SN"/>
          </a:p>
        </p:txBody>
      </p:sp>
    </p:spTree>
    <p:extLst>
      <p:ext uri="{BB962C8B-B14F-4D97-AF65-F5344CB8AC3E}">
        <p14:creationId xmlns:p14="http://schemas.microsoft.com/office/powerpoint/2010/main" val="2503110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EF204B4-0CDE-46C4-9DB3-5E0B4032E124}" type="slidenum">
              <a:rPr lang="fr-SN" smtClean="0"/>
              <a:t>5</a:t>
            </a:fld>
            <a:endParaRPr lang="fr-SN"/>
          </a:p>
        </p:txBody>
      </p:sp>
    </p:spTree>
    <p:extLst>
      <p:ext uri="{BB962C8B-B14F-4D97-AF65-F5344CB8AC3E}">
        <p14:creationId xmlns:p14="http://schemas.microsoft.com/office/powerpoint/2010/main" val="4065375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latin typeface="Arial" charset="0"/>
              </a:rPr>
              <a:t>Ils peuvent alors rentrer dans ce contrôle non pas la peur au ventre mais en étant relativement sereins</a:t>
            </a:r>
          </a:p>
          <a:p>
            <a:r>
              <a:rPr lang="fr-FR" sz="1200" dirty="0">
                <a:latin typeface="Arial" charset="0"/>
              </a:rPr>
              <a:t>Délit d</a:t>
            </a:r>
            <a:r>
              <a:rPr lang="ja-JP" altLang="fr-FR" sz="1200" dirty="0">
                <a:latin typeface="Arial" charset="0"/>
              </a:rPr>
              <a:t>’</a:t>
            </a:r>
            <a:r>
              <a:rPr lang="fr-FR" altLang="ja-JP" sz="1200" dirty="0">
                <a:latin typeface="Arial" charset="0"/>
              </a:rPr>
              <a:t>initié ? bachotage ? Evidemment, l</a:t>
            </a:r>
            <a:r>
              <a:rPr lang="ja-JP" altLang="fr-FR" sz="1200" dirty="0">
                <a:latin typeface="Arial" charset="0"/>
              </a:rPr>
              <a:t>’</a:t>
            </a:r>
            <a:r>
              <a:rPr lang="fr-FR" altLang="ja-JP" sz="1200" dirty="0">
                <a:latin typeface="Arial" charset="0"/>
              </a:rPr>
              <a:t>excès est nuisible mais il faut penser que ceux qui ont besoin d</a:t>
            </a:r>
            <a:r>
              <a:rPr lang="ja-JP" altLang="fr-FR" sz="1200" dirty="0">
                <a:latin typeface="Arial" charset="0"/>
              </a:rPr>
              <a:t>’</a:t>
            </a:r>
            <a:r>
              <a:rPr lang="fr-FR" altLang="ja-JP" sz="1200" dirty="0">
                <a:latin typeface="Arial" charset="0"/>
              </a:rPr>
              <a:t>être réassurés sont justement ceux qui ont besoin de savoir ce </a:t>
            </a:r>
            <a:r>
              <a:rPr lang="fr-FR" altLang="ja-JP" sz="1200" dirty="0" err="1">
                <a:latin typeface="Arial" charset="0"/>
              </a:rPr>
              <a:t>qu</a:t>
            </a:r>
            <a:r>
              <a:rPr lang="ja-JP" altLang="fr-FR" sz="1200" dirty="0">
                <a:latin typeface="Arial" charset="0"/>
              </a:rPr>
              <a:t>’</a:t>
            </a:r>
            <a:r>
              <a:rPr lang="fr-FR" altLang="ja-JP" sz="1200" dirty="0">
                <a:latin typeface="Arial" charset="0"/>
              </a:rPr>
              <a:t>on évalue exactement, explicitement.</a:t>
            </a:r>
          </a:p>
          <a:p>
            <a:r>
              <a:rPr lang="fr-FR" sz="1200" dirty="0">
                <a:latin typeface="Arial" charset="0"/>
              </a:rPr>
              <a:t>Peut-être que cela va nous aider, en tant </a:t>
            </a:r>
            <a:r>
              <a:rPr lang="fr-FR" sz="1200" dirty="0" err="1">
                <a:latin typeface="Arial" charset="0"/>
              </a:rPr>
              <a:t>qu</a:t>
            </a:r>
            <a:r>
              <a:rPr lang="ja-JP" altLang="fr-FR" sz="1200" dirty="0">
                <a:latin typeface="Arial" charset="0"/>
              </a:rPr>
              <a:t>’</a:t>
            </a:r>
            <a:r>
              <a:rPr lang="fr-FR" altLang="ja-JP" sz="1200" dirty="0">
                <a:latin typeface="Arial" charset="0"/>
              </a:rPr>
              <a:t>enseignants, à mieux interroger nos pratiques, c</a:t>
            </a:r>
            <a:r>
              <a:rPr lang="ja-JP" altLang="fr-FR" sz="1200" dirty="0">
                <a:latin typeface="Arial" charset="0"/>
              </a:rPr>
              <a:t>’</a:t>
            </a:r>
            <a:r>
              <a:rPr lang="fr-FR" altLang="ja-JP" sz="1200" dirty="0">
                <a:latin typeface="Arial" charset="0"/>
              </a:rPr>
              <a:t>est-à-dire de ne pas courir plusieurs objectifs à la fois dans nos séances collectives, ce qui risque de développer les malentendus.</a:t>
            </a:r>
          </a:p>
          <a:p>
            <a:endParaRPr lang="fr-SN" dirty="0"/>
          </a:p>
        </p:txBody>
      </p:sp>
      <p:sp>
        <p:nvSpPr>
          <p:cNvPr id="4" name="Espace réservé du numéro de diapositive 3"/>
          <p:cNvSpPr>
            <a:spLocks noGrp="1"/>
          </p:cNvSpPr>
          <p:nvPr>
            <p:ph type="sldNum" sz="quarter" idx="10"/>
          </p:nvPr>
        </p:nvSpPr>
        <p:spPr/>
        <p:txBody>
          <a:bodyPr/>
          <a:lstStyle/>
          <a:p>
            <a:fld id="{BEF204B4-0CDE-46C4-9DB3-5E0B4032E124}" type="slidenum">
              <a:rPr lang="fr-SN" smtClean="0"/>
              <a:t>8</a:t>
            </a:fld>
            <a:endParaRPr lang="fr-SN"/>
          </a:p>
        </p:txBody>
      </p:sp>
    </p:spTree>
    <p:extLst>
      <p:ext uri="{BB962C8B-B14F-4D97-AF65-F5344CB8AC3E}">
        <p14:creationId xmlns:p14="http://schemas.microsoft.com/office/powerpoint/2010/main" val="1508605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latin typeface="Arial" charset="0"/>
              </a:rPr>
              <a:t>Reprendre ce </a:t>
            </a:r>
            <a:r>
              <a:rPr lang="fr-FR" dirty="0" err="1">
                <a:latin typeface="Arial" charset="0"/>
              </a:rPr>
              <a:t>qu</a:t>
            </a:r>
            <a:r>
              <a:rPr lang="ja-JP" altLang="fr-FR" dirty="0">
                <a:latin typeface="Arial" charset="0"/>
              </a:rPr>
              <a:t>’</a:t>
            </a:r>
            <a:r>
              <a:rPr lang="fr-FR" altLang="ja-JP" dirty="0">
                <a:latin typeface="Arial" charset="0"/>
              </a:rPr>
              <a:t>on a fait dans les taches d</a:t>
            </a:r>
            <a:r>
              <a:rPr lang="ja-JP" altLang="fr-FR" dirty="0">
                <a:latin typeface="Arial" charset="0"/>
              </a:rPr>
              <a:t>’</a:t>
            </a:r>
            <a:r>
              <a:rPr lang="fr-FR" altLang="ja-JP" dirty="0">
                <a:latin typeface="Arial" charset="0"/>
              </a:rPr>
              <a:t>enseignement ordinaires , avec beaucoup plus d</a:t>
            </a:r>
            <a:r>
              <a:rPr lang="ja-JP" altLang="fr-FR" dirty="0">
                <a:latin typeface="Arial" charset="0"/>
              </a:rPr>
              <a:t>’</a:t>
            </a:r>
            <a:r>
              <a:rPr lang="fr-FR" altLang="ja-JP" dirty="0">
                <a:latin typeface="Arial" charset="0"/>
              </a:rPr>
              <a:t>explicitations sur « avant, pendant, après », pour aider les élèves à réaliser l</a:t>
            </a:r>
            <a:r>
              <a:rPr lang="ja-JP" altLang="fr-FR" dirty="0">
                <a:latin typeface="Arial" charset="0"/>
              </a:rPr>
              <a:t>’</a:t>
            </a:r>
            <a:r>
              <a:rPr lang="fr-FR" altLang="ja-JP" dirty="0">
                <a:latin typeface="Arial" charset="0"/>
              </a:rPr>
              <a:t>exercice, en mettant des mots sur l</a:t>
            </a:r>
            <a:r>
              <a:rPr lang="ja-JP" altLang="fr-FR" dirty="0">
                <a:latin typeface="Arial" charset="0"/>
              </a:rPr>
              <a:t>’</a:t>
            </a:r>
            <a:r>
              <a:rPr lang="fr-FR" altLang="ja-JP" dirty="0">
                <a:latin typeface="Arial" charset="0"/>
              </a:rPr>
              <a:t>activité de résolution, sur les procédures : comment on va s</a:t>
            </a:r>
            <a:r>
              <a:rPr lang="ja-JP" altLang="fr-FR" dirty="0">
                <a:latin typeface="Arial" charset="0"/>
              </a:rPr>
              <a:t>’</a:t>
            </a:r>
            <a:r>
              <a:rPr lang="fr-FR" altLang="ja-JP" dirty="0">
                <a:latin typeface="Arial" charset="0"/>
              </a:rPr>
              <a:t>y prendre, où sont les outils qui peuvent aider… il s</a:t>
            </a:r>
            <a:r>
              <a:rPr lang="ja-JP" altLang="fr-FR" dirty="0">
                <a:latin typeface="Arial" charset="0"/>
              </a:rPr>
              <a:t>’</a:t>
            </a:r>
            <a:r>
              <a:rPr lang="fr-FR" altLang="ja-JP" dirty="0">
                <a:latin typeface="Arial" charset="0"/>
              </a:rPr>
              <a:t>agit de mettre le haut parleur sur la pensée en verbalisant les opérations intellectuelles </a:t>
            </a:r>
            <a:r>
              <a:rPr lang="fr-FR" altLang="ja-JP" dirty="0" err="1">
                <a:latin typeface="Arial" charset="0"/>
              </a:rPr>
              <a:t>qu</a:t>
            </a:r>
            <a:r>
              <a:rPr lang="ja-JP" altLang="fr-FR" dirty="0">
                <a:latin typeface="Arial" charset="0"/>
              </a:rPr>
              <a:t>’</a:t>
            </a:r>
            <a:r>
              <a:rPr lang="fr-FR" altLang="ja-JP" dirty="0">
                <a:latin typeface="Arial" charset="0"/>
              </a:rPr>
              <a:t>on est en train de faire, et non pas raisonner en l</a:t>
            </a:r>
            <a:r>
              <a:rPr lang="ja-JP" altLang="fr-FR" dirty="0">
                <a:latin typeface="Arial" charset="0"/>
              </a:rPr>
              <a:t>’</a:t>
            </a:r>
            <a:r>
              <a:rPr lang="fr-FR" altLang="ja-JP" dirty="0">
                <a:latin typeface="Arial" charset="0"/>
              </a:rPr>
              <a:t>absence d</a:t>
            </a:r>
            <a:r>
              <a:rPr lang="ja-JP" altLang="fr-FR" dirty="0">
                <a:latin typeface="Arial" charset="0"/>
              </a:rPr>
              <a:t>’</a:t>
            </a:r>
            <a:r>
              <a:rPr lang="fr-FR" altLang="ja-JP" dirty="0">
                <a:latin typeface="Arial" charset="0"/>
              </a:rPr>
              <a:t> action ; faire lentement et à haute voix ce que l</a:t>
            </a:r>
            <a:r>
              <a:rPr lang="ja-JP" altLang="fr-FR" dirty="0">
                <a:latin typeface="Arial" charset="0"/>
              </a:rPr>
              <a:t>’</a:t>
            </a:r>
            <a:r>
              <a:rPr lang="fr-FR" altLang="ja-JP" dirty="0">
                <a:latin typeface="Arial" charset="0"/>
              </a:rPr>
              <a:t>on saura faire seul et automatiquement plus tard.</a:t>
            </a:r>
          </a:p>
          <a:p>
            <a:endParaRPr lang="fr-SN" dirty="0"/>
          </a:p>
        </p:txBody>
      </p:sp>
      <p:sp>
        <p:nvSpPr>
          <p:cNvPr id="4" name="Espace réservé du numéro de diapositive 3"/>
          <p:cNvSpPr>
            <a:spLocks noGrp="1"/>
          </p:cNvSpPr>
          <p:nvPr>
            <p:ph type="sldNum" sz="quarter" idx="10"/>
          </p:nvPr>
        </p:nvSpPr>
        <p:spPr/>
        <p:txBody>
          <a:bodyPr/>
          <a:lstStyle/>
          <a:p>
            <a:fld id="{BEF204B4-0CDE-46C4-9DB3-5E0B4032E124}" type="slidenum">
              <a:rPr lang="fr-SN" smtClean="0"/>
              <a:t>9</a:t>
            </a:fld>
            <a:endParaRPr lang="fr-SN"/>
          </a:p>
        </p:txBody>
      </p:sp>
    </p:spTree>
    <p:extLst>
      <p:ext uri="{BB962C8B-B14F-4D97-AF65-F5344CB8AC3E}">
        <p14:creationId xmlns:p14="http://schemas.microsoft.com/office/powerpoint/2010/main" val="1000280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latin typeface="Arial" charset="0"/>
              </a:rPr>
              <a:t>C</a:t>
            </a:r>
            <a:r>
              <a:rPr lang="ja-JP" altLang="fr-FR" dirty="0">
                <a:latin typeface="Arial" charset="0"/>
              </a:rPr>
              <a:t>’</a:t>
            </a:r>
            <a:r>
              <a:rPr lang="fr-FR" altLang="ja-JP" dirty="0">
                <a:latin typeface="Arial" charset="0"/>
              </a:rPr>
              <a:t>est une différenciation en amont, pour permettre aux plus faibles de mieux tirer parti de la leçon du lendemain, un renforcement préalable, par un apport de vocabulaire spécifique par exemple. C</a:t>
            </a:r>
            <a:r>
              <a:rPr lang="ja-JP" altLang="fr-FR" dirty="0">
                <a:latin typeface="Arial" charset="0"/>
              </a:rPr>
              <a:t>’</a:t>
            </a:r>
            <a:r>
              <a:rPr lang="fr-FR" altLang="ja-JP" dirty="0">
                <a:latin typeface="Arial" charset="0"/>
              </a:rPr>
              <a:t>est ce que les enseignants de maternelle font par la lecture à haute voix. Plutôt que de dire « Ils ne font pas attention, donc ils ne comprennent pas », on retourne l</a:t>
            </a:r>
            <a:r>
              <a:rPr lang="ja-JP" altLang="fr-FR" dirty="0">
                <a:latin typeface="Arial" charset="0"/>
              </a:rPr>
              <a:t>’</a:t>
            </a:r>
            <a:r>
              <a:rPr lang="fr-FR" altLang="ja-JP" dirty="0">
                <a:latin typeface="Arial" charset="0"/>
              </a:rPr>
              <a:t>idée : « Ils ne comprennent pas, donc ils ne font plus attention ». Les enseignants prennent donc les élèves en petit groupe pour leur dire, la veille, ce qui va se passer dans la lecture… et le lendemain, ils font plus attention parce </a:t>
            </a:r>
            <a:r>
              <a:rPr lang="fr-FR" altLang="ja-JP" dirty="0" err="1">
                <a:latin typeface="Arial" charset="0"/>
              </a:rPr>
              <a:t>qu</a:t>
            </a:r>
            <a:r>
              <a:rPr lang="ja-JP" altLang="fr-FR" dirty="0">
                <a:latin typeface="Arial" charset="0"/>
              </a:rPr>
              <a:t>’</a:t>
            </a:r>
            <a:r>
              <a:rPr lang="fr-FR" altLang="ja-JP" dirty="0">
                <a:latin typeface="Arial" charset="0"/>
              </a:rPr>
              <a:t>ils comprennent mieux, ils ne sont pas débordés grâce aux points de repère </a:t>
            </a:r>
            <a:r>
              <a:rPr lang="fr-FR" altLang="ja-JP" dirty="0" err="1">
                <a:latin typeface="Arial" charset="0"/>
              </a:rPr>
              <a:t>qu</a:t>
            </a:r>
            <a:r>
              <a:rPr lang="ja-JP" altLang="fr-FR" dirty="0">
                <a:latin typeface="Arial" charset="0"/>
              </a:rPr>
              <a:t>’</a:t>
            </a:r>
            <a:r>
              <a:rPr lang="fr-FR" altLang="ja-JP" dirty="0">
                <a:latin typeface="Arial" charset="0"/>
              </a:rPr>
              <a:t>ils ont pris.</a:t>
            </a:r>
          </a:p>
          <a:p>
            <a:endParaRPr lang="fr-SN" dirty="0"/>
          </a:p>
        </p:txBody>
      </p:sp>
      <p:sp>
        <p:nvSpPr>
          <p:cNvPr id="4" name="Espace réservé du numéro de diapositive 3"/>
          <p:cNvSpPr>
            <a:spLocks noGrp="1"/>
          </p:cNvSpPr>
          <p:nvPr>
            <p:ph type="sldNum" sz="quarter" idx="10"/>
          </p:nvPr>
        </p:nvSpPr>
        <p:spPr/>
        <p:txBody>
          <a:bodyPr/>
          <a:lstStyle/>
          <a:p>
            <a:fld id="{BEF204B4-0CDE-46C4-9DB3-5E0B4032E124}" type="slidenum">
              <a:rPr lang="fr-SN" smtClean="0"/>
              <a:t>10</a:t>
            </a:fld>
            <a:endParaRPr lang="fr-SN"/>
          </a:p>
        </p:txBody>
      </p:sp>
    </p:spTree>
    <p:extLst>
      <p:ext uri="{BB962C8B-B14F-4D97-AF65-F5344CB8AC3E}">
        <p14:creationId xmlns:p14="http://schemas.microsoft.com/office/powerpoint/2010/main" val="3584104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latin typeface="Arial" charset="0"/>
              </a:rPr>
              <a:t>Il faut des temps pour combler les lacunes, reprendre les bases, des habiletés qui, si elles ne sont pas maîtrisées, vont générer de sérieux obstacles. Pour copier un mot en regardant le moins possible, c</a:t>
            </a:r>
            <a:r>
              <a:rPr lang="ja-JP" altLang="fr-FR" dirty="0">
                <a:latin typeface="Arial" charset="0"/>
              </a:rPr>
              <a:t>’</a:t>
            </a:r>
            <a:r>
              <a:rPr lang="fr-FR" altLang="ja-JP" dirty="0">
                <a:latin typeface="Arial" charset="0"/>
              </a:rPr>
              <a:t>est-à-dire sans avoir le modèle perceptif sous les yeux, certains élèves font 8 prises d</a:t>
            </a:r>
            <a:r>
              <a:rPr lang="ja-JP" altLang="fr-FR" dirty="0">
                <a:latin typeface="Arial" charset="0"/>
              </a:rPr>
              <a:t>’</a:t>
            </a:r>
            <a:r>
              <a:rPr lang="fr-FR" altLang="ja-JP" dirty="0">
                <a:latin typeface="Arial" charset="0"/>
              </a:rPr>
              <a:t>information, d</a:t>
            </a:r>
            <a:r>
              <a:rPr lang="ja-JP" altLang="fr-FR" dirty="0">
                <a:latin typeface="Arial" charset="0"/>
              </a:rPr>
              <a:t>’</a:t>
            </a:r>
            <a:r>
              <a:rPr lang="fr-FR" altLang="ja-JP" dirty="0">
                <a:latin typeface="Arial" charset="0"/>
              </a:rPr>
              <a:t>autres 28 ! Cela s</a:t>
            </a:r>
            <a:r>
              <a:rPr lang="ja-JP" altLang="fr-FR" dirty="0">
                <a:latin typeface="Arial" charset="0"/>
              </a:rPr>
              <a:t>’</a:t>
            </a:r>
            <a:r>
              <a:rPr lang="fr-FR" altLang="ja-JP" dirty="0">
                <a:latin typeface="Arial" charset="0"/>
              </a:rPr>
              <a:t>enseigne…il faut apprendre à l</a:t>
            </a:r>
            <a:r>
              <a:rPr lang="ja-JP" altLang="fr-FR" dirty="0">
                <a:latin typeface="Arial" charset="0"/>
              </a:rPr>
              <a:t>’</a:t>
            </a:r>
            <a:r>
              <a:rPr lang="fr-FR" altLang="ja-JP" dirty="0">
                <a:latin typeface="Arial" charset="0"/>
              </a:rPr>
              <a:t>élève à s</a:t>
            </a:r>
            <a:r>
              <a:rPr lang="ja-JP" altLang="fr-FR" dirty="0">
                <a:latin typeface="Arial" charset="0"/>
              </a:rPr>
              <a:t>’</a:t>
            </a:r>
            <a:r>
              <a:rPr lang="fr-FR" altLang="ja-JP" dirty="0" err="1">
                <a:latin typeface="Arial" charset="0"/>
              </a:rPr>
              <a:t>autodicter</a:t>
            </a:r>
            <a:r>
              <a:rPr lang="fr-FR" altLang="ja-JP" dirty="0">
                <a:latin typeface="Arial" charset="0"/>
              </a:rPr>
              <a:t> ce </a:t>
            </a:r>
            <a:r>
              <a:rPr lang="fr-FR" altLang="ja-JP" dirty="0" err="1">
                <a:latin typeface="Arial" charset="0"/>
              </a:rPr>
              <a:t>qu</a:t>
            </a:r>
            <a:r>
              <a:rPr lang="ja-JP" altLang="fr-FR" dirty="0">
                <a:latin typeface="Arial" charset="0"/>
              </a:rPr>
              <a:t>’</a:t>
            </a:r>
            <a:r>
              <a:rPr lang="fr-FR" altLang="ja-JP" dirty="0">
                <a:latin typeface="Arial" charset="0"/>
              </a:rPr>
              <a:t>il a vu. Ce sont des opérations techniques, intellectuelles, minuscules, qui par effet de cumul, peuvent faire la réussite scolaire…ou l</a:t>
            </a:r>
            <a:r>
              <a:rPr lang="ja-JP" altLang="fr-FR" dirty="0">
                <a:latin typeface="Arial" charset="0"/>
              </a:rPr>
              <a:t>’</a:t>
            </a:r>
            <a:r>
              <a:rPr lang="fr-FR" altLang="ja-JP" dirty="0">
                <a:latin typeface="Arial" charset="0"/>
              </a:rPr>
              <a:t>échec.</a:t>
            </a:r>
          </a:p>
          <a:p>
            <a:endParaRPr lang="fr-SN" dirty="0"/>
          </a:p>
        </p:txBody>
      </p:sp>
      <p:sp>
        <p:nvSpPr>
          <p:cNvPr id="4" name="Espace réservé du numéro de diapositive 3"/>
          <p:cNvSpPr>
            <a:spLocks noGrp="1"/>
          </p:cNvSpPr>
          <p:nvPr>
            <p:ph type="sldNum" sz="quarter" idx="10"/>
          </p:nvPr>
        </p:nvSpPr>
        <p:spPr/>
        <p:txBody>
          <a:bodyPr/>
          <a:lstStyle/>
          <a:p>
            <a:fld id="{BEF204B4-0CDE-46C4-9DB3-5E0B4032E124}" type="slidenum">
              <a:rPr lang="fr-SN" smtClean="0"/>
              <a:t>11</a:t>
            </a:fld>
            <a:endParaRPr lang="fr-SN"/>
          </a:p>
        </p:txBody>
      </p:sp>
    </p:spTree>
    <p:extLst>
      <p:ext uri="{BB962C8B-B14F-4D97-AF65-F5344CB8AC3E}">
        <p14:creationId xmlns:p14="http://schemas.microsoft.com/office/powerpoint/2010/main" val="645698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latin typeface="Arial" charset="0"/>
              </a:rPr>
              <a:t>Enseigner des compétences requises non enseignées parce que l</a:t>
            </a:r>
            <a:r>
              <a:rPr lang="ja-JP" altLang="fr-FR" dirty="0">
                <a:latin typeface="Arial" charset="0"/>
              </a:rPr>
              <a:t>’</a:t>
            </a:r>
            <a:r>
              <a:rPr lang="fr-FR" altLang="ja-JP" dirty="0">
                <a:latin typeface="Arial" charset="0"/>
              </a:rPr>
              <a:t>on pense </a:t>
            </a:r>
            <a:r>
              <a:rPr lang="fr-FR" altLang="ja-JP" dirty="0" err="1">
                <a:latin typeface="Arial" charset="0"/>
              </a:rPr>
              <a:t>qu</a:t>
            </a:r>
            <a:r>
              <a:rPr lang="ja-JP" altLang="fr-FR" dirty="0">
                <a:latin typeface="Arial" charset="0"/>
              </a:rPr>
              <a:t>’</a:t>
            </a:r>
            <a:r>
              <a:rPr lang="fr-FR" altLang="ja-JP" dirty="0">
                <a:latin typeface="Arial" charset="0"/>
              </a:rPr>
              <a:t>elles vont de soi.</a:t>
            </a:r>
          </a:p>
          <a:p>
            <a:r>
              <a:rPr lang="fr-FR" dirty="0">
                <a:latin typeface="Arial" charset="0"/>
              </a:rPr>
              <a:t>Les élèves utilisent alors des stratégies inappropriées.</a:t>
            </a:r>
          </a:p>
          <a:p>
            <a:r>
              <a:rPr lang="fr-FR" dirty="0">
                <a:latin typeface="Arial" charset="0"/>
              </a:rPr>
              <a:t>Il faut par exemple enseigner dans le détail le traitement de la compréhension des textes écrits pour éviter que les élèves en restent à des stratégies de surface : </a:t>
            </a:r>
            <a:r>
              <a:rPr lang="fr-FR" b="1" dirty="0">
                <a:latin typeface="Arial" charset="0"/>
              </a:rPr>
              <a:t>pour réussir à répondre aux questions, il faut lire le texte et non prendre des indices épars.</a:t>
            </a:r>
          </a:p>
          <a:p>
            <a:endParaRPr lang="fr-SN" dirty="0"/>
          </a:p>
        </p:txBody>
      </p:sp>
      <p:sp>
        <p:nvSpPr>
          <p:cNvPr id="4" name="Espace réservé du numéro de diapositive 3"/>
          <p:cNvSpPr>
            <a:spLocks noGrp="1"/>
          </p:cNvSpPr>
          <p:nvPr>
            <p:ph type="sldNum" sz="quarter" idx="10"/>
          </p:nvPr>
        </p:nvSpPr>
        <p:spPr/>
        <p:txBody>
          <a:bodyPr/>
          <a:lstStyle/>
          <a:p>
            <a:fld id="{BEF204B4-0CDE-46C4-9DB3-5E0B4032E124}" type="slidenum">
              <a:rPr lang="fr-SN" smtClean="0"/>
              <a:t>12</a:t>
            </a:fld>
            <a:endParaRPr lang="fr-SN"/>
          </a:p>
        </p:txBody>
      </p:sp>
    </p:spTree>
    <p:extLst>
      <p:ext uri="{BB962C8B-B14F-4D97-AF65-F5344CB8AC3E}">
        <p14:creationId xmlns:p14="http://schemas.microsoft.com/office/powerpoint/2010/main" val="488695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latin typeface="Arial" charset="0"/>
              </a:rPr>
              <a:t>Au-delà des 6 pistes précédentes, il y a bien d</a:t>
            </a:r>
            <a:r>
              <a:rPr lang="ja-JP" altLang="fr-FR" dirty="0">
                <a:latin typeface="Arial" charset="0"/>
              </a:rPr>
              <a:t>’</a:t>
            </a:r>
            <a:r>
              <a:rPr lang="fr-FR" altLang="ja-JP" dirty="0">
                <a:latin typeface="Arial" charset="0"/>
              </a:rPr>
              <a:t>autres choses : changer complètement de stratégie, ou changer d</a:t>
            </a:r>
            <a:r>
              <a:rPr lang="ja-JP" altLang="fr-FR" dirty="0">
                <a:latin typeface="Arial" charset="0"/>
              </a:rPr>
              <a:t>’</a:t>
            </a:r>
            <a:r>
              <a:rPr lang="fr-FR" altLang="ja-JP" dirty="0">
                <a:latin typeface="Arial" charset="0"/>
              </a:rPr>
              <a:t>interlocuteur, parce que « c</a:t>
            </a:r>
            <a:r>
              <a:rPr lang="ja-JP" altLang="fr-FR" dirty="0">
                <a:latin typeface="Arial" charset="0"/>
              </a:rPr>
              <a:t>’</a:t>
            </a:r>
            <a:r>
              <a:rPr lang="fr-FR" altLang="ja-JP" dirty="0">
                <a:latin typeface="Arial" charset="0"/>
              </a:rPr>
              <a:t>est bloqué »… mais l</a:t>
            </a:r>
            <a:r>
              <a:rPr lang="ja-JP" altLang="fr-FR" dirty="0">
                <a:latin typeface="Arial" charset="0"/>
              </a:rPr>
              <a:t>’</a:t>
            </a:r>
            <a:r>
              <a:rPr lang="fr-FR" altLang="ja-JP" dirty="0">
                <a:latin typeface="Arial" charset="0"/>
              </a:rPr>
              <a:t>ensemble du raisonnement est plutôt au service de la continuité, par le même maître, de l</a:t>
            </a:r>
            <a:r>
              <a:rPr lang="ja-JP" altLang="fr-FR" dirty="0">
                <a:latin typeface="Arial" charset="0"/>
              </a:rPr>
              <a:t>’</a:t>
            </a:r>
            <a:r>
              <a:rPr lang="fr-FR" altLang="ja-JP" dirty="0">
                <a:latin typeface="Arial" charset="0"/>
              </a:rPr>
              <a:t>activité ordinaire.</a:t>
            </a:r>
            <a:br>
              <a:rPr lang="fr-FR" altLang="ja-JP" dirty="0">
                <a:latin typeface="Arial" charset="0"/>
              </a:rPr>
            </a:br>
            <a:r>
              <a:rPr lang="fr-FR" altLang="ja-JP" dirty="0">
                <a:latin typeface="Arial" charset="0"/>
              </a:rPr>
              <a:t>La cible majeure est un enseignement explicite autour de 3 mots clé : dire l</a:t>
            </a:r>
            <a:r>
              <a:rPr lang="ja-JP" altLang="fr-FR" dirty="0">
                <a:latin typeface="Arial" charset="0"/>
              </a:rPr>
              <a:t>’</a:t>
            </a:r>
            <a:r>
              <a:rPr lang="fr-FR" altLang="ja-JP" dirty="0">
                <a:latin typeface="Arial" charset="0"/>
              </a:rPr>
              <a:t>apprentissage qui est visé, en explicitant les connaissances disponibles, montrer la démarche à accomplir, guider les élèves dans la verbalisation de ce </a:t>
            </a:r>
            <a:r>
              <a:rPr lang="fr-FR" altLang="ja-JP" dirty="0" err="1">
                <a:latin typeface="Arial" charset="0"/>
              </a:rPr>
              <a:t>qu</a:t>
            </a:r>
            <a:r>
              <a:rPr lang="ja-JP" altLang="fr-FR" dirty="0">
                <a:latin typeface="Arial" charset="0"/>
              </a:rPr>
              <a:t>’</a:t>
            </a:r>
            <a:r>
              <a:rPr lang="fr-FR" altLang="ja-JP" dirty="0">
                <a:latin typeface="Arial" charset="0"/>
              </a:rPr>
              <a:t>ils font.</a:t>
            </a:r>
          </a:p>
          <a:p>
            <a:endParaRPr lang="fr-SN" dirty="0"/>
          </a:p>
        </p:txBody>
      </p:sp>
      <p:sp>
        <p:nvSpPr>
          <p:cNvPr id="4" name="Espace réservé du numéro de diapositive 3"/>
          <p:cNvSpPr>
            <a:spLocks noGrp="1"/>
          </p:cNvSpPr>
          <p:nvPr>
            <p:ph type="sldNum" sz="quarter" idx="10"/>
          </p:nvPr>
        </p:nvSpPr>
        <p:spPr/>
        <p:txBody>
          <a:bodyPr/>
          <a:lstStyle/>
          <a:p>
            <a:fld id="{BEF204B4-0CDE-46C4-9DB3-5E0B4032E124}" type="slidenum">
              <a:rPr lang="fr-SN" smtClean="0"/>
              <a:t>13</a:t>
            </a:fld>
            <a:endParaRPr lang="fr-SN"/>
          </a:p>
        </p:txBody>
      </p:sp>
    </p:spTree>
    <p:extLst>
      <p:ext uri="{BB962C8B-B14F-4D97-AF65-F5344CB8AC3E}">
        <p14:creationId xmlns:p14="http://schemas.microsoft.com/office/powerpoint/2010/main" val="13995557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fr-FR" altLang="en-US" smtClean="0"/>
              <a:t>Projeter le tableau au vidéo. Chacun attribue le nbre d epts correspondant à son adhésion à la proposition.</a:t>
            </a:r>
            <a:br>
              <a:rPr lang="fr-FR" altLang="en-US" smtClean="0"/>
            </a:br>
            <a:r>
              <a:rPr lang="fr-FR" altLang="en-US" smtClean="0"/>
              <a:t>Sur une feuille comptabiliser pour chaque lettre (TPAI) le nombre de points. Ne pas donner la signification de chaque lettre.</a:t>
            </a:r>
          </a:p>
          <a:p>
            <a:pPr>
              <a:spcBef>
                <a:spcPct val="0"/>
              </a:spcBef>
            </a:pPr>
            <a:endParaRPr lang="fr-FR" altLang="en-US" smtClean="0"/>
          </a:p>
          <a:p>
            <a:pPr>
              <a:spcBef>
                <a:spcPct val="0"/>
              </a:spcBef>
            </a:pPr>
            <a:r>
              <a:rPr lang="fr-FR" altLang="en-US" smtClean="0"/>
              <a:t>Lorsque tous les stagiaires ont comptabilisé leur nombre d epoints par catégorie, donne rle nom de chacune :</a:t>
            </a:r>
          </a:p>
          <a:p>
            <a:pPr>
              <a:spcBef>
                <a:spcPct val="0"/>
              </a:spcBef>
            </a:pPr>
            <a:r>
              <a:rPr lang="fr-FR" altLang="en-US" smtClean="0"/>
              <a:t>T : transmissif</a:t>
            </a:r>
            <a:br>
              <a:rPr lang="fr-FR" altLang="en-US" smtClean="0"/>
            </a:br>
            <a:r>
              <a:rPr lang="fr-FR" altLang="en-US" smtClean="0"/>
              <a:t>P : permissif</a:t>
            </a:r>
            <a:br>
              <a:rPr lang="fr-FR" altLang="en-US" smtClean="0"/>
            </a:br>
            <a:r>
              <a:rPr lang="fr-FR" altLang="en-US" smtClean="0"/>
              <a:t>A : Associatif</a:t>
            </a:r>
          </a:p>
          <a:p>
            <a:pPr>
              <a:spcBef>
                <a:spcPct val="0"/>
              </a:spcBef>
            </a:pPr>
            <a:r>
              <a:rPr lang="fr-FR" altLang="en-US" smtClean="0"/>
              <a:t>I : incitatif</a:t>
            </a:r>
          </a:p>
          <a:p>
            <a:pPr>
              <a:spcBef>
                <a:spcPct val="0"/>
              </a:spcBef>
            </a:pPr>
            <a:endParaRPr lang="fr-FR" altLang="en-US" smtClean="0"/>
          </a:p>
          <a:p>
            <a:pPr>
              <a:spcBef>
                <a:spcPct val="0"/>
              </a:spcBef>
            </a:pPr>
            <a:r>
              <a:rPr lang="fr-FR" altLang="en-US" smtClean="0"/>
              <a:t>Ce test n’a pas de valeur « scientifique » mais il met en évidence une éventuelle propension à n’enseigner que sur un seul ou deux modes. Une diversification des styles d’enseignement est nécessaire pour répondre à l’hétérogénéité des élèves.</a:t>
            </a:r>
          </a:p>
        </p:txBody>
      </p:sp>
      <p:sp>
        <p:nvSpPr>
          <p:cNvPr id="410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8E7A6CA-B6D6-4A8A-A471-C5661790298F}" type="slidenum">
              <a:rPr lang="fr-FR" altLang="en-US" sz="1200"/>
              <a:pPr/>
              <a:t>20</a:t>
            </a:fld>
            <a:endParaRPr lang="fr-FR" altLang="en-US" sz="1200"/>
          </a:p>
        </p:txBody>
      </p:sp>
    </p:spTree>
    <p:extLst>
      <p:ext uri="{BB962C8B-B14F-4D97-AF65-F5344CB8AC3E}">
        <p14:creationId xmlns:p14="http://schemas.microsoft.com/office/powerpoint/2010/main" val="663241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fr-FR" smtClean="0"/>
              <a:t>Modifiez le style du titre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E077282-25AC-4347-B79F-C2D8F3DC0639}" type="datetimeFigureOut">
              <a:rPr lang="fr-FR" smtClean="0"/>
              <a:t>09/05/2017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0E94E2-812E-48CB-82E9-6295CB08994D}"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8520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E077282-25AC-4347-B79F-C2D8F3DC0639}" type="datetimeFigureOut">
              <a:rPr lang="fr-FR" smtClean="0"/>
              <a:t>09/05/2017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0E94E2-812E-48CB-82E9-6295CB08994D}" type="slidenum">
              <a:rPr lang="fr-FR" smtClean="0"/>
              <a:t>‹N°›</a:t>
            </a:fld>
            <a:endParaRPr lang="fr-FR"/>
          </a:p>
        </p:txBody>
      </p:sp>
    </p:spTree>
    <p:extLst>
      <p:ext uri="{BB962C8B-B14F-4D97-AF65-F5344CB8AC3E}">
        <p14:creationId xmlns:p14="http://schemas.microsoft.com/office/powerpoint/2010/main" val="5154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E077282-25AC-4347-B79F-C2D8F3DC0639}" type="datetimeFigureOut">
              <a:rPr lang="fr-FR" smtClean="0"/>
              <a:t>09/05/2017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0E94E2-812E-48CB-82E9-6295CB08994D}" type="slidenum">
              <a:rPr lang="fr-FR" smtClean="0"/>
              <a:t>‹N°›</a:t>
            </a:fld>
            <a:endParaRPr lang="fr-FR"/>
          </a:p>
        </p:txBody>
      </p:sp>
    </p:spTree>
    <p:extLst>
      <p:ext uri="{BB962C8B-B14F-4D97-AF65-F5344CB8AC3E}">
        <p14:creationId xmlns:p14="http://schemas.microsoft.com/office/powerpoint/2010/main" val="205611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E077282-25AC-4347-B79F-C2D8F3DC0639}" type="datetimeFigureOut">
              <a:rPr lang="fr-FR" smtClean="0"/>
              <a:t>09/05/2017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0E94E2-812E-48CB-82E9-6295CB08994D}" type="slidenum">
              <a:rPr lang="fr-FR" smtClean="0"/>
              <a:t>‹N°›</a:t>
            </a:fld>
            <a:endParaRPr lang="fr-FR"/>
          </a:p>
        </p:txBody>
      </p:sp>
    </p:spTree>
    <p:extLst>
      <p:ext uri="{BB962C8B-B14F-4D97-AF65-F5344CB8AC3E}">
        <p14:creationId xmlns:p14="http://schemas.microsoft.com/office/powerpoint/2010/main" val="3658606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E077282-25AC-4347-B79F-C2D8F3DC0639}" type="datetimeFigureOut">
              <a:rPr lang="fr-FR" smtClean="0"/>
              <a:t>09/05/2017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0E94E2-812E-48CB-82E9-6295CB08994D}" type="slidenum">
              <a:rPr lang="fr-FR" smtClean="0"/>
              <a:t>‹N°›</a:t>
            </a:fld>
            <a:endParaRPr lang="fr-F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500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E077282-25AC-4347-B79F-C2D8F3DC0639}" type="datetimeFigureOut">
              <a:rPr lang="fr-FR" smtClean="0"/>
              <a:t>09/05/2017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D0E94E2-812E-48CB-82E9-6295CB08994D}" type="slidenum">
              <a:rPr lang="fr-FR" smtClean="0"/>
              <a:t>‹N°›</a:t>
            </a:fld>
            <a:endParaRPr lang="fr-FR"/>
          </a:p>
        </p:txBody>
      </p:sp>
    </p:spTree>
    <p:extLst>
      <p:ext uri="{BB962C8B-B14F-4D97-AF65-F5344CB8AC3E}">
        <p14:creationId xmlns:p14="http://schemas.microsoft.com/office/powerpoint/2010/main" val="2538122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E077282-25AC-4347-B79F-C2D8F3DC0639}" type="datetimeFigureOut">
              <a:rPr lang="fr-FR" smtClean="0"/>
              <a:t>09/05/2017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D0E94E2-812E-48CB-82E9-6295CB08994D}" type="slidenum">
              <a:rPr lang="fr-FR" smtClean="0"/>
              <a:t>‹N°›</a:t>
            </a:fld>
            <a:endParaRPr lang="fr-FR"/>
          </a:p>
        </p:txBody>
      </p:sp>
    </p:spTree>
    <p:extLst>
      <p:ext uri="{BB962C8B-B14F-4D97-AF65-F5344CB8AC3E}">
        <p14:creationId xmlns:p14="http://schemas.microsoft.com/office/powerpoint/2010/main" val="1439457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E077282-25AC-4347-B79F-C2D8F3DC0639}" type="datetimeFigureOut">
              <a:rPr lang="fr-FR" smtClean="0"/>
              <a:t>09/05/2017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D0E94E2-812E-48CB-82E9-6295CB08994D}" type="slidenum">
              <a:rPr lang="fr-FR" smtClean="0"/>
              <a:t>‹N°›</a:t>
            </a:fld>
            <a:endParaRPr lang="fr-FR"/>
          </a:p>
        </p:txBody>
      </p:sp>
    </p:spTree>
    <p:extLst>
      <p:ext uri="{BB962C8B-B14F-4D97-AF65-F5344CB8AC3E}">
        <p14:creationId xmlns:p14="http://schemas.microsoft.com/office/powerpoint/2010/main" val="1256647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E077282-25AC-4347-B79F-C2D8F3DC0639}" type="datetimeFigureOut">
              <a:rPr lang="fr-FR" smtClean="0"/>
              <a:t>09/05/2017</a:t>
            </a:fld>
            <a:endParaRPr lang="fr-F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fr-FR"/>
          </a:p>
        </p:txBody>
      </p:sp>
      <p:sp>
        <p:nvSpPr>
          <p:cNvPr id="9" name="Slide Number Placeholder 8"/>
          <p:cNvSpPr>
            <a:spLocks noGrp="1"/>
          </p:cNvSpPr>
          <p:nvPr>
            <p:ph type="sldNum" sz="quarter" idx="12"/>
          </p:nvPr>
        </p:nvSpPr>
        <p:spPr/>
        <p:txBody>
          <a:bodyPr/>
          <a:lstStyle/>
          <a:p>
            <a:fld id="{AD0E94E2-812E-48CB-82E9-6295CB08994D}" type="slidenum">
              <a:rPr lang="fr-FR" smtClean="0"/>
              <a:t>‹N°›</a:t>
            </a:fld>
            <a:endParaRPr lang="fr-FR"/>
          </a:p>
        </p:txBody>
      </p:sp>
    </p:spTree>
    <p:extLst>
      <p:ext uri="{BB962C8B-B14F-4D97-AF65-F5344CB8AC3E}">
        <p14:creationId xmlns:p14="http://schemas.microsoft.com/office/powerpoint/2010/main" val="572009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E077282-25AC-4347-B79F-C2D8F3DC0639}" type="datetimeFigureOut">
              <a:rPr lang="fr-FR" smtClean="0"/>
              <a:t>09/05/2017</a:t>
            </a:fld>
            <a:endParaRPr lang="fr-F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0E94E2-812E-48CB-82E9-6295CB08994D}" type="slidenum">
              <a:rPr lang="fr-FR" smtClean="0"/>
              <a:t>‹N°›</a:t>
            </a:fld>
            <a:endParaRPr lang="fr-FR"/>
          </a:p>
        </p:txBody>
      </p:sp>
    </p:spTree>
    <p:extLst>
      <p:ext uri="{BB962C8B-B14F-4D97-AF65-F5344CB8AC3E}">
        <p14:creationId xmlns:p14="http://schemas.microsoft.com/office/powerpoint/2010/main" val="243554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E077282-25AC-4347-B79F-C2D8F3DC0639}" type="datetimeFigureOut">
              <a:rPr lang="fr-FR" smtClean="0"/>
              <a:t>09/05/2017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D0E94E2-812E-48CB-82E9-6295CB08994D}" type="slidenum">
              <a:rPr lang="fr-FR" smtClean="0"/>
              <a:t>‹N°›</a:t>
            </a:fld>
            <a:endParaRPr lang="fr-FR"/>
          </a:p>
        </p:txBody>
      </p:sp>
    </p:spTree>
    <p:extLst>
      <p:ext uri="{BB962C8B-B14F-4D97-AF65-F5344CB8AC3E}">
        <p14:creationId xmlns:p14="http://schemas.microsoft.com/office/powerpoint/2010/main" val="1994903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E077282-25AC-4347-B79F-C2D8F3DC0639}" type="datetimeFigureOut">
              <a:rPr lang="fr-FR" smtClean="0"/>
              <a:t>09/05/2017</a:t>
            </a:fld>
            <a:endParaRPr lang="fr-F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fr-F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0E94E2-812E-48CB-82E9-6295CB08994D}" type="slidenum">
              <a:rPr lang="fr-FR" smtClean="0"/>
              <a:t>‹N°›</a:t>
            </a:fld>
            <a:endParaRPr lang="fr-F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9899378"/>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tyles%20cognitifs.ppt" TargetMode="External"/><Relationship Id="rId2" Type="http://schemas.openxmlformats.org/officeDocument/2006/relationships/slide" Target="slide19.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slide" Target="slide18.xml"/><Relationship Id="rId4" Type="http://schemas.openxmlformats.org/officeDocument/2006/relationships/slide" Target="slide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slide" Target="slide7.xml"/><Relationship Id="rId7" Type="http://schemas.openxmlformats.org/officeDocument/2006/relationships/slide" Target="slide11.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slide" Target="slide10.xml"/><Relationship Id="rId5" Type="http://schemas.openxmlformats.org/officeDocument/2006/relationships/slide" Target="slide9.xml"/><Relationship Id="rId4" Type="http://schemas.openxmlformats.org/officeDocument/2006/relationships/slide" Target="slide8.xml"/><Relationship Id="rId9" Type="http://schemas.openxmlformats.org/officeDocument/2006/relationships/slide" Target="slide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cone%20apprentissage%20E%20DALE.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28465" y="480918"/>
            <a:ext cx="9144000" cy="2387600"/>
          </a:xfrm>
        </p:spPr>
        <p:txBody>
          <a:bodyPr>
            <a:normAutofit fontScale="90000"/>
          </a:bodyPr>
          <a:lstStyle/>
          <a:p>
            <a:r>
              <a:rPr lang="fr-SN" b="1" dirty="0"/>
              <a:t>Gérer </a:t>
            </a:r>
            <a:r>
              <a:rPr lang="fr-SN" b="1" dirty="0" smtClean="0"/>
              <a:t>l’hétérogénéité des élèves dans sa classe</a:t>
            </a:r>
            <a:endParaRPr lang="fr-SN" b="1" dirty="0"/>
          </a:p>
        </p:txBody>
      </p:sp>
      <p:pic>
        <p:nvPicPr>
          <p:cNvPr id="5" name="Picture 2" descr="http://idata.over-blog.com/0/09/22/66/images/Tousuniqu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8718" y="3509963"/>
            <a:ext cx="10617741" cy="28667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896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EB8AF48E-B312-45FF-A0E7-07A18D323FEA}" type="slidenum">
              <a:rPr lang="fr-FR" altLang="en-US"/>
              <a:pPr/>
              <a:t>10</a:t>
            </a:fld>
            <a:endParaRPr lang="fr-FR" altLang="en-US"/>
          </a:p>
        </p:txBody>
      </p:sp>
      <p:sp>
        <p:nvSpPr>
          <p:cNvPr id="19457" name="Título 1"/>
          <p:cNvSpPr>
            <a:spLocks noGrp="1"/>
          </p:cNvSpPr>
          <p:nvPr>
            <p:ph type="title" idx="4294967295"/>
          </p:nvPr>
        </p:nvSpPr>
        <p:spPr>
          <a:xfrm>
            <a:off x="1981201" y="273050"/>
            <a:ext cx="3008313" cy="1162050"/>
          </a:xfrm>
        </p:spPr>
        <p:txBody>
          <a:bodyPr/>
          <a:lstStyle/>
          <a:p>
            <a:r>
              <a:rPr lang="es-ES_tradnl" sz="3000"/>
              <a:t>4- ANTICIPER</a:t>
            </a:r>
            <a:r>
              <a:rPr lang="es-ES_tradnl" sz="1700"/>
              <a:t> </a:t>
            </a:r>
            <a:br>
              <a:rPr lang="es-ES_tradnl" sz="1700"/>
            </a:br>
            <a:endParaRPr lang="es-ES_tradnl" sz="1700"/>
          </a:p>
        </p:txBody>
      </p:sp>
      <p:sp>
        <p:nvSpPr>
          <p:cNvPr id="19458" name="Marcador de contenido 2"/>
          <p:cNvSpPr>
            <a:spLocks noGrp="1"/>
          </p:cNvSpPr>
          <p:nvPr>
            <p:ph idx="4294967295"/>
          </p:nvPr>
        </p:nvSpPr>
        <p:spPr>
          <a:xfrm>
            <a:off x="5099050" y="273051"/>
            <a:ext cx="5111750" cy="5853113"/>
          </a:xfrm>
        </p:spPr>
        <p:txBody>
          <a:bodyPr/>
          <a:lstStyle/>
          <a:p>
            <a:pPr>
              <a:buFont typeface="Wingdings" pitchFamily="2" charset="2"/>
              <a:buNone/>
            </a:pPr>
            <a:r>
              <a:rPr lang="es-ES_tradnl" dirty="0" err="1"/>
              <a:t>Exemples</a:t>
            </a:r>
            <a:r>
              <a:rPr lang="es-ES_tradnl" dirty="0"/>
              <a:t> </a:t>
            </a:r>
          </a:p>
        </p:txBody>
      </p:sp>
      <p:sp>
        <p:nvSpPr>
          <p:cNvPr id="19459" name="Marcador de texto 3"/>
          <p:cNvSpPr>
            <a:spLocks noGrp="1"/>
          </p:cNvSpPr>
          <p:nvPr>
            <p:ph type="body" sz="half" idx="4294967295"/>
          </p:nvPr>
        </p:nvSpPr>
        <p:spPr>
          <a:xfrm>
            <a:off x="1981201" y="1435101"/>
            <a:ext cx="2595563" cy="4691063"/>
          </a:xfrm>
        </p:spPr>
        <p:txBody>
          <a:bodyPr/>
          <a:lstStyle/>
          <a:p>
            <a:pPr marL="0" indent="0" algn="ctr">
              <a:buNone/>
            </a:pPr>
            <a:r>
              <a:rPr lang="es-ES_tradnl" sz="2200"/>
              <a:t> PREPARER  : </a:t>
            </a:r>
          </a:p>
          <a:p>
            <a:pPr marL="0" indent="0" algn="ctr">
              <a:buNone/>
            </a:pPr>
            <a:r>
              <a:rPr lang="es-ES_tradnl" sz="2200"/>
              <a:t>réunir les conditions de la compréhension de la future séance; l’objectif pour les élèves et de réduire la part d’inconnu.</a:t>
            </a:r>
          </a:p>
        </p:txBody>
      </p:sp>
      <p:sp>
        <p:nvSpPr>
          <p:cNvPr id="19461" name="AutoShape 5"/>
          <p:cNvSpPr>
            <a:spLocks noChangeArrowheads="1"/>
          </p:cNvSpPr>
          <p:nvPr/>
        </p:nvSpPr>
        <p:spPr bwMode="auto">
          <a:xfrm>
            <a:off x="1790700" y="273051"/>
            <a:ext cx="2946400" cy="5853113"/>
          </a:xfrm>
          <a:prstGeom prst="roundRect">
            <a:avLst>
              <a:gd name="adj" fmla="val 16667"/>
            </a:avLst>
          </a:prstGeom>
          <a:noFill/>
          <a:ln w="12700">
            <a:solidFill>
              <a:schemeClr val="accent2"/>
            </a:solidFill>
            <a:round/>
            <a:headEnd/>
            <a:tailEnd/>
          </a:ln>
          <a:effectLst/>
        </p:spPr>
        <p:txBody>
          <a:bodyPr wrap="none" anchor="ctr"/>
          <a:lstStyle/>
          <a:p>
            <a:endParaRPr lang="fr-FR"/>
          </a:p>
        </p:txBody>
      </p:sp>
      <p:sp>
        <p:nvSpPr>
          <p:cNvPr id="2" name="ZoneTexte 1"/>
          <p:cNvSpPr txBox="1"/>
          <p:nvPr/>
        </p:nvSpPr>
        <p:spPr>
          <a:xfrm>
            <a:off x="5099051" y="1710266"/>
            <a:ext cx="6878090" cy="3139321"/>
          </a:xfrm>
          <a:prstGeom prst="rect">
            <a:avLst/>
          </a:prstGeom>
          <a:noFill/>
        </p:spPr>
        <p:txBody>
          <a:bodyPr wrap="square" rtlCol="0">
            <a:spAutoFit/>
          </a:bodyPr>
          <a:lstStyle/>
          <a:p>
            <a:r>
              <a:rPr lang="fr-FR" dirty="0">
                <a:latin typeface="Arial" charset="0"/>
              </a:rPr>
              <a:t>C</a:t>
            </a:r>
            <a:r>
              <a:rPr lang="ja-JP" altLang="fr-FR" dirty="0">
                <a:latin typeface="Arial" charset="0"/>
              </a:rPr>
              <a:t>’</a:t>
            </a:r>
            <a:r>
              <a:rPr lang="fr-FR" altLang="ja-JP" dirty="0">
                <a:latin typeface="Arial" charset="0"/>
              </a:rPr>
              <a:t>est une différenciation en amont.</a:t>
            </a:r>
          </a:p>
          <a:p>
            <a:endParaRPr lang="fr-FR" altLang="ja-JP" dirty="0">
              <a:latin typeface="Arial" charset="0"/>
            </a:endParaRPr>
          </a:p>
          <a:p>
            <a:r>
              <a:rPr lang="fr-FR" altLang="ja-JP" dirty="0">
                <a:latin typeface="Arial" charset="0"/>
              </a:rPr>
              <a:t>un renforcement préalable, par un apport de vocabulaire spécifique par exemple. </a:t>
            </a:r>
          </a:p>
          <a:p>
            <a:r>
              <a:rPr lang="fr-FR" altLang="ja-JP" dirty="0">
                <a:latin typeface="Arial" charset="0"/>
              </a:rPr>
              <a:t> </a:t>
            </a:r>
          </a:p>
          <a:p>
            <a:r>
              <a:rPr lang="fr-FR" altLang="ja-JP" dirty="0">
                <a:latin typeface="Arial" charset="0"/>
              </a:rPr>
              <a:t>Lecture préalable</a:t>
            </a:r>
          </a:p>
          <a:p>
            <a:endParaRPr lang="fr-FR" altLang="ja-JP" dirty="0">
              <a:latin typeface="Arial" charset="0"/>
            </a:endParaRPr>
          </a:p>
          <a:p>
            <a:r>
              <a:rPr lang="fr-FR" altLang="ja-JP" b="1" i="1" dirty="0">
                <a:latin typeface="Arial" charset="0"/>
              </a:rPr>
              <a:t>Plutôt que de dire « Ils ne font pas attention, donc ils ne comprennent pas », </a:t>
            </a:r>
          </a:p>
          <a:p>
            <a:r>
              <a:rPr lang="fr-FR" altLang="ja-JP" b="1" i="1" dirty="0">
                <a:latin typeface="Arial" charset="0"/>
              </a:rPr>
              <a:t>on retourne l</a:t>
            </a:r>
            <a:r>
              <a:rPr lang="ja-JP" altLang="fr-FR" b="1" i="1" dirty="0">
                <a:latin typeface="Arial" charset="0"/>
              </a:rPr>
              <a:t>’</a:t>
            </a:r>
            <a:r>
              <a:rPr lang="fr-FR" altLang="ja-JP" b="1" i="1" dirty="0">
                <a:latin typeface="Arial" charset="0"/>
              </a:rPr>
              <a:t>idée : « Ils ne comprennent pas, donc ils ne font plus attention ».</a:t>
            </a:r>
          </a:p>
        </p:txBody>
      </p:sp>
      <p:sp>
        <p:nvSpPr>
          <p:cNvPr id="9" name="Espace réservé du pied de page 2"/>
          <p:cNvSpPr>
            <a:spLocks noGrp="1"/>
          </p:cNvSpPr>
          <p:nvPr>
            <p:ph type="ftr" sz="quarter" idx="11"/>
          </p:nvPr>
        </p:nvSpPr>
        <p:spPr>
          <a:xfrm>
            <a:off x="4038600" y="6356350"/>
            <a:ext cx="4114800" cy="365125"/>
          </a:xfrm>
        </p:spPr>
        <p:txBody>
          <a:bodyPr/>
          <a:lstStyle/>
          <a:p>
            <a:r>
              <a:rPr lang="fr-FR" altLang="en-US" dirty="0"/>
              <a:t>Caroline CORNET CPAIEN Abidjan</a:t>
            </a:r>
          </a:p>
        </p:txBody>
      </p:sp>
      <p:sp>
        <p:nvSpPr>
          <p:cNvPr id="10" name="ZoneTexte 9"/>
          <p:cNvSpPr txBox="1"/>
          <p:nvPr/>
        </p:nvSpPr>
        <p:spPr>
          <a:xfrm>
            <a:off x="8918222" y="5317067"/>
            <a:ext cx="2294261" cy="461665"/>
          </a:xfrm>
          <a:prstGeom prst="rect">
            <a:avLst/>
          </a:prstGeom>
          <a:noFill/>
        </p:spPr>
        <p:txBody>
          <a:bodyPr wrap="square" rtlCol="0">
            <a:spAutoFit/>
          </a:bodyPr>
          <a:lstStyle/>
          <a:p>
            <a:r>
              <a:rPr lang="fr-FR" sz="2400" b="1" dirty="0" smtClean="0">
                <a:hlinkClick r:id="rId3" action="ppaction://hlinksldjump"/>
              </a:rPr>
              <a:t>Retour</a:t>
            </a:r>
            <a:endParaRPr lang="fr-FR" sz="2400" b="1" dirty="0"/>
          </a:p>
        </p:txBody>
      </p:sp>
    </p:spTree>
    <p:extLst>
      <p:ext uri="{BB962C8B-B14F-4D97-AF65-F5344CB8AC3E}">
        <p14:creationId xmlns:p14="http://schemas.microsoft.com/office/powerpoint/2010/main" val="3948034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902391F1-D98A-4818-8F9A-EAD949AEDF8B}" type="slidenum">
              <a:rPr lang="fr-FR" altLang="en-US"/>
              <a:pPr/>
              <a:t>11</a:t>
            </a:fld>
            <a:endParaRPr lang="fr-FR" altLang="en-US"/>
          </a:p>
        </p:txBody>
      </p:sp>
      <p:sp>
        <p:nvSpPr>
          <p:cNvPr id="20481" name="Título 1"/>
          <p:cNvSpPr>
            <a:spLocks noGrp="1"/>
          </p:cNvSpPr>
          <p:nvPr>
            <p:ph type="title" idx="4294967295"/>
          </p:nvPr>
        </p:nvSpPr>
        <p:spPr>
          <a:xfrm>
            <a:off x="1943101" y="273050"/>
            <a:ext cx="3008313" cy="1162050"/>
          </a:xfrm>
        </p:spPr>
        <p:txBody>
          <a:bodyPr/>
          <a:lstStyle/>
          <a:p>
            <a:r>
              <a:rPr lang="es-ES_tradnl" sz="3000"/>
              <a:t>5-REVENIR EN ARRIERE </a:t>
            </a:r>
          </a:p>
        </p:txBody>
      </p:sp>
      <p:sp>
        <p:nvSpPr>
          <p:cNvPr id="20482" name="Marcador de contenido 2"/>
          <p:cNvSpPr>
            <a:spLocks noGrp="1"/>
          </p:cNvSpPr>
          <p:nvPr>
            <p:ph idx="4294967295"/>
          </p:nvPr>
        </p:nvSpPr>
        <p:spPr>
          <a:xfrm>
            <a:off x="5099050" y="273051"/>
            <a:ext cx="5111750" cy="5853113"/>
          </a:xfrm>
        </p:spPr>
        <p:txBody>
          <a:bodyPr/>
          <a:lstStyle/>
          <a:p>
            <a:r>
              <a:rPr lang="es-ES_tradnl"/>
              <a:t>Exemples </a:t>
            </a:r>
          </a:p>
        </p:txBody>
      </p:sp>
      <p:sp>
        <p:nvSpPr>
          <p:cNvPr id="20483" name="Marcador de texto 3"/>
          <p:cNvSpPr>
            <a:spLocks noGrp="1"/>
          </p:cNvSpPr>
          <p:nvPr>
            <p:ph type="body" sz="half" idx="4294967295"/>
          </p:nvPr>
        </p:nvSpPr>
        <p:spPr>
          <a:xfrm>
            <a:off x="1790700" y="1435101"/>
            <a:ext cx="2971800" cy="4691063"/>
          </a:xfrm>
        </p:spPr>
        <p:txBody>
          <a:bodyPr anchor="ctr"/>
          <a:lstStyle/>
          <a:p>
            <a:pPr marL="0" indent="0" algn="ctr">
              <a:buNone/>
            </a:pPr>
            <a:r>
              <a:rPr lang="es-ES_tradnl" sz="2400"/>
              <a:t>Reprendre les bases, </a:t>
            </a:r>
          </a:p>
          <a:p>
            <a:pPr marL="0" indent="0" algn="ctr">
              <a:buNone/>
            </a:pPr>
            <a:r>
              <a:rPr lang="es-ES_tradnl" sz="2400"/>
              <a:t>combler les lacunes. </a:t>
            </a:r>
          </a:p>
          <a:p>
            <a:pPr marL="0" indent="0">
              <a:buNone/>
            </a:pPr>
            <a:endParaRPr lang="es-ES_tradnl" sz="2400"/>
          </a:p>
          <a:p>
            <a:pPr marL="0" indent="0">
              <a:buNone/>
            </a:pPr>
            <a:endParaRPr lang="es-ES_tradnl" sz="2400"/>
          </a:p>
        </p:txBody>
      </p:sp>
      <p:sp>
        <p:nvSpPr>
          <p:cNvPr id="20485" name="AutoShape 5"/>
          <p:cNvSpPr>
            <a:spLocks noChangeArrowheads="1"/>
          </p:cNvSpPr>
          <p:nvPr/>
        </p:nvSpPr>
        <p:spPr bwMode="auto">
          <a:xfrm>
            <a:off x="1790700" y="273051"/>
            <a:ext cx="2971800" cy="5853113"/>
          </a:xfrm>
          <a:prstGeom prst="roundRect">
            <a:avLst>
              <a:gd name="adj" fmla="val 16667"/>
            </a:avLst>
          </a:prstGeom>
          <a:noFill/>
          <a:ln w="12700">
            <a:solidFill>
              <a:schemeClr val="accent2"/>
            </a:solidFill>
            <a:round/>
            <a:headEnd/>
            <a:tailEnd/>
          </a:ln>
          <a:effectLst/>
        </p:spPr>
        <p:txBody>
          <a:bodyPr wrap="none" anchor="ctr"/>
          <a:lstStyle/>
          <a:p>
            <a:endParaRPr lang="fr-FR"/>
          </a:p>
        </p:txBody>
      </p:sp>
      <p:sp>
        <p:nvSpPr>
          <p:cNvPr id="2" name="ZoneTexte 1"/>
          <p:cNvSpPr txBox="1"/>
          <p:nvPr/>
        </p:nvSpPr>
        <p:spPr>
          <a:xfrm>
            <a:off x="4951414" y="1744132"/>
            <a:ext cx="5022319" cy="2031325"/>
          </a:xfrm>
          <a:prstGeom prst="rect">
            <a:avLst/>
          </a:prstGeom>
          <a:noFill/>
        </p:spPr>
        <p:txBody>
          <a:bodyPr wrap="square" rtlCol="0">
            <a:spAutoFit/>
          </a:bodyPr>
          <a:lstStyle/>
          <a:p>
            <a:r>
              <a:rPr lang="fr-FR" dirty="0">
                <a:latin typeface="Arial" charset="0"/>
              </a:rPr>
              <a:t>Il faut des temps pour combler les lacunes, reprendre les bases,</a:t>
            </a:r>
          </a:p>
          <a:p>
            <a:endParaRPr lang="fr-FR" dirty="0">
              <a:latin typeface="Arial" charset="0"/>
            </a:endParaRPr>
          </a:p>
          <a:p>
            <a:endParaRPr lang="fr-FR" dirty="0">
              <a:latin typeface="Arial" charset="0"/>
            </a:endParaRPr>
          </a:p>
          <a:p>
            <a:endParaRPr lang="fr-FR" dirty="0">
              <a:latin typeface="Arial" charset="0"/>
            </a:endParaRPr>
          </a:p>
          <a:p>
            <a:r>
              <a:rPr lang="fr-FR" dirty="0">
                <a:latin typeface="Arial" charset="0"/>
              </a:rPr>
              <a:t>Revenir sur des procédures</a:t>
            </a:r>
          </a:p>
          <a:p>
            <a:endParaRPr lang="fr-FR" altLang="ja-JP" dirty="0">
              <a:latin typeface="Arial" charset="0"/>
            </a:endParaRPr>
          </a:p>
        </p:txBody>
      </p:sp>
      <p:sp>
        <p:nvSpPr>
          <p:cNvPr id="9" name="Espace réservé du pied de page 2"/>
          <p:cNvSpPr>
            <a:spLocks noGrp="1"/>
          </p:cNvSpPr>
          <p:nvPr>
            <p:ph type="ftr" sz="quarter" idx="11"/>
          </p:nvPr>
        </p:nvSpPr>
        <p:spPr>
          <a:xfrm>
            <a:off x="4038600" y="6356350"/>
            <a:ext cx="4114800" cy="365125"/>
          </a:xfrm>
        </p:spPr>
        <p:txBody>
          <a:bodyPr/>
          <a:lstStyle/>
          <a:p>
            <a:r>
              <a:rPr lang="fr-FR" altLang="en-US" dirty="0"/>
              <a:t>Caroline CORNET CPAIEN Abidjan</a:t>
            </a:r>
          </a:p>
        </p:txBody>
      </p:sp>
      <p:sp>
        <p:nvSpPr>
          <p:cNvPr id="10" name="ZoneTexte 9"/>
          <p:cNvSpPr txBox="1"/>
          <p:nvPr/>
        </p:nvSpPr>
        <p:spPr>
          <a:xfrm>
            <a:off x="8918222" y="5317067"/>
            <a:ext cx="2294261" cy="461665"/>
          </a:xfrm>
          <a:prstGeom prst="rect">
            <a:avLst/>
          </a:prstGeom>
          <a:noFill/>
        </p:spPr>
        <p:txBody>
          <a:bodyPr wrap="square" rtlCol="0">
            <a:spAutoFit/>
          </a:bodyPr>
          <a:lstStyle/>
          <a:p>
            <a:r>
              <a:rPr lang="fr-FR" sz="2400" b="1" dirty="0" smtClean="0">
                <a:hlinkClick r:id="rId3" action="ppaction://hlinksldjump"/>
              </a:rPr>
              <a:t>Retour</a:t>
            </a:r>
            <a:endParaRPr lang="fr-FR" sz="2400" b="1" dirty="0"/>
          </a:p>
        </p:txBody>
      </p:sp>
    </p:spTree>
    <p:extLst>
      <p:ext uri="{BB962C8B-B14F-4D97-AF65-F5344CB8AC3E}">
        <p14:creationId xmlns:p14="http://schemas.microsoft.com/office/powerpoint/2010/main" val="2247745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899EE5E6-CD2A-4353-96A5-33CAA6B3E20B}" type="slidenum">
              <a:rPr lang="fr-FR" altLang="en-US"/>
              <a:pPr/>
              <a:t>12</a:t>
            </a:fld>
            <a:endParaRPr lang="fr-FR" altLang="en-US"/>
          </a:p>
        </p:txBody>
      </p:sp>
      <p:sp>
        <p:nvSpPr>
          <p:cNvPr id="21505" name="Título 1"/>
          <p:cNvSpPr>
            <a:spLocks noGrp="1"/>
          </p:cNvSpPr>
          <p:nvPr>
            <p:ph type="title" idx="4294967295"/>
          </p:nvPr>
        </p:nvSpPr>
        <p:spPr>
          <a:xfrm>
            <a:off x="1816101" y="95250"/>
            <a:ext cx="3198813" cy="927100"/>
          </a:xfrm>
        </p:spPr>
        <p:txBody>
          <a:bodyPr/>
          <a:lstStyle/>
          <a:p>
            <a:r>
              <a:rPr lang="es-ES_tradnl" sz="2800"/>
              <a:t>6 - COMPENSER</a:t>
            </a:r>
            <a:r>
              <a:rPr lang="es-ES_tradnl" sz="1700"/>
              <a:t> </a:t>
            </a:r>
          </a:p>
        </p:txBody>
      </p:sp>
      <p:sp>
        <p:nvSpPr>
          <p:cNvPr id="21506" name="Marcador de contenido 2"/>
          <p:cNvSpPr>
            <a:spLocks noGrp="1"/>
          </p:cNvSpPr>
          <p:nvPr>
            <p:ph idx="4294967295"/>
          </p:nvPr>
        </p:nvSpPr>
        <p:spPr>
          <a:xfrm>
            <a:off x="5099050" y="273051"/>
            <a:ext cx="5111750" cy="5853113"/>
          </a:xfrm>
        </p:spPr>
        <p:txBody>
          <a:bodyPr/>
          <a:lstStyle/>
          <a:p>
            <a:r>
              <a:rPr lang="es-ES_tradnl" dirty="0" err="1"/>
              <a:t>Exemples</a:t>
            </a:r>
            <a:r>
              <a:rPr lang="es-ES_tradnl" dirty="0"/>
              <a:t> </a:t>
            </a:r>
          </a:p>
        </p:txBody>
      </p:sp>
      <p:sp>
        <p:nvSpPr>
          <p:cNvPr id="21507" name="Marcador de texto 3"/>
          <p:cNvSpPr>
            <a:spLocks noGrp="1"/>
          </p:cNvSpPr>
          <p:nvPr>
            <p:ph type="body" sz="half" idx="4294967295"/>
          </p:nvPr>
        </p:nvSpPr>
        <p:spPr>
          <a:xfrm>
            <a:off x="1790701" y="1435101"/>
            <a:ext cx="2963863" cy="4691063"/>
          </a:xfrm>
        </p:spPr>
        <p:txBody>
          <a:bodyPr anchor="ctr"/>
          <a:lstStyle/>
          <a:p>
            <a:pPr marL="0" indent="0" algn="ctr">
              <a:buNone/>
            </a:pPr>
            <a:r>
              <a:rPr lang="es-ES_tradnl" sz="2400"/>
              <a:t>Enseigner des compétences requises mais non enseignées parce qu’elles semblent aller de soi comme certaines procédures et stratégies </a:t>
            </a:r>
          </a:p>
          <a:p>
            <a:pPr marL="0" indent="0" algn="ctr">
              <a:buNone/>
            </a:pPr>
            <a:endParaRPr lang="es-ES_tradnl" sz="2400"/>
          </a:p>
        </p:txBody>
      </p:sp>
      <p:sp>
        <p:nvSpPr>
          <p:cNvPr id="21509" name="AutoShape 5"/>
          <p:cNvSpPr>
            <a:spLocks noChangeArrowheads="1"/>
          </p:cNvSpPr>
          <p:nvPr/>
        </p:nvSpPr>
        <p:spPr bwMode="auto">
          <a:xfrm>
            <a:off x="1790701" y="273051"/>
            <a:ext cx="2963863" cy="5853113"/>
          </a:xfrm>
          <a:prstGeom prst="roundRect">
            <a:avLst>
              <a:gd name="adj" fmla="val 16667"/>
            </a:avLst>
          </a:prstGeom>
          <a:noFill/>
          <a:ln w="12700">
            <a:solidFill>
              <a:schemeClr val="accent2"/>
            </a:solidFill>
            <a:round/>
            <a:headEnd/>
            <a:tailEnd/>
          </a:ln>
          <a:effectLst/>
        </p:spPr>
        <p:txBody>
          <a:bodyPr wrap="none" anchor="ctr"/>
          <a:lstStyle/>
          <a:p>
            <a:endParaRPr lang="fr-FR"/>
          </a:p>
        </p:txBody>
      </p:sp>
      <p:sp>
        <p:nvSpPr>
          <p:cNvPr id="2" name="ZoneTexte 1"/>
          <p:cNvSpPr txBox="1"/>
          <p:nvPr/>
        </p:nvSpPr>
        <p:spPr>
          <a:xfrm>
            <a:off x="5099050" y="1574800"/>
            <a:ext cx="4857750" cy="1477328"/>
          </a:xfrm>
          <a:prstGeom prst="rect">
            <a:avLst/>
          </a:prstGeom>
          <a:noFill/>
        </p:spPr>
        <p:txBody>
          <a:bodyPr wrap="square" rtlCol="0">
            <a:spAutoFit/>
          </a:bodyPr>
          <a:lstStyle/>
          <a:p>
            <a:r>
              <a:rPr lang="fr-FR" dirty="0">
                <a:latin typeface="Arial" charset="0"/>
              </a:rPr>
              <a:t>Il faut par exemple enseigner dans le détail le traitement de la compréhension des textes écrits pour éviter que les élèves en restent à des stratégies de surface </a:t>
            </a:r>
          </a:p>
          <a:p>
            <a:endParaRPr lang="fr-FR" b="1" dirty="0">
              <a:latin typeface="Arial" charset="0"/>
            </a:endParaRPr>
          </a:p>
        </p:txBody>
      </p:sp>
      <p:sp>
        <p:nvSpPr>
          <p:cNvPr id="9" name="Espace réservé du pied de page 2"/>
          <p:cNvSpPr>
            <a:spLocks noGrp="1"/>
          </p:cNvSpPr>
          <p:nvPr>
            <p:ph type="ftr" sz="quarter" idx="11"/>
          </p:nvPr>
        </p:nvSpPr>
        <p:spPr>
          <a:xfrm>
            <a:off x="4038600" y="6356350"/>
            <a:ext cx="4114800" cy="365125"/>
          </a:xfrm>
        </p:spPr>
        <p:txBody>
          <a:bodyPr/>
          <a:lstStyle/>
          <a:p>
            <a:r>
              <a:rPr lang="fr-FR" altLang="en-US" dirty="0"/>
              <a:t>Caroline CORNET CPAIEN Abidjan</a:t>
            </a:r>
          </a:p>
        </p:txBody>
      </p:sp>
      <p:sp>
        <p:nvSpPr>
          <p:cNvPr id="10" name="ZoneTexte 9"/>
          <p:cNvSpPr txBox="1"/>
          <p:nvPr/>
        </p:nvSpPr>
        <p:spPr>
          <a:xfrm>
            <a:off x="8918222" y="5317067"/>
            <a:ext cx="2294261" cy="461665"/>
          </a:xfrm>
          <a:prstGeom prst="rect">
            <a:avLst/>
          </a:prstGeom>
          <a:noFill/>
        </p:spPr>
        <p:txBody>
          <a:bodyPr wrap="square" rtlCol="0">
            <a:spAutoFit/>
          </a:bodyPr>
          <a:lstStyle/>
          <a:p>
            <a:r>
              <a:rPr lang="fr-FR" sz="2400" b="1" dirty="0" smtClean="0">
                <a:hlinkClick r:id="rId3" action="ppaction://hlinksldjump"/>
              </a:rPr>
              <a:t>Retour</a:t>
            </a:r>
            <a:endParaRPr lang="fr-FR" sz="2400" b="1" dirty="0"/>
          </a:p>
        </p:txBody>
      </p:sp>
    </p:spTree>
    <p:extLst>
      <p:ext uri="{BB962C8B-B14F-4D97-AF65-F5344CB8AC3E}">
        <p14:creationId xmlns:p14="http://schemas.microsoft.com/office/powerpoint/2010/main" val="2735973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0ACCB0E3-F5B9-43C7-A679-D3745C041EC9}" type="slidenum">
              <a:rPr lang="fr-FR" altLang="en-US"/>
              <a:pPr/>
              <a:t>13</a:t>
            </a:fld>
            <a:endParaRPr lang="fr-FR" altLang="en-US"/>
          </a:p>
        </p:txBody>
      </p:sp>
      <p:sp>
        <p:nvSpPr>
          <p:cNvPr id="22529" name="Título 1"/>
          <p:cNvSpPr>
            <a:spLocks noGrp="1"/>
          </p:cNvSpPr>
          <p:nvPr>
            <p:ph type="title" idx="4294967295"/>
          </p:nvPr>
        </p:nvSpPr>
        <p:spPr>
          <a:xfrm>
            <a:off x="1981200" y="273050"/>
            <a:ext cx="3117850" cy="1162050"/>
          </a:xfrm>
        </p:spPr>
        <p:txBody>
          <a:bodyPr/>
          <a:lstStyle/>
          <a:p>
            <a:r>
              <a:rPr lang="es-ES_tradnl" sz="3000"/>
              <a:t> 7- FAIRE AUTREMENT</a:t>
            </a:r>
            <a:r>
              <a:rPr lang="es-ES_tradnl" sz="1700"/>
              <a:t>  </a:t>
            </a:r>
          </a:p>
        </p:txBody>
      </p:sp>
      <p:sp>
        <p:nvSpPr>
          <p:cNvPr id="22530" name="Marcador de contenido 2"/>
          <p:cNvSpPr>
            <a:spLocks noGrp="1"/>
          </p:cNvSpPr>
          <p:nvPr>
            <p:ph idx="4294967295"/>
          </p:nvPr>
        </p:nvSpPr>
        <p:spPr>
          <a:xfrm>
            <a:off x="5099050" y="273051"/>
            <a:ext cx="5111750" cy="5853113"/>
          </a:xfrm>
        </p:spPr>
        <p:txBody>
          <a:bodyPr/>
          <a:lstStyle/>
          <a:p>
            <a:endParaRPr lang="es-ES_tradnl"/>
          </a:p>
          <a:p>
            <a:r>
              <a:rPr lang="es-ES_tradnl"/>
              <a:t>Exemples </a:t>
            </a:r>
          </a:p>
        </p:txBody>
      </p:sp>
      <p:sp>
        <p:nvSpPr>
          <p:cNvPr id="22531" name="Marcador de texto 3"/>
          <p:cNvSpPr>
            <a:spLocks noGrp="1"/>
          </p:cNvSpPr>
          <p:nvPr>
            <p:ph type="body" sz="half" idx="4294967295"/>
          </p:nvPr>
        </p:nvSpPr>
        <p:spPr>
          <a:xfrm>
            <a:off x="1816100" y="1435101"/>
            <a:ext cx="3098800" cy="4691063"/>
          </a:xfrm>
        </p:spPr>
        <p:txBody>
          <a:bodyPr anchor="ctr"/>
          <a:lstStyle/>
          <a:p>
            <a:pPr marL="0" indent="0" algn="ctr">
              <a:buNone/>
            </a:pPr>
            <a:r>
              <a:rPr lang="es-ES_tradnl" sz="2400"/>
              <a:t> Enseigner la même chose, autrement ou par quelqu’un d’autre</a:t>
            </a:r>
          </a:p>
          <a:p>
            <a:pPr marL="0" indent="0">
              <a:buNone/>
            </a:pPr>
            <a:endParaRPr lang="es-ES_tradnl" sz="2400"/>
          </a:p>
          <a:p>
            <a:pPr marL="0" indent="0">
              <a:buNone/>
            </a:pPr>
            <a:endParaRPr lang="es-ES_tradnl" sz="2400"/>
          </a:p>
        </p:txBody>
      </p:sp>
      <p:sp>
        <p:nvSpPr>
          <p:cNvPr id="22533" name="AutoShape 5"/>
          <p:cNvSpPr>
            <a:spLocks noChangeArrowheads="1"/>
          </p:cNvSpPr>
          <p:nvPr/>
        </p:nvSpPr>
        <p:spPr bwMode="auto">
          <a:xfrm>
            <a:off x="1790700" y="273051"/>
            <a:ext cx="3124200" cy="5853113"/>
          </a:xfrm>
          <a:prstGeom prst="roundRect">
            <a:avLst>
              <a:gd name="adj" fmla="val 16667"/>
            </a:avLst>
          </a:prstGeom>
          <a:noFill/>
          <a:ln w="12700">
            <a:solidFill>
              <a:schemeClr val="accent2"/>
            </a:solidFill>
            <a:round/>
            <a:headEnd/>
            <a:tailEnd/>
          </a:ln>
          <a:effectLst/>
        </p:spPr>
        <p:txBody>
          <a:bodyPr wrap="none" anchor="ctr"/>
          <a:lstStyle/>
          <a:p>
            <a:endParaRPr lang="fr-FR"/>
          </a:p>
        </p:txBody>
      </p:sp>
      <p:sp>
        <p:nvSpPr>
          <p:cNvPr id="2" name="ZoneTexte 1"/>
          <p:cNvSpPr txBox="1"/>
          <p:nvPr/>
        </p:nvSpPr>
        <p:spPr>
          <a:xfrm>
            <a:off x="5300132" y="2235199"/>
            <a:ext cx="4758268" cy="2308324"/>
          </a:xfrm>
          <a:prstGeom prst="rect">
            <a:avLst/>
          </a:prstGeom>
          <a:noFill/>
        </p:spPr>
        <p:txBody>
          <a:bodyPr wrap="square" rtlCol="0">
            <a:spAutoFit/>
          </a:bodyPr>
          <a:lstStyle/>
          <a:p>
            <a:r>
              <a:rPr lang="fr-FR" altLang="ja-JP" dirty="0">
                <a:latin typeface="Arial" charset="0"/>
              </a:rPr>
              <a:t/>
            </a:r>
            <a:br>
              <a:rPr lang="fr-FR" altLang="ja-JP" dirty="0">
                <a:latin typeface="Arial" charset="0"/>
              </a:rPr>
            </a:br>
            <a:r>
              <a:rPr lang="fr-FR" altLang="ja-JP" dirty="0">
                <a:latin typeface="Arial" charset="0"/>
              </a:rPr>
              <a:t>La cible majeure est un enseignement explicite autour de 3 mots clé : </a:t>
            </a:r>
          </a:p>
          <a:p>
            <a:pPr marL="285750" indent="-285750">
              <a:buFontTx/>
              <a:buChar char="-"/>
            </a:pPr>
            <a:r>
              <a:rPr lang="fr-FR" altLang="ja-JP" dirty="0">
                <a:latin typeface="Arial" charset="0"/>
              </a:rPr>
              <a:t>dire l</a:t>
            </a:r>
            <a:r>
              <a:rPr lang="ja-JP" altLang="fr-FR" dirty="0">
                <a:latin typeface="Arial" charset="0"/>
              </a:rPr>
              <a:t>’</a:t>
            </a:r>
            <a:r>
              <a:rPr lang="fr-FR" altLang="ja-JP" dirty="0">
                <a:latin typeface="Arial" charset="0"/>
              </a:rPr>
              <a:t>apprentissage qui est visé, en explicitant les connaissances disponibles,</a:t>
            </a:r>
          </a:p>
          <a:p>
            <a:pPr marL="285750" indent="-285750">
              <a:buFontTx/>
              <a:buChar char="-"/>
            </a:pPr>
            <a:r>
              <a:rPr lang="fr-FR" altLang="ja-JP" dirty="0">
                <a:latin typeface="Arial" charset="0"/>
              </a:rPr>
              <a:t> montrer la démarche à accomplir, </a:t>
            </a:r>
          </a:p>
          <a:p>
            <a:pPr marL="285750" indent="-285750">
              <a:buFontTx/>
              <a:buChar char="-"/>
            </a:pPr>
            <a:r>
              <a:rPr lang="fr-FR" altLang="ja-JP" dirty="0">
                <a:latin typeface="Arial" charset="0"/>
              </a:rPr>
              <a:t>guider les élèves dans la verbalisation de ce </a:t>
            </a:r>
            <a:r>
              <a:rPr lang="fr-FR" altLang="ja-JP" dirty="0" err="1">
                <a:latin typeface="Arial" charset="0"/>
              </a:rPr>
              <a:t>qu</a:t>
            </a:r>
            <a:r>
              <a:rPr lang="ja-JP" altLang="fr-FR" dirty="0">
                <a:latin typeface="Arial" charset="0"/>
              </a:rPr>
              <a:t>’</a:t>
            </a:r>
            <a:r>
              <a:rPr lang="fr-FR" altLang="ja-JP" dirty="0">
                <a:latin typeface="Arial" charset="0"/>
              </a:rPr>
              <a:t>ils font.</a:t>
            </a:r>
          </a:p>
        </p:txBody>
      </p:sp>
      <p:sp>
        <p:nvSpPr>
          <p:cNvPr id="9" name="Espace réservé du pied de page 2"/>
          <p:cNvSpPr>
            <a:spLocks noGrp="1"/>
          </p:cNvSpPr>
          <p:nvPr>
            <p:ph type="ftr" sz="quarter" idx="11"/>
          </p:nvPr>
        </p:nvSpPr>
        <p:spPr>
          <a:xfrm>
            <a:off x="4038600" y="6356350"/>
            <a:ext cx="4114800" cy="365125"/>
          </a:xfrm>
        </p:spPr>
        <p:txBody>
          <a:bodyPr/>
          <a:lstStyle/>
          <a:p>
            <a:r>
              <a:rPr lang="fr-FR" altLang="en-US" dirty="0"/>
              <a:t>Caroline CORNET CPAIEN Abidjan</a:t>
            </a:r>
          </a:p>
        </p:txBody>
      </p:sp>
      <p:sp>
        <p:nvSpPr>
          <p:cNvPr id="10" name="ZoneTexte 9"/>
          <p:cNvSpPr txBox="1"/>
          <p:nvPr/>
        </p:nvSpPr>
        <p:spPr>
          <a:xfrm>
            <a:off x="8918222" y="5317067"/>
            <a:ext cx="2294261" cy="461665"/>
          </a:xfrm>
          <a:prstGeom prst="rect">
            <a:avLst/>
          </a:prstGeom>
          <a:noFill/>
        </p:spPr>
        <p:txBody>
          <a:bodyPr wrap="square" rtlCol="0">
            <a:spAutoFit/>
          </a:bodyPr>
          <a:lstStyle/>
          <a:p>
            <a:r>
              <a:rPr lang="fr-FR" sz="2400" b="1" dirty="0" smtClean="0">
                <a:hlinkClick r:id="rId3" action="ppaction://hlinksldjump"/>
              </a:rPr>
              <a:t>Retour</a:t>
            </a:r>
            <a:endParaRPr lang="fr-FR" sz="2400" b="1" dirty="0"/>
          </a:p>
        </p:txBody>
      </p:sp>
    </p:spTree>
    <p:extLst>
      <p:ext uri="{BB962C8B-B14F-4D97-AF65-F5344CB8AC3E}">
        <p14:creationId xmlns:p14="http://schemas.microsoft.com/office/powerpoint/2010/main" val="1245596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489966" y="568577"/>
            <a:ext cx="7498080" cy="584775"/>
          </a:xfrm>
          <a:prstGeom prst="rect">
            <a:avLst/>
          </a:prstGeom>
          <a:solidFill>
            <a:schemeClr val="accent4"/>
          </a:solidFill>
          <a:ln>
            <a:noFill/>
          </a:ln>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fr-SN" sz="3200" dirty="0"/>
              <a:t>Les intelligences multiples</a:t>
            </a:r>
          </a:p>
        </p:txBody>
      </p:sp>
      <p:sp>
        <p:nvSpPr>
          <p:cNvPr id="5" name="Rectangle 4"/>
          <p:cNvSpPr/>
          <p:nvPr/>
        </p:nvSpPr>
        <p:spPr>
          <a:xfrm>
            <a:off x="1327762" y="2810695"/>
            <a:ext cx="10229654" cy="1200329"/>
          </a:xfrm>
          <a:prstGeom prst="rect">
            <a:avLst/>
          </a:prstGeom>
        </p:spPr>
        <p:txBody>
          <a:bodyPr wrap="square">
            <a:spAutoFit/>
          </a:bodyPr>
          <a:lstStyle/>
          <a:p>
            <a:r>
              <a:rPr lang="fr-SN" dirty="0"/>
              <a:t>Il définit l’intelligence comme étant :</a:t>
            </a:r>
          </a:p>
          <a:p>
            <a:pPr marL="285750" indent="-285750">
              <a:buFontTx/>
              <a:buChar char="-"/>
            </a:pPr>
            <a:r>
              <a:rPr lang="fr-SN" dirty="0"/>
              <a:t>La capacité de résoudre des problèmes courants de la vie quotidienne </a:t>
            </a:r>
          </a:p>
          <a:p>
            <a:pPr marL="285750" indent="-285750">
              <a:buFontTx/>
              <a:buChar char="-"/>
            </a:pPr>
            <a:r>
              <a:rPr lang="fr-SN" dirty="0"/>
              <a:t>La capacité de soulever de nouveaux problèmes et de les résoudre</a:t>
            </a:r>
          </a:p>
          <a:p>
            <a:pPr marL="285750" indent="-285750">
              <a:buFontTx/>
              <a:buChar char="-"/>
            </a:pPr>
            <a:r>
              <a:rPr lang="fr-SN" dirty="0"/>
              <a:t>La capacité de réaliser quelque chose ou d’offrir un service valorisé par son propre groupe culturel</a:t>
            </a:r>
          </a:p>
        </p:txBody>
      </p:sp>
      <p:sp>
        <p:nvSpPr>
          <p:cNvPr id="6" name="Rectangle 5"/>
          <p:cNvSpPr/>
          <p:nvPr/>
        </p:nvSpPr>
        <p:spPr>
          <a:xfrm>
            <a:off x="1432693" y="1486601"/>
            <a:ext cx="10019792" cy="840230"/>
          </a:xfrm>
          <a:prstGeom prst="rect">
            <a:avLst/>
          </a:prstGeom>
        </p:spPr>
        <p:txBody>
          <a:bodyPr wrap="square">
            <a:spAutoFit/>
          </a:bodyPr>
          <a:lstStyle/>
          <a:p>
            <a:pPr>
              <a:lnSpc>
                <a:spcPct val="90000"/>
              </a:lnSpc>
            </a:pPr>
            <a:r>
              <a:rPr lang="fr-FR" altLang="fr-FR" dirty="0">
                <a:solidFill>
                  <a:srgbClr val="000000"/>
                </a:solidFill>
                <a:effectLst>
                  <a:outerShdw blurRad="38100" dist="38100" dir="2700000" algn="tl">
                    <a:srgbClr val="FFFFFF"/>
                  </a:outerShdw>
                </a:effectLst>
              </a:rPr>
              <a:t>Théorie élaborée en 1983, par Howard Gardner</a:t>
            </a:r>
          </a:p>
          <a:p>
            <a:pPr>
              <a:lnSpc>
                <a:spcPct val="90000"/>
              </a:lnSpc>
            </a:pPr>
            <a:r>
              <a:rPr lang="fr-FR" altLang="fr-FR" dirty="0">
                <a:solidFill>
                  <a:srgbClr val="000000"/>
                </a:solidFill>
                <a:effectLst>
                  <a:outerShdw blurRad="38100" dist="38100" dir="2700000" algn="tl">
                    <a:srgbClr val="FFFFFF"/>
                  </a:outerShdw>
                </a:effectLst>
              </a:rPr>
              <a:t>Psychologue cognitiviste et professeur de neurologie, il mène des recherches sur le développement des capacités cognitives de l’être humain.</a:t>
            </a:r>
          </a:p>
        </p:txBody>
      </p:sp>
      <p:sp>
        <p:nvSpPr>
          <p:cNvPr id="7" name="Rectangle 6"/>
          <p:cNvSpPr/>
          <p:nvPr/>
        </p:nvSpPr>
        <p:spPr>
          <a:xfrm>
            <a:off x="908037" y="4827423"/>
            <a:ext cx="10394546" cy="757130"/>
          </a:xfrm>
          <a:prstGeom prst="rect">
            <a:avLst/>
          </a:prstGeom>
        </p:spPr>
        <p:txBody>
          <a:bodyPr wrap="square">
            <a:spAutoFit/>
          </a:bodyPr>
          <a:lstStyle/>
          <a:p>
            <a:pPr>
              <a:lnSpc>
                <a:spcPct val="90000"/>
              </a:lnSpc>
            </a:pPr>
            <a:r>
              <a:rPr lang="fr-FR" altLang="fr-FR" sz="2400" b="1" dirty="0">
                <a:solidFill>
                  <a:schemeClr val="hlink"/>
                </a:solidFill>
              </a:rPr>
              <a:t>L’intelligence est l’habileté à résoudre un problème ou à créer un produit qui a de la valeur pour la communauté.</a:t>
            </a:r>
          </a:p>
        </p:txBody>
      </p:sp>
    </p:spTree>
    <p:extLst>
      <p:ext uri="{BB962C8B-B14F-4D97-AF65-F5344CB8AC3E}">
        <p14:creationId xmlns:p14="http://schemas.microsoft.com/office/powerpoint/2010/main" val="1939945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50888" y="1309235"/>
            <a:ext cx="8787984" cy="71952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altLang="fr-FR" sz="2400" b="1" u="sng" dirty="0">
                <a:latin typeface="+mn-lt"/>
              </a:rPr>
              <a:t>L’intelligence verbale/linguistique : </a:t>
            </a:r>
          </a:p>
          <a:p>
            <a:r>
              <a:rPr lang="fr-FR" altLang="fr-FR" sz="2400" dirty="0">
                <a:latin typeface="+mn-lt"/>
              </a:rPr>
              <a:t>C’est la capacité à être sensible à la signification et à l’ordre des mots. </a:t>
            </a:r>
            <a:endParaRPr lang="fr-FR" altLang="fr-FR" sz="2400" b="1" u="sng" dirty="0">
              <a:latin typeface="+mn-lt"/>
            </a:endParaRPr>
          </a:p>
        </p:txBody>
      </p:sp>
      <p:sp>
        <p:nvSpPr>
          <p:cNvPr id="3" name="Rectangle 3"/>
          <p:cNvSpPr txBox="1">
            <a:spLocks noChangeArrowheads="1"/>
          </p:cNvSpPr>
          <p:nvPr/>
        </p:nvSpPr>
        <p:spPr>
          <a:xfrm>
            <a:off x="774154" y="1616310"/>
            <a:ext cx="7696200" cy="8720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altLang="fr-FR" sz="2400" dirty="0"/>
          </a:p>
        </p:txBody>
      </p:sp>
      <p:sp>
        <p:nvSpPr>
          <p:cNvPr id="4" name="Rectangle 2"/>
          <p:cNvSpPr txBox="1">
            <a:spLocks noChangeArrowheads="1"/>
          </p:cNvSpPr>
          <p:nvPr/>
        </p:nvSpPr>
        <p:spPr>
          <a:xfrm>
            <a:off x="3351552" y="2380499"/>
            <a:ext cx="8272983" cy="114172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altLang="fr-FR" sz="2400" b="1" u="sng" dirty="0">
                <a:latin typeface="+mn-lt"/>
              </a:rPr>
              <a:t>L’intelligence Logico-mathématique :</a:t>
            </a:r>
          </a:p>
          <a:p>
            <a:r>
              <a:rPr lang="fr-FR" altLang="fr-FR" sz="2400" dirty="0">
                <a:latin typeface="+mn-lt"/>
              </a:rPr>
              <a:t>C’est l’habileté à développer une séquence de raisonnement et à reconnaître les modèles et l’ordre des choses.</a:t>
            </a:r>
            <a:endParaRPr lang="fr-FR" altLang="fr-FR" sz="2400" u="sng" dirty="0">
              <a:latin typeface="+mn-lt"/>
            </a:endParaRPr>
          </a:p>
        </p:txBody>
      </p:sp>
      <p:pic>
        <p:nvPicPr>
          <p:cNvPr id="1028" name="Picture 4" descr="http://www.babelio.com/users/AVT_Raymond-Devos_3032.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8310" y="269092"/>
            <a:ext cx="2377662" cy="178324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lbert-Einste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154" y="2115995"/>
            <a:ext cx="2134324" cy="177860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3351552" y="3816805"/>
            <a:ext cx="6766063" cy="1089529"/>
          </a:xfrm>
          <a:prstGeom prst="rect">
            <a:avLst/>
          </a:prstGeom>
        </p:spPr>
        <p:txBody>
          <a:bodyPr wrap="square">
            <a:spAutoFit/>
          </a:bodyPr>
          <a:lstStyle/>
          <a:p>
            <a:pPr>
              <a:lnSpc>
                <a:spcPct val="90000"/>
              </a:lnSpc>
            </a:pPr>
            <a:r>
              <a:rPr lang="fr-FR" altLang="fr-FR" sz="2400" b="1" u="sng" dirty="0"/>
              <a:t>L’intelligence kinesthésique : </a:t>
            </a:r>
          </a:p>
          <a:p>
            <a:pPr>
              <a:lnSpc>
                <a:spcPct val="90000"/>
              </a:lnSpc>
            </a:pPr>
            <a:r>
              <a:rPr lang="fr-FR" altLang="fr-FR" sz="2400" dirty="0"/>
              <a:t>C’est la capacité à utiliser son corps avec aisance et  coordination, et à manipuler adroitement des objets.</a:t>
            </a:r>
          </a:p>
        </p:txBody>
      </p:sp>
      <p:pic>
        <p:nvPicPr>
          <p:cNvPr id="1034" name="Picture 10" descr="http://media.melty.fr/article-2692725-ajust_930/messi-encore-decisif.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27288" y="3264163"/>
            <a:ext cx="1894550" cy="2181789"/>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2"/>
          <p:cNvSpPr txBox="1">
            <a:spLocks noChangeArrowheads="1"/>
          </p:cNvSpPr>
          <p:nvPr/>
        </p:nvSpPr>
        <p:spPr>
          <a:xfrm>
            <a:off x="468313" y="260350"/>
            <a:ext cx="8229600" cy="720725"/>
          </a:xfrm>
          <a:prstGeom prst="rect">
            <a:avLst/>
          </a:prstGeom>
          <a:solidFill>
            <a:schemeClr val="accent6">
              <a:lumMod val="60000"/>
              <a:lumOff val="40000"/>
            </a:schemeClr>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altLang="fr-FR" sz="4000" dirty="0"/>
              <a:t>Huit Intelligences</a:t>
            </a:r>
          </a:p>
        </p:txBody>
      </p:sp>
      <p:sp>
        <p:nvSpPr>
          <p:cNvPr id="14" name="Rectangle 13"/>
          <p:cNvSpPr/>
          <p:nvPr/>
        </p:nvSpPr>
        <p:spPr>
          <a:xfrm>
            <a:off x="3237876" y="5526322"/>
            <a:ext cx="9437428" cy="1089529"/>
          </a:xfrm>
          <a:prstGeom prst="rect">
            <a:avLst/>
          </a:prstGeom>
        </p:spPr>
        <p:txBody>
          <a:bodyPr wrap="square">
            <a:spAutoFit/>
          </a:bodyPr>
          <a:lstStyle/>
          <a:p>
            <a:pPr>
              <a:lnSpc>
                <a:spcPct val="90000"/>
              </a:lnSpc>
            </a:pPr>
            <a:r>
              <a:rPr lang="fr-FR" altLang="fr-FR" sz="2400" b="1" u="sng" dirty="0"/>
              <a:t>L’intelligence visuelle/spatiale :</a:t>
            </a:r>
          </a:p>
          <a:p>
            <a:pPr>
              <a:lnSpc>
                <a:spcPct val="90000"/>
              </a:lnSpc>
            </a:pPr>
            <a:r>
              <a:rPr lang="fr-FR" altLang="fr-FR" sz="2400" dirty="0"/>
              <a:t>C’est la capacité à percevoir le monde avec précision et à recréer ou à transformer certains aspects de ce monde.</a:t>
            </a:r>
          </a:p>
        </p:txBody>
      </p:sp>
      <p:pic>
        <p:nvPicPr>
          <p:cNvPr id="15" name="Picture 2" descr="http://www.legrandtour.fr/556-614-1-images/articlesIll/Leonard.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5405" y="4361569"/>
            <a:ext cx="2203073" cy="2432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640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5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par>
                          <p:cTn id="13" fill="hold">
                            <p:stCondLst>
                              <p:cond delay="500"/>
                            </p:stCondLst>
                            <p:childTnLst>
                              <p:par>
                                <p:cTn id="14" presetID="12" presetClass="entr" presetSubtype="4" fill="hold" nodeType="afterEffect" nodePh="1">
                                  <p:stCondLst>
                                    <p:cond delay="0"/>
                                  </p:stCondLst>
                                  <p:endCondLst>
                                    <p:cond evt="begin" delay="0">
                                      <p:tn val="14"/>
                                    </p:cond>
                                  </p:end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slide(fromBottom)">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32"/>
                                        </p:tgtEl>
                                        <p:attrNameLst>
                                          <p:attrName>style.visibility</p:attrName>
                                        </p:attrNameLst>
                                      </p:cBhvr>
                                      <p:to>
                                        <p:strVal val="visible"/>
                                      </p:to>
                                    </p:set>
                                    <p:animEffect transition="in" filter="fade">
                                      <p:cBhvr>
                                        <p:cTn id="21" dur="500"/>
                                        <p:tgtEl>
                                          <p:spTgt spid="103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34"/>
                                        </p:tgtEl>
                                        <p:attrNameLst>
                                          <p:attrName>style.visibility</p:attrName>
                                        </p:attrNameLst>
                                      </p:cBhvr>
                                      <p:to>
                                        <p:strVal val="visible"/>
                                      </p:to>
                                    </p:set>
                                    <p:animEffect transition="in" filter="fade">
                                      <p:cBhvr>
                                        <p:cTn id="31" dur="500"/>
                                        <p:tgtEl>
                                          <p:spTgt spid="103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fade">
                                      <p:cBhvr>
                                        <p:cTn id="41" dur="500"/>
                                        <p:tgtEl>
                                          <p:spTgt spid="1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73181" y="539306"/>
            <a:ext cx="9009088" cy="1200329"/>
          </a:xfrm>
          <a:prstGeom prst="rect">
            <a:avLst/>
          </a:prstGeom>
        </p:spPr>
        <p:txBody>
          <a:bodyPr wrap="square">
            <a:spAutoFit/>
          </a:bodyPr>
          <a:lstStyle/>
          <a:p>
            <a:r>
              <a:rPr lang="fr-FR" altLang="fr-FR" sz="2400" b="1" u="sng" dirty="0"/>
              <a:t>L’intelligence naturaliste :</a:t>
            </a:r>
          </a:p>
          <a:p>
            <a:r>
              <a:rPr lang="fr-FR" altLang="fr-FR" sz="2400" dirty="0"/>
              <a:t>C’est la capacité à reconnaître, à identifier et à classer les nombreuses espèces animales, la flore et la faune d’un environnement donné.</a:t>
            </a:r>
          </a:p>
        </p:txBody>
      </p:sp>
      <p:pic>
        <p:nvPicPr>
          <p:cNvPr id="14340" name="Picture 4" descr="Résultat de recherche d'images pour &quot;charles darwin&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320" y="303693"/>
            <a:ext cx="2231612" cy="167155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72320" y="2161265"/>
            <a:ext cx="9188970" cy="1200329"/>
          </a:xfrm>
          <a:prstGeom prst="rect">
            <a:avLst/>
          </a:prstGeom>
        </p:spPr>
        <p:txBody>
          <a:bodyPr wrap="square">
            <a:spAutoFit/>
          </a:bodyPr>
          <a:lstStyle/>
          <a:p>
            <a:r>
              <a:rPr lang="fr-FR" altLang="fr-FR" sz="2400" b="1" u="sng" dirty="0"/>
              <a:t>L’intelligence interpersonnelle :</a:t>
            </a:r>
          </a:p>
          <a:p>
            <a:r>
              <a:rPr lang="fr-FR" altLang="fr-FR" sz="2400" dirty="0"/>
              <a:t>C’est la capacité à entrer en relation avec les autres, l’habileté à comprendre les gens et les relations entre les gens.</a:t>
            </a:r>
          </a:p>
        </p:txBody>
      </p:sp>
      <p:pic>
        <p:nvPicPr>
          <p:cNvPr id="14342" name="Picture 6" descr="https://encrypted-tbn3.gstatic.com/images?q=tbn:ANd9GcR22dEOXFq7XJLD8IJ8iMr3Z2qfbtgAHi_sMaCpmJrZjj9aDlNlsKlZZ5z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9423" y="1975249"/>
            <a:ext cx="3454642" cy="172732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203554" y="3535408"/>
            <a:ext cx="9664613" cy="1569660"/>
          </a:xfrm>
          <a:prstGeom prst="rect">
            <a:avLst/>
          </a:prstGeom>
        </p:spPr>
        <p:txBody>
          <a:bodyPr wrap="square">
            <a:spAutoFit/>
          </a:bodyPr>
          <a:lstStyle/>
          <a:p>
            <a:r>
              <a:rPr lang="fr-FR" altLang="fr-FR" sz="2400" b="1" u="sng" dirty="0"/>
              <a:t>L’intelligence intra personnelle : </a:t>
            </a:r>
          </a:p>
          <a:p>
            <a:r>
              <a:rPr lang="fr-FR" altLang="fr-FR" sz="2400" dirty="0"/>
              <a:t>C’est la capacité de prendre conscience de ses propres forces et faiblesses, de ses valeurs et de ses capacités ; utiliser ses émotions pour mieux se connaître et mieux comprendre les autres.</a:t>
            </a:r>
          </a:p>
        </p:txBody>
      </p:sp>
      <p:pic>
        <p:nvPicPr>
          <p:cNvPr id="14346" name="Picture 10" descr="http://www.onelittleangel.com/common/images/auteur/Dalai-Lama-96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231" y="3393544"/>
            <a:ext cx="1624205" cy="189940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72320" y="5324897"/>
            <a:ext cx="8601857" cy="1569660"/>
          </a:xfrm>
          <a:prstGeom prst="rect">
            <a:avLst/>
          </a:prstGeom>
        </p:spPr>
        <p:txBody>
          <a:bodyPr wrap="square">
            <a:spAutoFit/>
          </a:bodyPr>
          <a:lstStyle/>
          <a:p>
            <a:r>
              <a:rPr lang="fr-FR" altLang="fr-FR" sz="2400" b="1" u="sng" dirty="0"/>
              <a:t>L’intelligence musicale :</a:t>
            </a:r>
          </a:p>
          <a:p>
            <a:r>
              <a:rPr lang="fr-FR" altLang="fr-FR" sz="2400" dirty="0"/>
              <a:t>C’est la capacité à être sensible aux structures rythmiques et musicales ; la sensibilité à l’intonation, à la mélodie, au rythme et au ton.</a:t>
            </a:r>
          </a:p>
        </p:txBody>
      </p:sp>
      <p:pic>
        <p:nvPicPr>
          <p:cNvPr id="14348" name="Picture 12" descr="http://www.michelpetrucciani.com/wp-content/uploads/2012/07/solitude-047a-michel-petrucciani.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99423" y="4853595"/>
            <a:ext cx="3282846" cy="1724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057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4342"/>
                                        </p:tgtEl>
                                        <p:attrNameLst>
                                          <p:attrName>style.visibility</p:attrName>
                                        </p:attrNameLst>
                                      </p:cBhvr>
                                      <p:to>
                                        <p:strVal val="visible"/>
                                      </p:to>
                                    </p:set>
                                    <p:animEffect transition="in" filter="fade">
                                      <p:cBhvr>
                                        <p:cTn id="16" dur="500"/>
                                        <p:tgtEl>
                                          <p:spTgt spid="1434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4346"/>
                                        </p:tgtEl>
                                        <p:attrNameLst>
                                          <p:attrName>style.visibility</p:attrName>
                                        </p:attrNameLst>
                                      </p:cBhvr>
                                      <p:to>
                                        <p:strVal val="visible"/>
                                      </p:to>
                                    </p:set>
                                    <p:animEffect transition="in" filter="fade">
                                      <p:cBhvr>
                                        <p:cTn id="26" dur="500"/>
                                        <p:tgtEl>
                                          <p:spTgt spid="1434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4348"/>
                                        </p:tgtEl>
                                        <p:attrNameLst>
                                          <p:attrName>style.visibility</p:attrName>
                                        </p:attrNameLst>
                                      </p:cBhvr>
                                      <p:to>
                                        <p:strVal val="visible"/>
                                      </p:to>
                                    </p:set>
                                    <p:animEffect transition="in" filter="fade">
                                      <p:cBhvr>
                                        <p:cTn id="36" dur="500"/>
                                        <p:tgtEl>
                                          <p:spTgt spid="1434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4557" y="824459"/>
            <a:ext cx="10897850" cy="4524315"/>
          </a:xfrm>
          <a:prstGeom prst="rect">
            <a:avLst/>
          </a:prstGeom>
        </p:spPr>
        <p:txBody>
          <a:bodyPr wrap="square">
            <a:spAutoFit/>
          </a:bodyPr>
          <a:lstStyle/>
          <a:p>
            <a:r>
              <a:rPr lang="fr-FR" altLang="fr-FR" sz="3200" dirty="0"/>
              <a:t>Tout le monde possède les 8 intelligences.</a:t>
            </a:r>
          </a:p>
          <a:p>
            <a:endParaRPr lang="fr-FR" altLang="fr-FR" sz="3200" dirty="0"/>
          </a:p>
          <a:p>
            <a:r>
              <a:rPr lang="fr-FR" altLang="fr-FR" sz="3200" dirty="0">
                <a:solidFill>
                  <a:schemeClr val="folHlink"/>
                </a:solidFill>
              </a:rPr>
              <a:t>Chacun a la possibilité de développer chaque intelligence jusqu’à un degré satisfaisant de compétence.</a:t>
            </a:r>
          </a:p>
          <a:p>
            <a:endParaRPr lang="fr-FR" altLang="fr-FR" sz="3200" dirty="0">
              <a:solidFill>
                <a:schemeClr val="folHlink"/>
              </a:solidFill>
            </a:endParaRPr>
          </a:p>
          <a:p>
            <a:r>
              <a:rPr lang="fr-FR" altLang="fr-FR" sz="3200" dirty="0"/>
              <a:t>Il y a de nombreuses façons d’être intelligent dans chaque catégorie.</a:t>
            </a:r>
          </a:p>
          <a:p>
            <a:endParaRPr lang="fr-FR" altLang="fr-FR" sz="3200" dirty="0"/>
          </a:p>
          <a:p>
            <a:r>
              <a:rPr lang="fr-FR" altLang="fr-FR" sz="3200" dirty="0">
                <a:solidFill>
                  <a:schemeClr val="folHlink"/>
                </a:solidFill>
              </a:rPr>
              <a:t>Les intelligences fonctionnent en corrélation de façon complexe</a:t>
            </a:r>
          </a:p>
        </p:txBody>
      </p:sp>
      <p:sp>
        <p:nvSpPr>
          <p:cNvPr id="3" name="ZoneTexte 2"/>
          <p:cNvSpPr txBox="1"/>
          <p:nvPr/>
        </p:nvSpPr>
        <p:spPr>
          <a:xfrm>
            <a:off x="8918222" y="5317067"/>
            <a:ext cx="2294261" cy="461665"/>
          </a:xfrm>
          <a:prstGeom prst="rect">
            <a:avLst/>
          </a:prstGeom>
          <a:noFill/>
        </p:spPr>
        <p:txBody>
          <a:bodyPr wrap="square" rtlCol="0">
            <a:spAutoFit/>
          </a:bodyPr>
          <a:lstStyle/>
          <a:p>
            <a:r>
              <a:rPr lang="fr-FR" sz="2400" b="1" dirty="0" smtClean="0">
                <a:hlinkClick r:id="rId2" action="ppaction://hlinksldjump"/>
              </a:rPr>
              <a:t>Retour</a:t>
            </a:r>
            <a:endParaRPr lang="fr-FR" sz="2400" b="1" dirty="0"/>
          </a:p>
        </p:txBody>
      </p:sp>
    </p:spTree>
    <p:extLst>
      <p:ext uri="{BB962C8B-B14F-4D97-AF65-F5344CB8AC3E}">
        <p14:creationId xmlns:p14="http://schemas.microsoft.com/office/powerpoint/2010/main" val="1546944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4292756278"/>
              </p:ext>
            </p:extLst>
          </p:nvPr>
        </p:nvGraphicFramePr>
        <p:xfrm>
          <a:off x="914402" y="771458"/>
          <a:ext cx="10792176" cy="5496359"/>
        </p:xfrm>
        <a:graphic>
          <a:graphicData uri="http://schemas.openxmlformats.org/drawingml/2006/table">
            <a:tbl>
              <a:tblPr firstRow="1" firstCol="1" bandRow="1"/>
              <a:tblGrid>
                <a:gridCol w="1935202"/>
                <a:gridCol w="3721845"/>
                <a:gridCol w="2512832"/>
                <a:gridCol w="2622297"/>
              </a:tblGrid>
              <a:tr h="449091">
                <a:tc>
                  <a:txBody>
                    <a:bodyPr/>
                    <a:lstStyle/>
                    <a:p>
                      <a:pPr algn="ctr">
                        <a:lnSpc>
                          <a:spcPct val="107000"/>
                        </a:lnSpc>
                        <a:spcAft>
                          <a:spcPts val="0"/>
                        </a:spcAft>
                      </a:pPr>
                      <a:r>
                        <a:rPr lang="fr-FR" sz="1400" b="1" dirty="0">
                          <a:effectLst/>
                          <a:latin typeface="Calibri" panose="020F0502020204030204" pitchFamily="34" charset="0"/>
                          <a:ea typeface="Calibri" panose="020F0502020204030204" pitchFamily="34" charset="0"/>
                          <a:cs typeface="Times New Roman" panose="02020603050405020304" pitchFamily="18" charset="0"/>
                        </a:rPr>
                        <a:t>Styles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Profils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Motivé par la question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spcAft>
                          <a:spcPts val="0"/>
                        </a:spcAft>
                      </a:pPr>
                      <a:r>
                        <a:rPr lang="fr-FR" sz="1400" b="1">
                          <a:effectLst/>
                          <a:latin typeface="Calibri" panose="020F0502020204030204" pitchFamily="34" charset="0"/>
                          <a:ea typeface="Calibri" panose="020F0502020204030204" pitchFamily="34" charset="0"/>
                          <a:cs typeface="Times New Roman" panose="02020603050405020304" pitchFamily="18" charset="0"/>
                        </a:rPr>
                        <a:t>Méthode privilégiée d’apprentissage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255533">
                <a:tc>
                  <a:txBody>
                    <a:bodyPr/>
                    <a:lstStyle/>
                    <a:p>
                      <a:pPr>
                        <a:lnSpc>
                          <a:spcPct val="107000"/>
                        </a:lnSpc>
                        <a:spcAft>
                          <a:spcPts val="0"/>
                        </a:spcAft>
                      </a:pPr>
                      <a:r>
                        <a:rPr lang="fr-FR" sz="1200" b="1">
                          <a:effectLst/>
                          <a:latin typeface="Calibri" panose="020F0502020204030204" pitchFamily="34" charset="0"/>
                          <a:ea typeface="Calibri" panose="020F0502020204030204" pitchFamily="34" charset="0"/>
                          <a:cs typeface="Times New Roman" panose="02020603050405020304" pitchFamily="18" charset="0"/>
                        </a:rPr>
                        <a:t>L’exécutant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b="1" i="1">
                          <a:effectLst/>
                          <a:latin typeface="Calibri" panose="020F0502020204030204" pitchFamily="34" charset="0"/>
                          <a:ea typeface="Calibri" panose="020F0502020204030204" pitchFamily="34" charset="0"/>
                          <a:cs typeface="Times New Roman" panose="02020603050405020304" pitchFamily="18" charset="0"/>
                        </a:rPr>
                        <a:t>concret-actif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méthodique et pragmatique (exécute et réalise)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Il met en œuvre des expériences pratiques et s’implique personnellement dans de nouvelles expériences comportant un défi.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Qu’est-ce qui se passe si?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découverte indépendante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181153">
                <a:tc>
                  <a:txBody>
                    <a:bodyPr/>
                    <a:lstStyle/>
                    <a:p>
                      <a:pPr>
                        <a:lnSpc>
                          <a:spcPct val="107000"/>
                        </a:lnSpc>
                        <a:spcAft>
                          <a:spcPts val="0"/>
                        </a:spcAft>
                      </a:pPr>
                      <a:r>
                        <a:rPr lang="fr-FR" sz="1200" b="1">
                          <a:effectLst/>
                          <a:latin typeface="Calibri" panose="020F0502020204030204" pitchFamily="34" charset="0"/>
                          <a:ea typeface="Calibri" panose="020F0502020204030204" pitchFamily="34" charset="0"/>
                          <a:cs typeface="Times New Roman" panose="02020603050405020304" pitchFamily="18" charset="0"/>
                        </a:rPr>
                        <a:t>L’assimilateur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b="1" i="1">
                          <a:effectLst/>
                          <a:latin typeface="Calibri" panose="020F0502020204030204" pitchFamily="34" charset="0"/>
                          <a:ea typeface="Calibri" panose="020F0502020204030204" pitchFamily="34" charset="0"/>
                          <a:cs typeface="Times New Roman" panose="02020603050405020304" pitchFamily="18" charset="0"/>
                        </a:rPr>
                        <a:t>réfléchi-abstrait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intuitif réflexif (planifie et formule des théories)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Il s’approprie une gamme étendue d’informations et les intègre selon un processus concis et logique.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Il respecte la connaissance et la parole de l’expert  (le professeur).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Quoi? Qu’est-ce qui est à connaître?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cours magistral suivi d’une démonstration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Exploration guidée par le professeur.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869244">
                <a:tc>
                  <a:txBody>
                    <a:bodyPr/>
                    <a:lstStyle/>
                    <a:p>
                      <a:pPr>
                        <a:lnSpc>
                          <a:spcPct val="107000"/>
                        </a:lnSpc>
                        <a:spcAft>
                          <a:spcPts val="0"/>
                        </a:spcAft>
                      </a:pPr>
                      <a:r>
                        <a:rPr lang="fr-FR" sz="1200" b="1">
                          <a:effectLst/>
                          <a:latin typeface="Calibri" panose="020F0502020204030204" pitchFamily="34" charset="0"/>
                          <a:ea typeface="Calibri" panose="020F0502020204030204" pitchFamily="34" charset="0"/>
                          <a:cs typeface="Times New Roman" panose="02020603050405020304" pitchFamily="18" charset="0"/>
                        </a:rPr>
                        <a:t>Le convergent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b="1" i="1">
                          <a:effectLst/>
                          <a:latin typeface="Calibri" panose="020F0502020204030204" pitchFamily="34" charset="0"/>
                          <a:ea typeface="Calibri" panose="020F0502020204030204" pitchFamily="34" charset="0"/>
                          <a:cs typeface="Times New Roman" panose="02020603050405020304" pitchFamily="18" charset="0"/>
                        </a:rPr>
                        <a:t>abstrait-actif</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200" b="1">
                          <a:effectLst/>
                          <a:latin typeface="Calibri" panose="020F0502020204030204" pitchFamily="34" charset="0"/>
                          <a:ea typeface="Calibri" panose="020F0502020204030204" pitchFamily="34" charset="0"/>
                          <a:cs typeface="Times New Roman" panose="02020603050405020304" pitchFamily="18" charset="0"/>
                        </a:rPr>
                        <a:t>méthodique réflexif (planifie et décide)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b="1">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b="1">
                          <a:effectLst/>
                          <a:latin typeface="Calibri" panose="020F0502020204030204" pitchFamily="34" charset="0"/>
                          <a:ea typeface="Calibri" panose="020F0502020204030204" pitchFamily="34" charset="0"/>
                          <a:cs typeface="Times New Roman" panose="02020603050405020304" pitchFamily="18" charset="0"/>
                        </a:rPr>
                        <a:t>Il </a:t>
                      </a:r>
                      <a:r>
                        <a:rPr lang="fr-FR" sz="1200">
                          <a:effectLst/>
                          <a:latin typeface="Calibri" panose="020F0502020204030204" pitchFamily="34" charset="0"/>
                          <a:ea typeface="Calibri" panose="020F0502020204030204" pitchFamily="34" charset="0"/>
                          <a:cs typeface="Times New Roman" panose="02020603050405020304" pitchFamily="18" charset="0"/>
                        </a:rPr>
                        <a:t>Recherche des applications pratiques aux concepts et aux théories</a:t>
                      </a:r>
                      <a:r>
                        <a:rPr lang="fr-FR" sz="1200" b="1">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Comment?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Une interaction prof/ apprenant.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Résolutions de problèmes, applications de concepts</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r h="1510157">
                <a:tc>
                  <a:txBody>
                    <a:bodyPr/>
                    <a:lstStyle/>
                    <a:p>
                      <a:pPr>
                        <a:lnSpc>
                          <a:spcPct val="107000"/>
                        </a:lnSpc>
                        <a:spcAft>
                          <a:spcPts val="0"/>
                        </a:spcAft>
                      </a:pPr>
                      <a:r>
                        <a:rPr lang="fr-FR" sz="1200" b="1">
                          <a:effectLst/>
                          <a:latin typeface="Calibri" panose="020F0502020204030204" pitchFamily="34" charset="0"/>
                          <a:ea typeface="Calibri" panose="020F0502020204030204" pitchFamily="34" charset="0"/>
                          <a:cs typeface="Times New Roman" panose="02020603050405020304" pitchFamily="18" charset="0"/>
                        </a:rPr>
                        <a:t>Le divergent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b="1">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b="1" i="1">
                          <a:effectLst/>
                          <a:latin typeface="Calibri" panose="020F0502020204030204" pitchFamily="34" charset="0"/>
                          <a:ea typeface="Calibri" panose="020F0502020204030204" pitchFamily="34" charset="0"/>
                          <a:cs typeface="Times New Roman" panose="02020603050405020304" pitchFamily="18" charset="0"/>
                        </a:rPr>
                        <a:t>concret-réfléchi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Intuitif, pragmatique (génère des solutions)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Il interprète des situations concrètes, de différents points de vue.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Raisonne à partir de situations concrètes et d’une information présentée de façon systématique et cohérente.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Pourquoi?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le cours magistral se concentrant sur des points très précis d’un système ou concept, suivie d’une activité d’exploration d’un autre système ou concept</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9039" marR="490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r>
            </a:tbl>
          </a:graphicData>
        </a:graphic>
      </p:graphicFrame>
      <p:sp>
        <p:nvSpPr>
          <p:cNvPr id="2" name="ZoneTexte 1"/>
          <p:cNvSpPr txBox="1"/>
          <p:nvPr/>
        </p:nvSpPr>
        <p:spPr>
          <a:xfrm>
            <a:off x="3160888" y="135467"/>
            <a:ext cx="6084712" cy="461665"/>
          </a:xfrm>
          <a:prstGeom prst="rect">
            <a:avLst/>
          </a:prstGeom>
          <a:noFill/>
        </p:spPr>
        <p:txBody>
          <a:bodyPr wrap="square" rtlCol="0">
            <a:spAutoFit/>
          </a:bodyPr>
          <a:lstStyle/>
          <a:p>
            <a:pPr algn="ctr"/>
            <a:r>
              <a:rPr lang="fr-FR" sz="2400" b="1" dirty="0" smtClean="0"/>
              <a:t>Les styles d’apprentissage</a:t>
            </a:r>
            <a:endParaRPr lang="fr-FR" sz="2400" b="1" dirty="0"/>
          </a:p>
        </p:txBody>
      </p:sp>
      <p:sp>
        <p:nvSpPr>
          <p:cNvPr id="5" name="ZoneTexte 4"/>
          <p:cNvSpPr txBox="1"/>
          <p:nvPr/>
        </p:nvSpPr>
        <p:spPr>
          <a:xfrm>
            <a:off x="9527822" y="135467"/>
            <a:ext cx="2294261" cy="461665"/>
          </a:xfrm>
          <a:prstGeom prst="rect">
            <a:avLst/>
          </a:prstGeom>
          <a:noFill/>
        </p:spPr>
        <p:txBody>
          <a:bodyPr wrap="square" rtlCol="0">
            <a:spAutoFit/>
          </a:bodyPr>
          <a:lstStyle/>
          <a:p>
            <a:r>
              <a:rPr lang="fr-FR" sz="2400" b="1" dirty="0" smtClean="0">
                <a:hlinkClick r:id="rId2" action="ppaction://hlinksldjump"/>
              </a:rPr>
              <a:t>Retour</a:t>
            </a:r>
            <a:endParaRPr lang="fr-FR" sz="2400" b="1" dirty="0"/>
          </a:p>
        </p:txBody>
      </p:sp>
    </p:spTree>
    <p:extLst>
      <p:ext uri="{BB962C8B-B14F-4D97-AF65-F5344CB8AC3E}">
        <p14:creationId xmlns:p14="http://schemas.microsoft.com/office/powerpoint/2010/main" val="17186526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1897501015"/>
              </p:ext>
            </p:extLst>
          </p:nvPr>
        </p:nvGraphicFramePr>
        <p:xfrm>
          <a:off x="357188" y="166512"/>
          <a:ext cx="11615740" cy="6331821"/>
        </p:xfrm>
        <a:graphic>
          <a:graphicData uri="http://schemas.openxmlformats.org/drawingml/2006/table">
            <a:tbl>
              <a:tblPr/>
              <a:tblGrid>
                <a:gridCol w="1457325"/>
                <a:gridCol w="313597"/>
                <a:gridCol w="2874922"/>
                <a:gridCol w="3555181"/>
                <a:gridCol w="533012"/>
                <a:gridCol w="2881703"/>
              </a:tblGrid>
              <a:tr h="197441">
                <a:tc gridSpan="2">
                  <a:txBody>
                    <a:bodyPr/>
                    <a:lstStyle/>
                    <a:p>
                      <a:pPr>
                        <a:spcAft>
                          <a:spcPts val="0"/>
                        </a:spcAft>
                      </a:pPr>
                      <a:r>
                        <a:rPr lang="fr-FR" sz="1000" b="1" dirty="0">
                          <a:effectLst/>
                          <a:latin typeface="Arial" panose="020B0604020202020204" pitchFamily="34" charset="0"/>
                          <a:ea typeface="Times New Roman" panose="02020603050405020304" pitchFamily="18" charset="0"/>
                        </a:rPr>
                        <a:t>Style</a:t>
                      </a:r>
                      <a:endParaRPr lang="en-US" sz="800" b="1" dirty="0">
                        <a:effectLst/>
                        <a:latin typeface="Arial" panose="020B0604020202020204" pitchFamily="34"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a:txBody>
                    <a:bodyPr/>
                    <a:lstStyle/>
                    <a:p>
                      <a:pPr>
                        <a:spcAft>
                          <a:spcPts val="0"/>
                        </a:spcAft>
                      </a:pPr>
                      <a:r>
                        <a:rPr lang="fr-FR" sz="1000" b="1" dirty="0">
                          <a:effectLst/>
                          <a:latin typeface="Arial" panose="020B0604020202020204" pitchFamily="34" charset="0"/>
                          <a:ea typeface="Times New Roman" panose="02020603050405020304" pitchFamily="18" charset="0"/>
                        </a:rPr>
                        <a:t>Stratégie mentale</a:t>
                      </a:r>
                      <a:endParaRPr lang="en-US" sz="8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lgn="ctr">
                        <a:spcAft>
                          <a:spcPts val="0"/>
                        </a:spcAft>
                      </a:pPr>
                      <a:r>
                        <a:rPr lang="fr-FR" sz="1000" b="1" dirty="0">
                          <a:effectLst/>
                          <a:latin typeface="Times New Roman" panose="02020603050405020304" pitchFamily="18" charset="0"/>
                        </a:rPr>
                        <a:t>Caractéristiques</a:t>
                      </a:r>
                      <a:endParaRPr lang="en-US" sz="1000" b="1" dirty="0">
                        <a:effectLst/>
                        <a:latin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a:txBody>
                    <a:bodyPr/>
                    <a:lstStyle/>
                    <a:p>
                      <a:pPr>
                        <a:spcAft>
                          <a:spcPts val="0"/>
                        </a:spcAft>
                      </a:pPr>
                      <a:r>
                        <a:rPr lang="fr-FR" sz="1000" b="1" dirty="0">
                          <a:effectLst/>
                          <a:latin typeface="Times New Roman" panose="02020603050405020304" pitchFamily="18" charset="0"/>
                        </a:rPr>
                        <a:t>Pistes pédagogiques</a:t>
                      </a:r>
                      <a:endParaRPr lang="en-US" sz="1000" b="1" dirty="0">
                        <a:effectLst/>
                        <a:latin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157971">
                <a:tc gridSpan="6">
                  <a:txBody>
                    <a:bodyPr/>
                    <a:lstStyle/>
                    <a:p>
                      <a:pPr>
                        <a:spcAft>
                          <a:spcPts val="0"/>
                        </a:spcAft>
                      </a:pPr>
                      <a:r>
                        <a:rPr lang="fr-FR" sz="1050" b="1" i="1" kern="0" dirty="0">
                          <a:effectLst/>
                          <a:latin typeface="Times New Roman" panose="02020603050405020304" pitchFamily="18" charset="0"/>
                        </a:rPr>
                        <a:t>LA GARANDERIE</a:t>
                      </a:r>
                      <a:endParaRPr lang="en-US" sz="1050" b="1" i="1" kern="0" dirty="0">
                        <a:effectLst/>
                        <a:latin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685837">
                <a:tc>
                  <a:txBody>
                    <a:bodyPr/>
                    <a:lstStyle/>
                    <a:p>
                      <a:pPr>
                        <a:spcAft>
                          <a:spcPts val="0"/>
                        </a:spcAft>
                      </a:pPr>
                      <a:r>
                        <a:rPr lang="fr-FR" sz="1050" b="1" dirty="0">
                          <a:effectLst/>
                          <a:latin typeface="Arial" panose="020B0604020202020204" pitchFamily="34" charset="0"/>
                          <a:ea typeface="Times New Roman" panose="02020603050405020304" pitchFamily="18" charset="0"/>
                        </a:rPr>
                        <a:t>Auditif</a:t>
                      </a:r>
                      <a:endParaRPr lang="en-US" sz="1400" b="1"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Intègre mieux ce qu’il entend. S’appuie sur le déroulement du discours pour mémoriser. Démarche plutôt déductive.</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spcAft>
                          <a:spcPts val="0"/>
                        </a:spcAft>
                      </a:pPr>
                      <a:r>
                        <a:rPr lang="fr-FR" sz="900">
                          <a:effectLst/>
                          <a:latin typeface="Arial" panose="020B0604020202020204" pitchFamily="34" charset="0"/>
                          <a:ea typeface="Times New Roman" panose="02020603050405020304" pitchFamily="18" charset="0"/>
                        </a:rPr>
                        <a:t>Utilise l’analyse.</a:t>
                      </a:r>
                      <a:endParaRPr lang="en-US" sz="1100">
                        <a:effectLst/>
                        <a:latin typeface="Times New Roman" panose="02020603050405020304" pitchFamily="18" charset="0"/>
                        <a:ea typeface="Times New Roman" panose="02020603050405020304" pitchFamily="18" charset="0"/>
                      </a:endParaRPr>
                    </a:p>
                    <a:p>
                      <a:pPr>
                        <a:spcAft>
                          <a:spcPts val="0"/>
                        </a:spcAft>
                      </a:pPr>
                      <a:r>
                        <a:rPr lang="fr-FR" sz="900">
                          <a:effectLst/>
                          <a:latin typeface="Arial" panose="020B0604020202020204" pitchFamily="34" charset="0"/>
                          <a:ea typeface="Times New Roman" panose="02020603050405020304" pitchFamily="18" charset="0"/>
                        </a:rPr>
                        <a:t>Apprend facilement par cœur.</a:t>
                      </a:r>
                      <a:endParaRPr lang="en-US" sz="1100">
                        <a:effectLst/>
                        <a:latin typeface="Times New Roman" panose="02020603050405020304" pitchFamily="18" charset="0"/>
                        <a:ea typeface="Times New Roman" panose="02020603050405020304" pitchFamily="18" charset="0"/>
                      </a:endParaRPr>
                    </a:p>
                    <a:p>
                      <a:pPr>
                        <a:spcAft>
                          <a:spcPts val="0"/>
                        </a:spcAft>
                      </a:pPr>
                      <a:r>
                        <a:rPr lang="fr-FR" sz="900">
                          <a:effectLst/>
                          <a:latin typeface="Arial" panose="020B0604020202020204" pitchFamily="34" charset="0"/>
                          <a:ea typeface="Times New Roman" panose="02020603050405020304" pitchFamily="18" charset="0"/>
                        </a:rPr>
                        <a:t>A du mal à aller à l’essentiel.</a:t>
                      </a:r>
                      <a:endParaRPr lang="en-US" sz="1100">
                        <a:effectLst/>
                        <a:latin typeface="Times New Roman" panose="02020603050405020304" pitchFamily="18" charset="0"/>
                        <a:ea typeface="Times New Roman" panose="02020603050405020304" pitchFamily="18" charset="0"/>
                      </a:endParaRPr>
                    </a:p>
                    <a:p>
                      <a:pPr>
                        <a:spcAft>
                          <a:spcPts val="0"/>
                        </a:spcAft>
                      </a:pPr>
                      <a:r>
                        <a:rPr lang="fr-FR" sz="900">
                          <a:effectLst/>
                          <a:latin typeface="Arial" panose="020B0604020202020204" pitchFamily="34" charset="0"/>
                          <a:ea typeface="Times New Roman" panose="02020603050405020304" pitchFamily="18" charset="0"/>
                        </a:rPr>
                        <a:t>S’arrête sur des détails.</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Accompagner des explications écrites par un commentaire oral.</a:t>
                      </a:r>
                      <a:endParaRPr lang="en-US" sz="1100" dirty="0">
                        <a:effectLst/>
                        <a:latin typeface="Times New Roman" panose="02020603050405020304" pitchFamily="18" charset="0"/>
                        <a:ea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rPr>
                        <a:t>Amener les élèves à s’inventer une « histoire » pour apprendre quelque chose.</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548670">
                <a:tc>
                  <a:txBody>
                    <a:bodyPr/>
                    <a:lstStyle/>
                    <a:p>
                      <a:pPr>
                        <a:spcAft>
                          <a:spcPts val="0"/>
                        </a:spcAft>
                      </a:pPr>
                      <a:r>
                        <a:rPr lang="fr-FR" sz="1050" b="1" dirty="0">
                          <a:effectLst/>
                          <a:latin typeface="Arial" panose="020B0604020202020204" pitchFamily="34" charset="0"/>
                          <a:ea typeface="Times New Roman" panose="02020603050405020304" pitchFamily="18" charset="0"/>
                        </a:rPr>
                        <a:t>Visuel</a:t>
                      </a:r>
                      <a:endParaRPr lang="en-US" sz="1400" b="1"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Mémorise en utilisant les relations entre les images.</a:t>
                      </a:r>
                      <a:endParaRPr lang="en-US" sz="1100" dirty="0">
                        <a:effectLst/>
                        <a:latin typeface="Times New Roman" panose="02020603050405020304" pitchFamily="18" charset="0"/>
                        <a:ea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rPr>
                        <a:t>Construit le savoir par évocation d’images. Démarche plutôt inductive.</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spcAft>
                          <a:spcPts val="0"/>
                        </a:spcAft>
                      </a:pPr>
                      <a:r>
                        <a:rPr lang="fr-FR" sz="900">
                          <a:effectLst/>
                          <a:latin typeface="Arial" panose="020B0604020202020204" pitchFamily="34" charset="0"/>
                          <a:ea typeface="Times New Roman" panose="02020603050405020304" pitchFamily="18" charset="0"/>
                        </a:rPr>
                        <a:t>Esprit de synthèse.</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a:effectLst/>
                          <a:latin typeface="Arial" panose="020B0604020202020204" pitchFamily="34" charset="0"/>
                          <a:ea typeface="Times New Roman" panose="02020603050405020304" pitchFamily="18" charset="0"/>
                        </a:rPr>
                        <a:t>Organiser les données sous forme de schéma.</a:t>
                      </a:r>
                      <a:endParaRPr lang="en-US" sz="1100">
                        <a:effectLst/>
                        <a:latin typeface="Times New Roman" panose="02020603050405020304" pitchFamily="18" charset="0"/>
                        <a:ea typeface="Times New Roman" panose="02020603050405020304" pitchFamily="18" charset="0"/>
                      </a:endParaRPr>
                    </a:p>
                    <a:p>
                      <a:pPr>
                        <a:spcAft>
                          <a:spcPts val="0"/>
                        </a:spcAft>
                      </a:pPr>
                      <a:r>
                        <a:rPr lang="fr-FR" sz="900">
                          <a:effectLst/>
                          <a:latin typeface="Arial" panose="020B0604020202020204" pitchFamily="34" charset="0"/>
                          <a:ea typeface="Times New Roman" panose="02020603050405020304" pitchFamily="18" charset="0"/>
                        </a:rPr>
                        <a:t>Prendre en compte la « forme » d’un texte, …</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150448">
                <a:tc gridSpan="6">
                  <a:txBody>
                    <a:bodyPr/>
                    <a:lstStyle/>
                    <a:p>
                      <a:pPr>
                        <a:spcAft>
                          <a:spcPts val="0"/>
                        </a:spcAft>
                      </a:pPr>
                      <a:r>
                        <a:rPr lang="fr-FR" sz="1000" b="1" i="1" kern="0" dirty="0">
                          <a:effectLst/>
                          <a:latin typeface="Times New Roman" panose="02020603050405020304" pitchFamily="18" charset="0"/>
                        </a:rPr>
                        <a:t>WITKIN</a:t>
                      </a:r>
                      <a:endParaRPr lang="en-US" sz="1000" b="1" i="1" kern="0" dirty="0">
                        <a:effectLst/>
                        <a:latin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548670">
                <a:tc>
                  <a:txBody>
                    <a:bodyPr/>
                    <a:lstStyle/>
                    <a:p>
                      <a:pPr>
                        <a:spcAft>
                          <a:spcPts val="0"/>
                        </a:spcAft>
                      </a:pPr>
                      <a:r>
                        <a:rPr lang="fr-FR" sz="1000" b="1" dirty="0">
                          <a:effectLst/>
                          <a:latin typeface="Arial" panose="020B0604020202020204" pitchFamily="34" charset="0"/>
                          <a:ea typeface="Times New Roman" panose="02020603050405020304" pitchFamily="18" charset="0"/>
                        </a:rPr>
                        <a:t>Dépendant du champ</a:t>
                      </a:r>
                      <a:endParaRPr lang="en-US" sz="1200" b="1"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Utilise un cadre général fixé par l’extérieur.</a:t>
                      </a:r>
                      <a:endParaRPr lang="en-US" sz="1100" dirty="0">
                        <a:effectLst/>
                        <a:latin typeface="Times New Roman" panose="02020603050405020304" pitchFamily="18" charset="0"/>
                        <a:ea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spcAft>
                          <a:spcPts val="0"/>
                        </a:spcAft>
                      </a:pPr>
                      <a:r>
                        <a:rPr lang="fr-FR" sz="900">
                          <a:effectLst/>
                          <a:latin typeface="Arial" panose="020B0604020202020204" pitchFamily="34" charset="0"/>
                          <a:ea typeface="Times New Roman" panose="02020603050405020304" pitchFamily="18" charset="0"/>
                        </a:rPr>
                        <a:t>Imagination spatiale.Très sensible au contexte social et affectif de l’apprentissage.Restitue les données telles qu’elles ont été proposées.</a:t>
                      </a:r>
                      <a:endParaRPr lang="en-US" sz="1100">
                        <a:effectLst/>
                        <a:latin typeface="Times New Roman" panose="02020603050405020304" pitchFamily="18" charset="0"/>
                        <a:ea typeface="Times New Roman" panose="02020603050405020304" pitchFamily="18" charset="0"/>
                      </a:endParaRPr>
                    </a:p>
                    <a:p>
                      <a:pPr>
                        <a:spcAft>
                          <a:spcPts val="0"/>
                        </a:spcAft>
                      </a:pPr>
                      <a:r>
                        <a:rPr lang="fr-FR" sz="900">
                          <a:effectLst/>
                          <a:latin typeface="Arial" panose="020B0604020202020204" pitchFamily="34" charset="0"/>
                          <a:ea typeface="Times New Roman" panose="02020603050405020304" pitchFamily="18" charset="0"/>
                        </a:rPr>
                        <a:t>A plus de difficulté à élaborer un raisonnement.</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Inviter les élèves à reformuler les consignes, les énoncés et favoriser le mode conversationnel</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548670">
                <a:tc>
                  <a:txBody>
                    <a:bodyPr/>
                    <a:lstStyle/>
                    <a:p>
                      <a:pPr>
                        <a:spcAft>
                          <a:spcPts val="0"/>
                        </a:spcAft>
                      </a:pPr>
                      <a:r>
                        <a:rPr lang="fr-FR" sz="1000" b="1" dirty="0">
                          <a:effectLst/>
                          <a:latin typeface="Arial" panose="020B0604020202020204" pitchFamily="34" charset="0"/>
                          <a:ea typeface="Times New Roman" panose="02020603050405020304" pitchFamily="18" charset="0"/>
                        </a:rPr>
                        <a:t>Indépendant du champs</a:t>
                      </a:r>
                      <a:endParaRPr lang="en-US" sz="1200" b="1"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Se réfère à ses repères personnels.</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spcAft>
                          <a:spcPts val="0"/>
                        </a:spcAft>
                      </a:pPr>
                      <a:r>
                        <a:rPr lang="fr-FR" sz="900">
                          <a:effectLst/>
                          <a:latin typeface="Arial" panose="020B0604020202020204" pitchFamily="34" charset="0"/>
                          <a:ea typeface="Times New Roman" panose="02020603050405020304" pitchFamily="18" charset="0"/>
                        </a:rPr>
                        <a:t>Se donne ses propres buts. Bonne capacité d’abstraction.</a:t>
                      </a:r>
                      <a:endParaRPr lang="en-US" sz="1100">
                        <a:effectLst/>
                        <a:latin typeface="Times New Roman" panose="02020603050405020304" pitchFamily="18" charset="0"/>
                        <a:ea typeface="Times New Roman" panose="02020603050405020304" pitchFamily="18" charset="0"/>
                      </a:endParaRPr>
                    </a:p>
                    <a:p>
                      <a:pPr>
                        <a:spcAft>
                          <a:spcPts val="0"/>
                        </a:spcAft>
                      </a:pPr>
                      <a:r>
                        <a:rPr lang="fr-FR" sz="900">
                          <a:effectLst/>
                          <a:latin typeface="Arial" panose="020B0604020202020204" pitchFamily="34" charset="0"/>
                          <a:ea typeface="Times New Roman" panose="02020603050405020304" pitchFamily="18" charset="0"/>
                        </a:rPr>
                        <a:t>Brouillon.Prend peu en compte le contexte affectif et social.</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a:effectLst/>
                          <a:latin typeface="Arial" panose="020B0604020202020204" pitchFamily="34" charset="0"/>
                          <a:ea typeface="Times New Roman" panose="02020603050405020304" pitchFamily="18" charset="0"/>
                        </a:rPr>
                        <a:t>Donner un cadre organisationnel.</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150448">
                <a:tc gridSpan="6">
                  <a:txBody>
                    <a:bodyPr/>
                    <a:lstStyle/>
                    <a:p>
                      <a:pPr>
                        <a:spcAft>
                          <a:spcPts val="0"/>
                        </a:spcAft>
                      </a:pPr>
                      <a:r>
                        <a:rPr lang="fr-FR" sz="1000" b="1" i="1" kern="0" dirty="0">
                          <a:effectLst/>
                          <a:latin typeface="Times New Roman" panose="02020603050405020304" pitchFamily="18" charset="0"/>
                        </a:rPr>
                        <a:t>KAGAN</a:t>
                      </a:r>
                      <a:endParaRPr lang="en-US" sz="1000" b="1" i="1" kern="0" dirty="0">
                        <a:effectLst/>
                        <a:latin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4334">
                <a:tc>
                  <a:txBody>
                    <a:bodyPr/>
                    <a:lstStyle/>
                    <a:p>
                      <a:pPr>
                        <a:spcAft>
                          <a:spcPts val="0"/>
                        </a:spcAft>
                      </a:pPr>
                      <a:r>
                        <a:rPr lang="fr-FR" sz="1000" b="1" dirty="0">
                          <a:effectLst/>
                          <a:latin typeface="Arial" panose="020B0604020202020204" pitchFamily="34" charset="0"/>
                          <a:ea typeface="Times New Roman" panose="02020603050405020304" pitchFamily="18" charset="0"/>
                        </a:rPr>
                        <a:t>Réflexif</a:t>
                      </a:r>
                      <a:endParaRPr lang="en-US" sz="1200" b="1"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Construit sa réponse mentalement avant de la donner.</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spcAft>
                          <a:spcPts val="0"/>
                        </a:spcAft>
                      </a:pPr>
                      <a:r>
                        <a:rPr lang="fr-FR" sz="900" dirty="0">
                          <a:effectLst/>
                          <a:latin typeface="Arial" panose="020B0604020202020204" pitchFamily="34" charset="0"/>
                          <a:ea typeface="Times New Roman" panose="02020603050405020304" pitchFamily="18" charset="0"/>
                        </a:rPr>
                        <a:t>Préfère ne pas prendre de décision plutôt que de se </a:t>
                      </a:r>
                      <a:r>
                        <a:rPr lang="fr-FR" sz="900" dirty="0" err="1">
                          <a:effectLst/>
                          <a:latin typeface="Arial" panose="020B0604020202020204" pitchFamily="34" charset="0"/>
                          <a:ea typeface="Times New Roman" panose="02020603050405020304" pitchFamily="18" charset="0"/>
                        </a:rPr>
                        <a:t>tromper.Evite</a:t>
                      </a:r>
                      <a:r>
                        <a:rPr lang="fr-FR" sz="900" dirty="0">
                          <a:effectLst/>
                          <a:latin typeface="Arial" panose="020B0604020202020204" pitchFamily="34" charset="0"/>
                          <a:ea typeface="Times New Roman" panose="02020603050405020304" pitchFamily="18" charset="0"/>
                        </a:rPr>
                        <a:t> de prendre la parole.</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Dédramatiser l’erreur.</a:t>
                      </a:r>
                      <a:endParaRPr lang="en-US" sz="1100" dirty="0">
                        <a:effectLst/>
                        <a:latin typeface="Times New Roman" panose="02020603050405020304" pitchFamily="18" charset="0"/>
                        <a:ea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rPr>
                        <a:t>Laisser le temps à l’élève de répondre.</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274334">
                <a:tc>
                  <a:txBody>
                    <a:bodyPr/>
                    <a:lstStyle/>
                    <a:p>
                      <a:pPr>
                        <a:spcAft>
                          <a:spcPts val="0"/>
                        </a:spcAft>
                      </a:pPr>
                      <a:r>
                        <a:rPr lang="fr-FR" sz="1000" b="1" dirty="0">
                          <a:effectLst/>
                          <a:latin typeface="Arial" panose="020B0604020202020204" pitchFamily="34" charset="0"/>
                          <a:ea typeface="Times New Roman" panose="02020603050405020304" pitchFamily="18" charset="0"/>
                        </a:rPr>
                        <a:t>Impulsif</a:t>
                      </a:r>
                      <a:endParaRPr lang="en-US" sz="1200" b="1"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a:effectLst/>
                          <a:latin typeface="Arial" panose="020B0604020202020204" pitchFamily="34" charset="0"/>
                          <a:ea typeface="Times New Roman" panose="02020603050405020304" pitchFamily="18" charset="0"/>
                        </a:rPr>
                        <a:t>Répond rapidement et procède par essais/erreurs.</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spcAft>
                          <a:spcPts val="0"/>
                        </a:spcAft>
                      </a:pPr>
                      <a:r>
                        <a:rPr lang="fr-FR" sz="900" dirty="0">
                          <a:effectLst/>
                          <a:latin typeface="Arial" panose="020B0604020202020204" pitchFamily="34" charset="0"/>
                          <a:ea typeface="Times New Roman" panose="02020603050405020304" pitchFamily="18" charset="0"/>
                        </a:rPr>
                        <a:t>Prend la parole facilement</a:t>
                      </a:r>
                      <a:endParaRPr lang="en-US" sz="1100" dirty="0">
                        <a:effectLst/>
                        <a:latin typeface="Times New Roman" panose="02020603050405020304" pitchFamily="18" charset="0"/>
                        <a:ea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rPr>
                        <a:t>Ne tolère pas l’incertitude.</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a:effectLst/>
                          <a:latin typeface="Arial" panose="020B0604020202020204" pitchFamily="34" charset="0"/>
                          <a:ea typeface="Times New Roman" panose="02020603050405020304" pitchFamily="18" charset="0"/>
                        </a:rPr>
                        <a:t>Encourager l’élève à mener une réflexion construite.</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150448">
                <a:tc gridSpan="6">
                  <a:txBody>
                    <a:bodyPr/>
                    <a:lstStyle/>
                    <a:p>
                      <a:pPr>
                        <a:spcAft>
                          <a:spcPts val="0"/>
                        </a:spcAft>
                      </a:pPr>
                      <a:r>
                        <a:rPr lang="fr-FR" sz="1000" b="1" i="1" kern="0" dirty="0">
                          <a:effectLst/>
                          <a:latin typeface="Times New Roman" panose="02020603050405020304" pitchFamily="18" charset="0"/>
                        </a:rPr>
                        <a:t>AUSUBEL</a:t>
                      </a:r>
                      <a:endParaRPr lang="en-US" sz="1000" b="1" i="1" kern="0" dirty="0">
                        <a:effectLst/>
                        <a:latin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11503">
                <a:tc>
                  <a:txBody>
                    <a:bodyPr/>
                    <a:lstStyle/>
                    <a:p>
                      <a:pPr>
                        <a:spcAft>
                          <a:spcPts val="0"/>
                        </a:spcAft>
                      </a:pPr>
                      <a:r>
                        <a:rPr lang="fr-FR" sz="1000" b="1" dirty="0">
                          <a:effectLst/>
                          <a:latin typeface="Arial" panose="020B0604020202020204" pitchFamily="34" charset="0"/>
                          <a:ea typeface="Times New Roman" panose="02020603050405020304" pitchFamily="18" charset="0"/>
                        </a:rPr>
                        <a:t>Accentuation</a:t>
                      </a:r>
                      <a:endParaRPr lang="en-US" sz="1200" b="1"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Recherche les différences, les oppositions, les contradictions quitte à en accentuer le caractère.</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spcAft>
                          <a:spcPts val="0"/>
                        </a:spcAft>
                      </a:pPr>
                      <a:r>
                        <a:rPr lang="fr-FR" sz="900" dirty="0">
                          <a:effectLst/>
                          <a:latin typeface="Arial" panose="020B0604020202020204" pitchFamily="34" charset="0"/>
                          <a:ea typeface="Times New Roman" panose="02020603050405020304" pitchFamily="18" charset="0"/>
                        </a:rPr>
                        <a:t>Retiens ce qui est nouveau.</a:t>
                      </a:r>
                      <a:endParaRPr lang="en-US" sz="1100" dirty="0">
                        <a:effectLst/>
                        <a:latin typeface="Times New Roman" panose="02020603050405020304" pitchFamily="18" charset="0"/>
                        <a:ea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rPr>
                        <a:t>Prend peu en compte le déjà-là.</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Partir de différences avec ce que l’élève sait déjà, de ce qui lui est inconnu.</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411503">
                <a:tc>
                  <a:txBody>
                    <a:bodyPr/>
                    <a:lstStyle/>
                    <a:p>
                      <a:pPr>
                        <a:spcAft>
                          <a:spcPts val="0"/>
                        </a:spcAft>
                      </a:pPr>
                      <a:r>
                        <a:rPr lang="fr-FR" sz="1000" b="1" dirty="0">
                          <a:effectLst/>
                          <a:latin typeface="Arial" panose="020B0604020202020204" pitchFamily="34" charset="0"/>
                          <a:ea typeface="Times New Roman" panose="02020603050405020304" pitchFamily="18" charset="0"/>
                        </a:rPr>
                        <a:t>Egalisation</a:t>
                      </a:r>
                      <a:endParaRPr lang="en-US" sz="1200" b="1"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a:effectLst/>
                          <a:latin typeface="Arial" panose="020B0604020202020204" pitchFamily="34" charset="0"/>
                          <a:ea typeface="Times New Roman" panose="02020603050405020304" pitchFamily="18" charset="0"/>
                        </a:rPr>
                        <a:t>Recherche des éléments connus, des régularités.</a:t>
                      </a:r>
                      <a:endParaRPr lang="en-US" sz="1100">
                        <a:effectLst/>
                        <a:latin typeface="Times New Roman" panose="02020603050405020304" pitchFamily="18" charset="0"/>
                        <a:ea typeface="Times New Roman" panose="02020603050405020304" pitchFamily="18" charset="0"/>
                      </a:endParaRPr>
                    </a:p>
                    <a:p>
                      <a:pPr>
                        <a:spcAft>
                          <a:spcPts val="0"/>
                        </a:spcAft>
                      </a:pPr>
                      <a:r>
                        <a:rPr lang="fr-FR" sz="900">
                          <a:effectLst/>
                          <a:latin typeface="Arial" panose="020B0604020202020204" pitchFamily="34" charset="0"/>
                          <a:ea typeface="Times New Roman" panose="02020603050405020304" pitchFamily="18" charset="0"/>
                        </a:rPr>
                        <a:t>Aime ce qui est prévisible.</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spcAft>
                          <a:spcPts val="0"/>
                        </a:spcAft>
                      </a:pPr>
                      <a:r>
                        <a:rPr lang="fr-FR" sz="900" dirty="0">
                          <a:effectLst/>
                          <a:latin typeface="Arial" panose="020B0604020202020204" pitchFamily="34" charset="0"/>
                          <a:ea typeface="Times New Roman" panose="02020603050405020304" pitchFamily="18" charset="0"/>
                        </a:rPr>
                        <a:t>Procède par analogie.</a:t>
                      </a:r>
                      <a:endParaRPr lang="en-US" sz="1100" dirty="0">
                        <a:effectLst/>
                        <a:latin typeface="Times New Roman" panose="02020603050405020304" pitchFamily="18" charset="0"/>
                        <a:ea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rPr>
                        <a:t>Discerne mal les détails originaux.</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a:effectLst/>
                          <a:latin typeface="Arial" panose="020B0604020202020204" pitchFamily="34" charset="0"/>
                          <a:ea typeface="Times New Roman" panose="02020603050405020304" pitchFamily="18" charset="0"/>
                        </a:rPr>
                        <a:t>Partir de ce que l’élève sait déjà.</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150448">
                <a:tc gridSpan="6">
                  <a:txBody>
                    <a:bodyPr/>
                    <a:lstStyle/>
                    <a:p>
                      <a:pPr>
                        <a:spcAft>
                          <a:spcPts val="0"/>
                        </a:spcAft>
                      </a:pPr>
                      <a:r>
                        <a:rPr lang="fr-FR" sz="1000" b="1" i="1" kern="0" dirty="0">
                          <a:effectLst/>
                          <a:latin typeface="Times New Roman" panose="02020603050405020304" pitchFamily="18" charset="0"/>
                        </a:rPr>
                        <a:t>GOUZIEN</a:t>
                      </a:r>
                      <a:endParaRPr lang="en-US" sz="1000" b="1" i="1" kern="0" dirty="0">
                        <a:effectLst/>
                        <a:latin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685837">
                <a:tc>
                  <a:txBody>
                    <a:bodyPr/>
                    <a:lstStyle/>
                    <a:p>
                      <a:pPr>
                        <a:spcAft>
                          <a:spcPts val="0"/>
                        </a:spcAft>
                      </a:pPr>
                      <a:r>
                        <a:rPr lang="fr-FR" sz="1000" b="1" dirty="0">
                          <a:effectLst/>
                          <a:latin typeface="Arial" panose="020B0604020202020204" pitchFamily="34" charset="0"/>
                          <a:ea typeface="Times New Roman" panose="02020603050405020304" pitchFamily="18" charset="0"/>
                        </a:rPr>
                        <a:t>Production</a:t>
                      </a:r>
                      <a:endParaRPr lang="en-US" sz="1200" b="1"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Apprend par l’action et par l’expérience kinesthésique.</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spcAft>
                          <a:spcPts val="0"/>
                        </a:spcAft>
                      </a:pPr>
                      <a:r>
                        <a:rPr lang="fr-FR" sz="900" dirty="0">
                          <a:effectLst/>
                          <a:latin typeface="Arial" panose="020B0604020202020204" pitchFamily="34" charset="0"/>
                          <a:ea typeface="Times New Roman" panose="02020603050405020304" pitchFamily="18" charset="0"/>
                        </a:rPr>
                        <a:t>Engagement dans les apprentissages.</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Proposer une activité motrice d’accompagnement, de la manipulation.</a:t>
                      </a:r>
                      <a:endParaRPr lang="en-US" sz="1100" dirty="0">
                        <a:effectLst/>
                        <a:latin typeface="Times New Roman" panose="02020603050405020304" pitchFamily="18" charset="0"/>
                        <a:ea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rPr>
                        <a:t>Développer l’échange, le questionnement, l’écrit.</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274334">
                <a:tc>
                  <a:txBody>
                    <a:bodyPr/>
                    <a:lstStyle/>
                    <a:p>
                      <a:pPr>
                        <a:spcAft>
                          <a:spcPts val="0"/>
                        </a:spcAft>
                      </a:pPr>
                      <a:r>
                        <a:rPr lang="fr-FR" sz="1000" b="1" dirty="0">
                          <a:effectLst/>
                          <a:latin typeface="Arial" panose="020B0604020202020204" pitchFamily="34" charset="0"/>
                          <a:ea typeface="Times New Roman" panose="02020603050405020304" pitchFamily="18" charset="0"/>
                        </a:rPr>
                        <a:t>Consommation</a:t>
                      </a:r>
                      <a:endParaRPr lang="en-US" sz="1200" b="1"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a:effectLst/>
                          <a:latin typeface="Arial" panose="020B0604020202020204" pitchFamily="34" charset="0"/>
                          <a:ea typeface="Times New Roman" panose="02020603050405020304" pitchFamily="18" charset="0"/>
                        </a:rPr>
                        <a:t>Apprend en recevant le savoir.</a:t>
                      </a:r>
                      <a:endParaRPr lang="en-US" sz="1100">
                        <a:effectLst/>
                        <a:latin typeface="Times New Roman" panose="02020603050405020304" pitchFamily="18" charset="0"/>
                        <a:ea typeface="Times New Roman" panose="02020603050405020304" pitchFamily="18" charset="0"/>
                      </a:endParaRPr>
                    </a:p>
                    <a:p>
                      <a:pPr>
                        <a:spcAft>
                          <a:spcPts val="0"/>
                        </a:spcAft>
                      </a:pPr>
                      <a:r>
                        <a:rPr lang="fr-FR" sz="900">
                          <a:effectLst/>
                          <a:latin typeface="Arial" panose="020B0604020202020204" pitchFamily="34" charset="0"/>
                          <a:ea typeface="Times New Roman" panose="02020603050405020304" pitchFamily="18" charset="0"/>
                        </a:rPr>
                        <a:t>Intériorise sans action motrice.</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spcAft>
                          <a:spcPts val="0"/>
                        </a:spcAft>
                      </a:pPr>
                      <a:r>
                        <a:rPr lang="fr-FR" sz="900" dirty="0">
                          <a:effectLst/>
                          <a:latin typeface="Arial" panose="020B0604020202020204" pitchFamily="34" charset="0"/>
                          <a:ea typeface="Times New Roman" panose="02020603050405020304" pitchFamily="18" charset="0"/>
                        </a:rPr>
                        <a:t>Apprentissage par l’observation.</a:t>
                      </a:r>
                      <a:endParaRPr lang="en-US" sz="1100" dirty="0">
                        <a:effectLst/>
                        <a:latin typeface="Times New Roman" panose="02020603050405020304" pitchFamily="18" charset="0"/>
                        <a:ea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rPr>
                        <a:t>Attitude neutre, réservée.</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a:effectLst/>
                          <a:latin typeface="Arial" panose="020B0604020202020204" pitchFamily="34" charset="0"/>
                          <a:ea typeface="Times New Roman" panose="02020603050405020304" pitchFamily="18" charset="0"/>
                        </a:rPr>
                        <a:t>Proposer des activités basées sur l’écoute, la lecture.</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150448">
                <a:tc gridSpan="6">
                  <a:txBody>
                    <a:bodyPr/>
                    <a:lstStyle/>
                    <a:p>
                      <a:pPr>
                        <a:spcAft>
                          <a:spcPts val="0"/>
                        </a:spcAft>
                      </a:pPr>
                      <a:r>
                        <a:rPr lang="fr-FR" sz="1000" b="1" i="1" kern="0" dirty="0">
                          <a:effectLst/>
                          <a:latin typeface="Times New Roman" panose="02020603050405020304" pitchFamily="18" charset="0"/>
                        </a:rPr>
                        <a:t>REUCHLIN    LONGEOT</a:t>
                      </a:r>
                      <a:endParaRPr lang="en-US" sz="1000" b="1" i="1" kern="0" dirty="0">
                        <a:effectLst/>
                        <a:latin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274334">
                <a:tc>
                  <a:txBody>
                    <a:bodyPr/>
                    <a:lstStyle/>
                    <a:p>
                      <a:pPr>
                        <a:spcAft>
                          <a:spcPts val="0"/>
                        </a:spcAft>
                      </a:pPr>
                      <a:r>
                        <a:rPr lang="fr-FR" sz="1000" b="1" dirty="0">
                          <a:effectLst/>
                          <a:latin typeface="Arial" panose="020B0604020202020204" pitchFamily="34" charset="0"/>
                          <a:ea typeface="Times New Roman" panose="02020603050405020304" pitchFamily="18" charset="0"/>
                        </a:rPr>
                        <a:t>Formalisation</a:t>
                      </a:r>
                      <a:endParaRPr lang="en-US" sz="1200" b="1"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dirty="0">
                          <a:effectLst/>
                          <a:latin typeface="Arial" panose="020B0604020202020204" pitchFamily="34" charset="0"/>
                          <a:ea typeface="Times New Roman" panose="02020603050405020304" pitchFamily="18" charset="0"/>
                        </a:rPr>
                        <a:t>Fonctionne au maximum de ses possibilités.</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spcAft>
                          <a:spcPts val="0"/>
                        </a:spcAft>
                      </a:pPr>
                      <a:r>
                        <a:rPr lang="fr-FR" sz="900" dirty="0">
                          <a:effectLst/>
                          <a:latin typeface="Arial" panose="020B0604020202020204" pitchFamily="34" charset="0"/>
                          <a:ea typeface="Times New Roman" panose="02020603050405020304" pitchFamily="18" charset="0"/>
                        </a:rPr>
                        <a:t>Fonctionnement sur un mode unique, à plein régime.</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gridSpan="2">
                  <a:txBody>
                    <a:bodyPr/>
                    <a:lstStyle/>
                    <a:p>
                      <a:pPr>
                        <a:spcAft>
                          <a:spcPts val="0"/>
                        </a:spcAft>
                      </a:pPr>
                      <a:r>
                        <a:rPr lang="fr-FR" sz="900" dirty="0">
                          <a:effectLst/>
                          <a:latin typeface="Arial" panose="020B060402020202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a:spcAft>
                          <a:spcPts val="0"/>
                        </a:spcAft>
                      </a:pPr>
                      <a:r>
                        <a:rPr lang="fr-FR" sz="900" dirty="0">
                          <a:effectLst/>
                          <a:latin typeface="Arial" panose="020B060402020202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rowSpan="2"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r h="274334">
                <a:tc>
                  <a:txBody>
                    <a:bodyPr/>
                    <a:lstStyle/>
                    <a:p>
                      <a:pPr>
                        <a:spcAft>
                          <a:spcPts val="0"/>
                        </a:spcAft>
                      </a:pPr>
                      <a:r>
                        <a:rPr lang="fr-FR" sz="1000" b="1" dirty="0">
                          <a:effectLst/>
                          <a:latin typeface="Arial" panose="020B0604020202020204" pitchFamily="34" charset="0"/>
                          <a:ea typeface="Times New Roman" panose="02020603050405020304" pitchFamily="18" charset="0"/>
                        </a:rPr>
                        <a:t>Réalisation</a:t>
                      </a:r>
                      <a:endParaRPr lang="en-US" sz="1200" b="1"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a:txBody>
                    <a:bodyPr/>
                    <a:lstStyle/>
                    <a:p>
                      <a:pPr>
                        <a:spcAft>
                          <a:spcPts val="0"/>
                        </a:spcAft>
                      </a:pPr>
                      <a:r>
                        <a:rPr lang="fr-FR" sz="900">
                          <a:effectLst/>
                          <a:latin typeface="Arial" panose="020B0604020202020204" pitchFamily="34" charset="0"/>
                          <a:ea typeface="Times New Roman" panose="02020603050405020304" pitchFamily="18" charset="0"/>
                        </a:rPr>
                        <a:t>Adapte son activité intellectuelle aux caractéristiques de al tâche.</a:t>
                      </a: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pPr>
                        <a:spcAft>
                          <a:spcPts val="0"/>
                        </a:spcAft>
                      </a:pPr>
                      <a:endParaRPr lang="en-US" sz="110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spcAft>
                          <a:spcPts val="0"/>
                        </a:spcAft>
                      </a:pPr>
                      <a:r>
                        <a:rPr lang="fr-FR" sz="900" dirty="0">
                          <a:effectLst/>
                          <a:latin typeface="Arial" panose="020B0604020202020204" pitchFamily="34" charset="0"/>
                          <a:ea typeface="Times New Roman" panose="02020603050405020304" pitchFamily="18" charset="0"/>
                        </a:rPr>
                        <a:t>Fonctionnement sur plusieurs registres en « s’économisant » lorsque c’est possible.</a:t>
                      </a: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gridSpan="2" vMerge="1">
                  <a:txBody>
                    <a:bodyPr/>
                    <a:lstStyle/>
                    <a:p>
                      <a:pPr>
                        <a:spcAft>
                          <a:spcPts val="0"/>
                        </a:spcAft>
                      </a:pP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hMerge="1" vMerge="1">
                  <a:txBody>
                    <a:bodyPr/>
                    <a:lstStyle/>
                    <a:p>
                      <a:pPr>
                        <a:spcAft>
                          <a:spcPts val="0"/>
                        </a:spcAft>
                      </a:pPr>
                      <a:endParaRPr lang="en-US" sz="1100" dirty="0">
                        <a:effectLst/>
                        <a:latin typeface="Times New Roman" panose="02020603050405020304" pitchFamily="18" charset="0"/>
                        <a:ea typeface="Times New Roman" panose="02020603050405020304" pitchFamily="18" charset="0"/>
                      </a:endParaRPr>
                    </a:p>
                  </a:txBody>
                  <a:tcPr marL="28171" marR="281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
        <p:nvSpPr>
          <p:cNvPr id="3" name="ZoneTexte 2"/>
          <p:cNvSpPr txBox="1"/>
          <p:nvPr/>
        </p:nvSpPr>
        <p:spPr>
          <a:xfrm>
            <a:off x="9777632" y="6036668"/>
            <a:ext cx="1241778" cy="461665"/>
          </a:xfrm>
          <a:prstGeom prst="rect">
            <a:avLst/>
          </a:prstGeom>
          <a:noFill/>
        </p:spPr>
        <p:txBody>
          <a:bodyPr wrap="square" rtlCol="0">
            <a:spAutoFit/>
          </a:bodyPr>
          <a:lstStyle/>
          <a:p>
            <a:r>
              <a:rPr lang="fr-FR" sz="2400" b="1" dirty="0" smtClean="0">
                <a:solidFill>
                  <a:schemeClr val="accent2">
                    <a:lumMod val="75000"/>
                  </a:schemeClr>
                </a:solidFill>
                <a:hlinkClick r:id="rId2" action="ppaction://hlinksldjump"/>
              </a:rPr>
              <a:t>Retour</a:t>
            </a:r>
            <a:endParaRPr lang="fr-FR" sz="2400" b="1" dirty="0">
              <a:solidFill>
                <a:schemeClr val="accent2">
                  <a:lumMod val="75000"/>
                </a:schemeClr>
              </a:solidFill>
            </a:endParaRPr>
          </a:p>
        </p:txBody>
      </p:sp>
    </p:spTree>
    <p:extLst>
      <p:ext uri="{BB962C8B-B14F-4D97-AF65-F5344CB8AC3E}">
        <p14:creationId xmlns:p14="http://schemas.microsoft.com/office/powerpoint/2010/main" val="4046272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824553" y="255943"/>
            <a:ext cx="10515600" cy="432679"/>
          </a:xfrm>
          <a:solidFill>
            <a:schemeClr val="bg1"/>
          </a:solidFill>
        </p:spPr>
        <p:txBody>
          <a:bodyPr>
            <a:normAutofit fontScale="90000"/>
          </a:bodyPr>
          <a:lstStyle/>
          <a:p>
            <a:pPr algn="ctr"/>
            <a:r>
              <a:rPr lang="fr-FR" sz="3600" dirty="0" smtClean="0">
                <a:latin typeface="Arial" panose="020B0604020202020204" pitchFamily="34" charset="0"/>
                <a:cs typeface="Arial" panose="020B0604020202020204" pitchFamily="34" charset="0"/>
              </a:rPr>
              <a:t>La classe, un espace hétérogène …</a:t>
            </a:r>
            <a:endParaRPr lang="fr-FR" sz="3600" dirty="0">
              <a:latin typeface="Arial" panose="020B0604020202020204" pitchFamily="34" charset="0"/>
              <a:cs typeface="Arial" panose="020B0604020202020204" pitchFamily="34" charset="0"/>
            </a:endParaRPr>
          </a:p>
        </p:txBody>
      </p:sp>
      <p:sp>
        <p:nvSpPr>
          <p:cNvPr id="5" name="Titre 1"/>
          <p:cNvSpPr txBox="1">
            <a:spLocks/>
          </p:cNvSpPr>
          <p:nvPr/>
        </p:nvSpPr>
        <p:spPr>
          <a:xfrm>
            <a:off x="723332" y="1079399"/>
            <a:ext cx="3123063" cy="639545"/>
          </a:xfrm>
          <a:prstGeom prst="rect">
            <a:avLst/>
          </a:prstGeom>
          <a:solidFill>
            <a:schemeClr val="accent1">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Des élèves tous différents</a:t>
            </a:r>
          </a:p>
        </p:txBody>
      </p:sp>
      <p:sp>
        <p:nvSpPr>
          <p:cNvPr id="6" name="Rectangle 5"/>
          <p:cNvSpPr/>
          <p:nvPr/>
        </p:nvSpPr>
        <p:spPr>
          <a:xfrm>
            <a:off x="437723" y="1844847"/>
            <a:ext cx="3694279" cy="4524315"/>
          </a:xfrm>
          <a:prstGeom prst="rect">
            <a:avLst/>
          </a:prstGeom>
        </p:spPr>
        <p:txBody>
          <a:bodyPr wrap="square">
            <a:spAutoFit/>
          </a:bodyPr>
          <a:lstStyle/>
          <a:p>
            <a:pPr marL="342900" lvl="0" indent="-342900">
              <a:lnSpc>
                <a:spcPct val="150000"/>
              </a:lnSpc>
              <a:buSzPts val="1000"/>
              <a:buFont typeface="Symbol" panose="05050102010706020507" pitchFamily="18" charset="2"/>
              <a:buChar char=""/>
              <a:tabLst>
                <a:tab pos="457200" algn="l"/>
              </a:tabLst>
            </a:pPr>
            <a:r>
              <a:rPr lang="fr-FR" sz="1400" dirty="0" smtClean="0">
                <a:solidFill>
                  <a:srgbClr val="000000"/>
                </a:solidFill>
                <a:latin typeface="Arial" panose="020B0604020202020204" pitchFamily="34" charset="0"/>
                <a:ea typeface="Times New Roman" panose="02020603050405020304" pitchFamily="18" charset="0"/>
              </a:rPr>
              <a:t>des </a:t>
            </a:r>
            <a:r>
              <a:rPr lang="fr-FR" sz="1400" b="1" dirty="0">
                <a:solidFill>
                  <a:schemeClr val="accent5">
                    <a:lumMod val="75000"/>
                  </a:schemeClr>
                </a:solidFill>
                <a:latin typeface="Arial" panose="020B0604020202020204" pitchFamily="34" charset="0"/>
                <a:ea typeface="Times New Roman" panose="02020603050405020304" pitchFamily="18" charset="0"/>
              </a:rPr>
              <a:t>différences cognitives</a:t>
            </a:r>
            <a:r>
              <a:rPr lang="fr-FR" sz="1400" dirty="0">
                <a:solidFill>
                  <a:srgbClr val="000000"/>
                </a:solidFill>
                <a:latin typeface="Arial" panose="020B0604020202020204" pitchFamily="34" charset="0"/>
                <a:ea typeface="Times New Roman" panose="02020603050405020304" pitchFamily="18" charset="0"/>
              </a:rPr>
              <a:t> </a:t>
            </a:r>
            <a:r>
              <a:rPr lang="fr-FR" sz="1400" b="1" dirty="0" smtClean="0">
                <a:solidFill>
                  <a:srgbClr val="000000"/>
                </a:solidFill>
                <a:latin typeface="Arial" panose="020B0604020202020204" pitchFamily="34" charset="0"/>
                <a:ea typeface="Times New Roman" panose="02020603050405020304" pitchFamily="18" charset="0"/>
                <a:hlinkClick r:id="rId2" action="ppaction://hlinksldjump"/>
              </a:rPr>
              <a:t>: </a:t>
            </a:r>
            <a:r>
              <a:rPr lang="fr-FR" sz="1600" b="1" dirty="0" smtClean="0">
                <a:solidFill>
                  <a:srgbClr val="000000"/>
                </a:solidFill>
                <a:latin typeface="Arial" panose="020B0604020202020204" pitchFamily="34" charset="0"/>
                <a:ea typeface="Times New Roman" panose="02020603050405020304" pitchFamily="18" charset="0"/>
                <a:hlinkClick r:id="rId2" action="ppaction://hlinksldjump"/>
              </a:rPr>
              <a:t>les styles cognitifs</a:t>
            </a:r>
            <a:r>
              <a:rPr lang="fr-FR" sz="1600" b="1" dirty="0" smtClean="0">
                <a:solidFill>
                  <a:srgbClr val="000000"/>
                </a:solidFill>
                <a:latin typeface="Arial" panose="020B0604020202020204" pitchFamily="34" charset="0"/>
                <a:ea typeface="Times New Roman" panose="02020603050405020304" pitchFamily="18" charset="0"/>
                <a:hlinkClick r:id="rId3" action="ppaction://hlinkpres?slideindex=1&amp;slidetitle="/>
              </a:rPr>
              <a:t>,</a:t>
            </a:r>
            <a:r>
              <a:rPr lang="fr-FR" sz="1600" b="1" dirty="0" smtClean="0">
                <a:solidFill>
                  <a:srgbClr val="000000"/>
                </a:solidFill>
                <a:latin typeface="Arial" panose="020B0604020202020204" pitchFamily="34" charset="0"/>
                <a:ea typeface="Times New Roman" panose="02020603050405020304" pitchFamily="18" charset="0"/>
              </a:rPr>
              <a:t> </a:t>
            </a:r>
            <a:r>
              <a:rPr lang="fr-FR" sz="1600" b="1" dirty="0" smtClean="0">
                <a:solidFill>
                  <a:srgbClr val="000000"/>
                </a:solidFill>
                <a:latin typeface="Arial" panose="020B0604020202020204" pitchFamily="34" charset="0"/>
                <a:ea typeface="Times New Roman" panose="02020603050405020304" pitchFamily="18" charset="0"/>
                <a:hlinkClick r:id="rId4" action="ppaction://hlinksldjump"/>
              </a:rPr>
              <a:t>les intelligences multiples</a:t>
            </a:r>
            <a:endParaRPr lang="en-US" sz="1600" b="1" dirty="0">
              <a:solidFill>
                <a:srgbClr val="000000"/>
              </a:solidFill>
              <a:latin typeface="Times New Roman" panose="02020603050405020304" pitchFamily="18" charset="0"/>
              <a:ea typeface="Times New Roman" panose="02020603050405020304" pitchFamily="18" charset="0"/>
            </a:endParaRPr>
          </a:p>
          <a:p>
            <a:pPr marL="342900" lvl="0" indent="-342900">
              <a:lnSpc>
                <a:spcPct val="150000"/>
              </a:lnSpc>
              <a:buSzPts val="1000"/>
              <a:buFont typeface="Symbol" panose="05050102010706020507" pitchFamily="18" charset="2"/>
              <a:buChar char=""/>
              <a:tabLst>
                <a:tab pos="457200" algn="l"/>
              </a:tabLst>
            </a:pPr>
            <a:r>
              <a:rPr lang="fr-FR" sz="1400" dirty="0">
                <a:solidFill>
                  <a:srgbClr val="000000"/>
                </a:solidFill>
                <a:latin typeface="Arial" panose="020B0604020202020204" pitchFamily="34" charset="0"/>
                <a:ea typeface="Times New Roman" panose="02020603050405020304" pitchFamily="18" charset="0"/>
              </a:rPr>
              <a:t>des </a:t>
            </a:r>
            <a:r>
              <a:rPr lang="fr-FR" sz="1400" b="1" dirty="0">
                <a:solidFill>
                  <a:schemeClr val="accent5">
                    <a:lumMod val="75000"/>
                  </a:schemeClr>
                </a:solidFill>
                <a:latin typeface="Arial" panose="020B0604020202020204" pitchFamily="34" charset="0"/>
                <a:ea typeface="Times New Roman" panose="02020603050405020304" pitchFamily="18" charset="0"/>
              </a:rPr>
              <a:t>différences affectives </a:t>
            </a:r>
            <a:r>
              <a:rPr lang="fr-FR" sz="1400" b="1" dirty="0" smtClean="0">
                <a:solidFill>
                  <a:schemeClr val="accent5">
                    <a:lumMod val="75000"/>
                  </a:schemeClr>
                </a:solidFill>
                <a:latin typeface="Arial" panose="020B0604020202020204" pitchFamily="34" charset="0"/>
                <a:ea typeface="Times New Roman" panose="02020603050405020304" pitchFamily="18" charset="0"/>
              </a:rPr>
              <a:t>: </a:t>
            </a:r>
            <a:r>
              <a:rPr lang="fr-FR" sz="1400" dirty="0" smtClean="0">
                <a:latin typeface="Arial" panose="020B0604020202020204" pitchFamily="34" charset="0"/>
                <a:ea typeface="Times New Roman" panose="02020603050405020304" pitchFamily="18" charset="0"/>
              </a:rPr>
              <a:t>rapports à l’école, aux autres, à l’adulte, motivation …</a:t>
            </a:r>
            <a:endParaRPr lang="en-US" sz="1400" dirty="0">
              <a:latin typeface="Times New Roman" panose="02020603050405020304" pitchFamily="18" charset="0"/>
              <a:ea typeface="Times New Roman" panose="02020603050405020304" pitchFamily="18" charset="0"/>
            </a:endParaRPr>
          </a:p>
          <a:p>
            <a:pPr marL="342900" lvl="0" indent="-342900">
              <a:lnSpc>
                <a:spcPct val="150000"/>
              </a:lnSpc>
              <a:buSzPts val="1000"/>
              <a:buFont typeface="Symbol" panose="05050102010706020507" pitchFamily="18" charset="2"/>
              <a:buChar char=""/>
              <a:tabLst>
                <a:tab pos="457200" algn="l"/>
              </a:tabLst>
            </a:pPr>
            <a:r>
              <a:rPr lang="fr-FR" sz="1400" dirty="0">
                <a:solidFill>
                  <a:srgbClr val="000000"/>
                </a:solidFill>
                <a:latin typeface="Arial" panose="020B0604020202020204" pitchFamily="34" charset="0"/>
                <a:ea typeface="Times New Roman" panose="02020603050405020304" pitchFamily="18" charset="0"/>
              </a:rPr>
              <a:t>des </a:t>
            </a:r>
            <a:r>
              <a:rPr lang="fr-FR" sz="1400" b="1" dirty="0">
                <a:solidFill>
                  <a:schemeClr val="accent5">
                    <a:lumMod val="75000"/>
                  </a:schemeClr>
                </a:solidFill>
                <a:latin typeface="Arial" panose="020B0604020202020204" pitchFamily="34" charset="0"/>
                <a:ea typeface="Times New Roman" panose="02020603050405020304" pitchFamily="18" charset="0"/>
              </a:rPr>
              <a:t>différences socioculturelles </a:t>
            </a:r>
            <a:r>
              <a:rPr lang="fr-FR" sz="1400" b="1" dirty="0" smtClean="0">
                <a:solidFill>
                  <a:schemeClr val="accent5">
                    <a:lumMod val="75000"/>
                  </a:schemeClr>
                </a:solidFill>
                <a:latin typeface="Arial" panose="020B0604020202020204" pitchFamily="34" charset="0"/>
                <a:ea typeface="Times New Roman" panose="02020603050405020304" pitchFamily="18" charset="0"/>
              </a:rPr>
              <a:t>: </a:t>
            </a:r>
            <a:r>
              <a:rPr lang="fr-FR" sz="1400" dirty="0" smtClean="0">
                <a:latin typeface="Arial" panose="020B0604020202020204" pitchFamily="34" charset="0"/>
                <a:ea typeface="Times New Roman" panose="02020603050405020304" pitchFamily="18" charset="0"/>
              </a:rPr>
              <a:t>Origines sociales, rapports à la culture</a:t>
            </a:r>
            <a:endParaRPr lang="en-US" sz="1400" dirty="0">
              <a:latin typeface="Times New Roman" panose="02020603050405020304" pitchFamily="18" charset="0"/>
              <a:ea typeface="Times New Roman" panose="02020603050405020304" pitchFamily="18" charset="0"/>
            </a:endParaRPr>
          </a:p>
          <a:p>
            <a:pPr marL="342900" lvl="0" indent="-342900">
              <a:lnSpc>
                <a:spcPct val="150000"/>
              </a:lnSpc>
              <a:buSzPts val="1000"/>
              <a:buFont typeface="Symbol" panose="05050102010706020507" pitchFamily="18" charset="2"/>
              <a:buChar char=""/>
              <a:tabLst>
                <a:tab pos="457200" algn="l"/>
              </a:tabLst>
            </a:pPr>
            <a:r>
              <a:rPr lang="fr-FR" sz="1400" dirty="0">
                <a:solidFill>
                  <a:srgbClr val="000000"/>
                </a:solidFill>
                <a:latin typeface="Arial" panose="020B0604020202020204" pitchFamily="34" charset="0"/>
                <a:ea typeface="Times New Roman" panose="02020603050405020304" pitchFamily="18" charset="0"/>
              </a:rPr>
              <a:t>des </a:t>
            </a:r>
            <a:r>
              <a:rPr lang="fr-FR" sz="1400" b="1" dirty="0">
                <a:solidFill>
                  <a:schemeClr val="accent5">
                    <a:lumMod val="75000"/>
                  </a:schemeClr>
                </a:solidFill>
                <a:latin typeface="Arial" panose="020B0604020202020204" pitchFamily="34" charset="0"/>
                <a:ea typeface="Times New Roman" panose="02020603050405020304" pitchFamily="18" charset="0"/>
              </a:rPr>
              <a:t>différences dans l’utilisation des stratégies </a:t>
            </a:r>
            <a:r>
              <a:rPr lang="fr-FR" sz="1400" b="1" dirty="0" smtClean="0">
                <a:solidFill>
                  <a:schemeClr val="accent5">
                    <a:lumMod val="75000"/>
                  </a:schemeClr>
                </a:solidFill>
                <a:latin typeface="Arial" panose="020B0604020202020204" pitchFamily="34" charset="0"/>
                <a:ea typeface="Times New Roman" panose="02020603050405020304" pitchFamily="18" charset="0"/>
              </a:rPr>
              <a:t>d’apprentissage</a:t>
            </a:r>
            <a:r>
              <a:rPr lang="fr-FR" sz="1400" dirty="0">
                <a:solidFill>
                  <a:srgbClr val="000000"/>
                </a:solidFill>
                <a:latin typeface="Arial" panose="020B0604020202020204" pitchFamily="34" charset="0"/>
                <a:ea typeface="Times New Roman" panose="02020603050405020304" pitchFamily="18" charset="0"/>
              </a:rPr>
              <a:t> </a:t>
            </a:r>
            <a:r>
              <a:rPr lang="fr-FR" sz="1600" b="1" dirty="0" smtClean="0">
                <a:solidFill>
                  <a:srgbClr val="000000"/>
                </a:solidFill>
                <a:latin typeface="Arial" panose="020B0604020202020204" pitchFamily="34" charset="0"/>
                <a:ea typeface="Times New Roman" panose="02020603050405020304" pitchFamily="18" charset="0"/>
                <a:hlinkClick r:id="rId5" action="ppaction://hlinksldjump"/>
              </a:rPr>
              <a:t>: Styles d’apprentissage</a:t>
            </a:r>
            <a:r>
              <a:rPr lang="fr-FR" sz="1400" dirty="0" smtClean="0">
                <a:solidFill>
                  <a:srgbClr val="000000"/>
                </a:solidFill>
                <a:latin typeface="Arial" panose="020B0604020202020204" pitchFamily="34" charset="0"/>
                <a:ea typeface="Times New Roman" panose="02020603050405020304" pitchFamily="18" charset="0"/>
              </a:rPr>
              <a:t>, maîtrise de compétences métacognitives, posture d’élève, …</a:t>
            </a:r>
            <a:endParaRPr lang="en-US" sz="1400" dirty="0">
              <a:solidFill>
                <a:srgbClr val="000000"/>
              </a:solidFill>
              <a:effectLst/>
              <a:latin typeface="Times New Roman" panose="02020603050405020304" pitchFamily="18" charset="0"/>
              <a:ea typeface="Times New Roman" panose="02020603050405020304" pitchFamily="18" charset="0"/>
            </a:endParaRPr>
          </a:p>
        </p:txBody>
      </p:sp>
      <p:sp>
        <p:nvSpPr>
          <p:cNvPr id="7" name="Titre 1"/>
          <p:cNvSpPr txBox="1">
            <a:spLocks/>
          </p:cNvSpPr>
          <p:nvPr/>
        </p:nvSpPr>
        <p:spPr>
          <a:xfrm>
            <a:off x="4676169" y="1079399"/>
            <a:ext cx="3123063" cy="639545"/>
          </a:xfrm>
          <a:prstGeom prst="rect">
            <a:avLst/>
          </a:prstGeom>
          <a:solidFill>
            <a:srgbClr val="B889DB"/>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Un enseignant unique </a:t>
            </a:r>
          </a:p>
        </p:txBody>
      </p:sp>
      <p:sp>
        <p:nvSpPr>
          <p:cNvPr id="8" name="Rectangle 7"/>
          <p:cNvSpPr/>
          <p:nvPr/>
        </p:nvSpPr>
        <p:spPr>
          <a:xfrm>
            <a:off x="4777770" y="1844847"/>
            <a:ext cx="3123064" cy="1754326"/>
          </a:xfrm>
          <a:prstGeom prst="rect">
            <a:avLst/>
          </a:prstGeom>
        </p:spPr>
        <p:txBody>
          <a:bodyPr wrap="square">
            <a:spAutoFit/>
          </a:bodyPr>
          <a:lstStyle/>
          <a:p>
            <a:pPr marL="342900" lvl="0" indent="-342900">
              <a:lnSpc>
                <a:spcPct val="150000"/>
              </a:lnSpc>
              <a:buSzPts val="1000"/>
              <a:buFont typeface="Symbol" panose="05050102010706020507" pitchFamily="18" charset="2"/>
              <a:buChar char=""/>
              <a:tabLst>
                <a:tab pos="457200" algn="l"/>
              </a:tabLst>
            </a:pPr>
            <a:r>
              <a:rPr lang="fr-FR" sz="1400" dirty="0" smtClean="0">
                <a:solidFill>
                  <a:srgbClr val="000000"/>
                </a:solidFill>
                <a:latin typeface="Arial" panose="020B0604020202020204" pitchFamily="34" charset="0"/>
                <a:ea typeface="Times New Roman" panose="02020603050405020304" pitchFamily="18" charset="0"/>
              </a:rPr>
              <a:t>Avec ses r</a:t>
            </a:r>
            <a:r>
              <a:rPr lang="fr-FR" sz="1400" b="1" dirty="0" smtClean="0">
                <a:solidFill>
                  <a:srgbClr val="7030A0"/>
                </a:solidFill>
                <a:latin typeface="Arial" panose="020B0604020202020204" pitchFamily="34" charset="0"/>
                <a:ea typeface="Times New Roman" panose="02020603050405020304" pitchFamily="18" charset="0"/>
              </a:rPr>
              <a:t>eprésentations </a:t>
            </a:r>
            <a:r>
              <a:rPr lang="fr-FR" sz="1400" dirty="0" smtClean="0">
                <a:solidFill>
                  <a:srgbClr val="000000"/>
                </a:solidFill>
                <a:latin typeface="Arial" panose="020B0604020202020204" pitchFamily="34" charset="0"/>
                <a:ea typeface="Times New Roman" panose="02020603050405020304" pitchFamily="18" charset="0"/>
              </a:rPr>
              <a:t>de l’enseignement.</a:t>
            </a:r>
          </a:p>
          <a:p>
            <a:pPr marL="342900" lvl="0" indent="-342900">
              <a:lnSpc>
                <a:spcPct val="150000"/>
              </a:lnSpc>
              <a:buSzPts val="1000"/>
              <a:buFont typeface="Symbol" panose="05050102010706020507" pitchFamily="18" charset="2"/>
              <a:buChar char=""/>
              <a:tabLst>
                <a:tab pos="457200" algn="l"/>
              </a:tabLst>
            </a:pPr>
            <a:r>
              <a:rPr lang="fr-FR" sz="1400" dirty="0" smtClean="0">
                <a:solidFill>
                  <a:srgbClr val="000000"/>
                </a:solidFill>
                <a:latin typeface="Arial" panose="020B0604020202020204" pitchFamily="34" charset="0"/>
                <a:ea typeface="Times New Roman" panose="02020603050405020304" pitchFamily="18" charset="0"/>
              </a:rPr>
              <a:t>Avec son </a:t>
            </a:r>
            <a:r>
              <a:rPr lang="fr-FR" sz="1400" b="1" dirty="0" smtClean="0">
                <a:solidFill>
                  <a:srgbClr val="7030A0"/>
                </a:solidFill>
                <a:latin typeface="Arial" panose="020B0604020202020204" pitchFamily="34" charset="0"/>
                <a:ea typeface="Times New Roman" panose="02020603050405020304" pitchFamily="18" charset="0"/>
              </a:rPr>
              <a:t>expérience</a:t>
            </a:r>
            <a:r>
              <a:rPr lang="fr-FR" sz="1400" dirty="0" smtClean="0">
                <a:solidFill>
                  <a:srgbClr val="000000"/>
                </a:solidFill>
                <a:latin typeface="Arial" panose="020B0604020202020204" pitchFamily="34" charset="0"/>
                <a:ea typeface="Times New Roman" panose="02020603050405020304" pitchFamily="18" charset="0"/>
              </a:rPr>
              <a:t>, ses </a:t>
            </a:r>
            <a:r>
              <a:rPr lang="fr-FR" sz="1400" b="1" dirty="0" smtClean="0">
                <a:solidFill>
                  <a:srgbClr val="7030A0"/>
                </a:solidFill>
                <a:latin typeface="Arial" panose="020B0604020202020204" pitchFamily="34" charset="0"/>
                <a:ea typeface="Times New Roman" panose="02020603050405020304" pitchFamily="18" charset="0"/>
              </a:rPr>
              <a:t>conceptions</a:t>
            </a:r>
            <a:r>
              <a:rPr lang="fr-FR" sz="1400" dirty="0" smtClean="0">
                <a:solidFill>
                  <a:srgbClr val="000000"/>
                </a:solidFill>
                <a:latin typeface="Arial" panose="020B0604020202020204" pitchFamily="34" charset="0"/>
                <a:ea typeface="Times New Roman" panose="02020603050405020304" pitchFamily="18" charset="0"/>
              </a:rPr>
              <a:t> et </a:t>
            </a:r>
            <a:r>
              <a:rPr lang="fr-FR" sz="1400" b="1" dirty="0" smtClean="0">
                <a:solidFill>
                  <a:srgbClr val="7030A0"/>
                </a:solidFill>
                <a:latin typeface="Arial" panose="020B0604020202020204" pitchFamily="34" charset="0"/>
                <a:ea typeface="Times New Roman" panose="02020603050405020304" pitchFamily="18" charset="0"/>
              </a:rPr>
              <a:t>convictions</a:t>
            </a:r>
            <a:r>
              <a:rPr lang="fr-FR" sz="1400" dirty="0" smtClean="0">
                <a:solidFill>
                  <a:srgbClr val="000000"/>
                </a:solidFill>
                <a:latin typeface="Arial" panose="020B0604020202020204" pitchFamily="34" charset="0"/>
                <a:ea typeface="Times New Roman" panose="02020603050405020304" pitchFamily="18" charset="0"/>
              </a:rPr>
              <a:t>.</a:t>
            </a:r>
          </a:p>
          <a:p>
            <a:pPr marL="342900" lvl="0" indent="-342900">
              <a:lnSpc>
                <a:spcPct val="150000"/>
              </a:lnSpc>
              <a:buSzPts val="1000"/>
              <a:buFont typeface="Symbol" panose="05050102010706020507" pitchFamily="18" charset="2"/>
              <a:buChar char=""/>
              <a:tabLst>
                <a:tab pos="457200" algn="l"/>
              </a:tabLst>
            </a:pPr>
            <a:r>
              <a:rPr lang="fr-FR" sz="1400" dirty="0" smtClean="0">
                <a:solidFill>
                  <a:srgbClr val="000000"/>
                </a:solidFill>
                <a:latin typeface="Arial" panose="020B0604020202020204" pitchFamily="34" charset="0"/>
                <a:ea typeface="Times New Roman" panose="02020603050405020304" pitchFamily="18" charset="0"/>
              </a:rPr>
              <a:t>Son </a:t>
            </a:r>
            <a:r>
              <a:rPr lang="fr-FR" sz="1600" b="1" dirty="0" smtClean="0">
                <a:solidFill>
                  <a:srgbClr val="7030A0"/>
                </a:solidFill>
                <a:latin typeface="Arial" panose="020B0604020202020204" pitchFamily="34" charset="0"/>
                <a:ea typeface="Times New Roman" panose="02020603050405020304" pitchFamily="18" charset="0"/>
                <a:hlinkClick r:id="rId6" action="ppaction://hlinksldjump"/>
              </a:rPr>
              <a:t>style d’enseignement</a:t>
            </a:r>
            <a:r>
              <a:rPr lang="fr-FR" sz="1400" dirty="0" smtClean="0">
                <a:solidFill>
                  <a:srgbClr val="000000"/>
                </a:solidFill>
                <a:latin typeface="Arial" panose="020B0604020202020204" pitchFamily="34" charset="0"/>
                <a:ea typeface="Times New Roman" panose="02020603050405020304" pitchFamily="18" charset="0"/>
              </a:rPr>
              <a:t>.</a:t>
            </a:r>
          </a:p>
        </p:txBody>
      </p:sp>
      <p:sp>
        <p:nvSpPr>
          <p:cNvPr id="9" name="Titre 1"/>
          <p:cNvSpPr txBox="1">
            <a:spLocks/>
          </p:cNvSpPr>
          <p:nvPr/>
        </p:nvSpPr>
        <p:spPr>
          <a:xfrm>
            <a:off x="8629006" y="1079398"/>
            <a:ext cx="3123063" cy="639545"/>
          </a:xfrm>
          <a:prstGeom prst="rect">
            <a:avLst/>
          </a:prstGeom>
          <a:solidFill>
            <a:schemeClr val="accent3">
              <a:lumMod val="60000"/>
              <a:lumOff val="40000"/>
            </a:schemeClr>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Des compétences à acquérir</a:t>
            </a:r>
          </a:p>
        </p:txBody>
      </p:sp>
      <p:sp>
        <p:nvSpPr>
          <p:cNvPr id="10" name="Rectangle 9"/>
          <p:cNvSpPr/>
          <p:nvPr/>
        </p:nvSpPr>
        <p:spPr>
          <a:xfrm>
            <a:off x="8629006" y="1844847"/>
            <a:ext cx="3382370" cy="1708160"/>
          </a:xfrm>
          <a:prstGeom prst="rect">
            <a:avLst/>
          </a:prstGeom>
        </p:spPr>
        <p:txBody>
          <a:bodyPr wrap="square">
            <a:spAutoFit/>
          </a:bodyPr>
          <a:lstStyle/>
          <a:p>
            <a:pPr marL="342900" lvl="0" indent="-342900">
              <a:lnSpc>
                <a:spcPct val="150000"/>
              </a:lnSpc>
              <a:buSzPts val="1000"/>
              <a:buFont typeface="Symbol" panose="05050102010706020507" pitchFamily="18" charset="2"/>
              <a:buChar char=""/>
              <a:tabLst>
                <a:tab pos="457200" algn="l"/>
              </a:tabLst>
            </a:pPr>
            <a:r>
              <a:rPr lang="fr-FR" sz="1400" dirty="0" smtClean="0">
                <a:solidFill>
                  <a:srgbClr val="000000"/>
                </a:solidFill>
                <a:latin typeface="Arial" panose="020B0604020202020204" pitchFamily="34" charset="0"/>
                <a:ea typeface="Times New Roman" panose="02020603050405020304" pitchFamily="18" charset="0"/>
              </a:rPr>
              <a:t>Des connaissances</a:t>
            </a:r>
          </a:p>
          <a:p>
            <a:pPr marL="342900" lvl="0" indent="-342900">
              <a:lnSpc>
                <a:spcPct val="150000"/>
              </a:lnSpc>
              <a:buSzPts val="1000"/>
              <a:buFont typeface="Symbol" panose="05050102010706020507" pitchFamily="18" charset="2"/>
              <a:buChar char=""/>
              <a:tabLst>
                <a:tab pos="457200" algn="l"/>
              </a:tabLst>
            </a:pPr>
            <a:r>
              <a:rPr lang="fr-FR" sz="1400" dirty="0" smtClean="0">
                <a:solidFill>
                  <a:srgbClr val="000000"/>
                </a:solidFill>
                <a:latin typeface="Arial" panose="020B0604020202020204" pitchFamily="34" charset="0"/>
                <a:ea typeface="Times New Roman" panose="02020603050405020304" pitchFamily="18" charset="0"/>
              </a:rPr>
              <a:t>Des procédures</a:t>
            </a:r>
          </a:p>
          <a:p>
            <a:pPr marL="342900" lvl="0" indent="-342900">
              <a:lnSpc>
                <a:spcPct val="150000"/>
              </a:lnSpc>
              <a:buSzPts val="1000"/>
              <a:buFont typeface="Symbol" panose="05050102010706020507" pitchFamily="18" charset="2"/>
              <a:buChar char=""/>
              <a:tabLst>
                <a:tab pos="457200" algn="l"/>
              </a:tabLst>
            </a:pPr>
            <a:r>
              <a:rPr lang="fr-FR" sz="1400" dirty="0" smtClean="0">
                <a:solidFill>
                  <a:srgbClr val="000000"/>
                </a:solidFill>
                <a:latin typeface="Arial" panose="020B0604020202020204" pitchFamily="34" charset="0"/>
                <a:ea typeface="Times New Roman" panose="02020603050405020304" pitchFamily="18" charset="0"/>
              </a:rPr>
              <a:t>Des attitudes</a:t>
            </a:r>
          </a:p>
          <a:p>
            <a:pPr marL="342900" lvl="0" indent="-342900">
              <a:lnSpc>
                <a:spcPct val="150000"/>
              </a:lnSpc>
              <a:buSzPts val="1000"/>
              <a:buFont typeface="Symbol" panose="05050102010706020507" pitchFamily="18" charset="2"/>
              <a:buChar char=""/>
              <a:tabLst>
                <a:tab pos="457200" algn="l"/>
              </a:tabLst>
            </a:pPr>
            <a:endParaRPr lang="fr-FR" sz="1400" dirty="0">
              <a:solidFill>
                <a:srgbClr val="000000"/>
              </a:solidFill>
              <a:latin typeface="Arial" panose="020B0604020202020204" pitchFamily="34" charset="0"/>
              <a:ea typeface="Times New Roman" panose="02020603050405020304" pitchFamily="18" charset="0"/>
            </a:endParaRPr>
          </a:p>
          <a:p>
            <a:pPr marL="342900" lvl="0" indent="-342900">
              <a:lnSpc>
                <a:spcPct val="150000"/>
              </a:lnSpc>
              <a:buSzPts val="1000"/>
              <a:buFont typeface="Symbol" panose="05050102010706020507" pitchFamily="18" charset="2"/>
              <a:buChar char=""/>
              <a:tabLst>
                <a:tab pos="457200" algn="l"/>
              </a:tabLst>
            </a:pPr>
            <a:r>
              <a:rPr lang="fr-FR" sz="1400" dirty="0" smtClean="0">
                <a:solidFill>
                  <a:srgbClr val="000000"/>
                </a:solidFill>
                <a:latin typeface="Arial" panose="020B0604020202020204" pitchFamily="34" charset="0"/>
                <a:ea typeface="Times New Roman" panose="02020603050405020304" pitchFamily="18" charset="0"/>
              </a:rPr>
              <a:t>Des chemins divers pour y parvenir</a:t>
            </a:r>
          </a:p>
        </p:txBody>
      </p:sp>
      <p:sp>
        <p:nvSpPr>
          <p:cNvPr id="11" name="Espace réservé du contenu 2"/>
          <p:cNvSpPr>
            <a:spLocks noGrp="1"/>
          </p:cNvSpPr>
          <p:nvPr>
            <p:ph idx="1"/>
          </p:nvPr>
        </p:nvSpPr>
        <p:spPr>
          <a:xfrm>
            <a:off x="4475060" y="4107004"/>
            <a:ext cx="7536316" cy="2024839"/>
          </a:xfrm>
          <a:ln/>
        </p:spPr>
        <p:style>
          <a:lnRef idx="3">
            <a:schemeClr val="lt1"/>
          </a:lnRef>
          <a:fillRef idx="1">
            <a:schemeClr val="accent1"/>
          </a:fillRef>
          <a:effectRef idx="1">
            <a:schemeClr val="accent1"/>
          </a:effectRef>
          <a:fontRef idx="minor">
            <a:schemeClr val="lt1"/>
          </a:fontRef>
        </p:style>
        <p:txBody>
          <a:bodyPr>
            <a:normAutofit/>
          </a:bodyPr>
          <a:lstStyle/>
          <a:p>
            <a:pPr marL="0" indent="0">
              <a:buNone/>
            </a:pPr>
            <a:r>
              <a:rPr lang="fr-FR" sz="1600" dirty="0" smtClean="0">
                <a:latin typeface="Arial" panose="020B0604020202020204" pitchFamily="34" charset="0"/>
                <a:cs typeface="Arial" panose="020B0604020202020204" pitchFamily="34" charset="0"/>
              </a:rPr>
              <a:t>    </a:t>
            </a:r>
            <a:r>
              <a:rPr lang="fr-FR" sz="1600" u="sng" dirty="0" smtClean="0">
                <a:latin typeface="Arial" panose="020B0604020202020204" pitchFamily="34" charset="0"/>
                <a:cs typeface="Arial" panose="020B0604020202020204" pitchFamily="34" charset="0"/>
              </a:rPr>
              <a:t> Les postulats de Burns</a:t>
            </a:r>
          </a:p>
          <a:p>
            <a:pPr marL="320040" lvl="1" indent="0" fontAlgn="auto">
              <a:spcBef>
                <a:spcPts val="370"/>
              </a:spcBef>
              <a:spcAft>
                <a:spcPts val="0"/>
              </a:spcAft>
              <a:buNone/>
              <a:defRPr/>
            </a:pPr>
            <a:r>
              <a:rPr lang="fr-CA" sz="1400" dirty="0" smtClean="0">
                <a:latin typeface="Arial" panose="020B0604020202020204" pitchFamily="34" charset="0"/>
                <a:cs typeface="Arial" panose="020B0604020202020204" pitchFamily="34" charset="0"/>
              </a:rPr>
              <a:t>Il </a:t>
            </a:r>
            <a:r>
              <a:rPr lang="fr-CA" sz="1400" dirty="0">
                <a:latin typeface="Arial" panose="020B0604020202020204" pitchFamily="34" charset="0"/>
                <a:cs typeface="Arial" panose="020B0604020202020204" pitchFamily="34" charset="0"/>
              </a:rPr>
              <a:t>n’y a pas deux apprenants qui progressent à la </a:t>
            </a:r>
            <a:r>
              <a:rPr lang="fr-CA" sz="1400" b="1" dirty="0">
                <a:solidFill>
                  <a:srgbClr val="FF0000"/>
                </a:solidFill>
                <a:latin typeface="Arial" panose="020B0604020202020204" pitchFamily="34" charset="0"/>
                <a:cs typeface="Arial" panose="020B0604020202020204" pitchFamily="34" charset="0"/>
              </a:rPr>
              <a:t>même vitesse</a:t>
            </a:r>
            <a:r>
              <a:rPr lang="fr-CA" sz="1400" dirty="0">
                <a:latin typeface="Arial" panose="020B0604020202020204" pitchFamily="34" charset="0"/>
                <a:cs typeface="Arial" panose="020B0604020202020204" pitchFamily="34" charset="0"/>
              </a:rPr>
              <a:t>.</a:t>
            </a:r>
          </a:p>
          <a:p>
            <a:pPr marL="320040" lvl="1" indent="0" fontAlgn="auto">
              <a:spcBef>
                <a:spcPts val="370"/>
              </a:spcBef>
              <a:spcAft>
                <a:spcPts val="0"/>
              </a:spcAft>
              <a:buNone/>
              <a:defRPr/>
            </a:pPr>
            <a:r>
              <a:rPr lang="fr-CA" sz="1400" dirty="0">
                <a:latin typeface="Arial" panose="020B0604020202020204" pitchFamily="34" charset="0"/>
                <a:cs typeface="Arial" panose="020B0604020202020204" pitchFamily="34" charset="0"/>
              </a:rPr>
              <a:t>Il n’y a pas deux apprenants qui soient prêts à apprendre en </a:t>
            </a:r>
            <a:r>
              <a:rPr lang="fr-CA" sz="1400" b="1" dirty="0">
                <a:solidFill>
                  <a:srgbClr val="FF0000"/>
                </a:solidFill>
                <a:latin typeface="Arial" panose="020B0604020202020204" pitchFamily="34" charset="0"/>
                <a:cs typeface="Arial" panose="020B0604020202020204" pitchFamily="34" charset="0"/>
              </a:rPr>
              <a:t>même temps</a:t>
            </a:r>
            <a:r>
              <a:rPr lang="fr-CA" sz="1400" dirty="0">
                <a:latin typeface="Arial" panose="020B0604020202020204" pitchFamily="34" charset="0"/>
                <a:cs typeface="Arial" panose="020B0604020202020204" pitchFamily="34" charset="0"/>
              </a:rPr>
              <a:t>.</a:t>
            </a:r>
          </a:p>
          <a:p>
            <a:pPr marL="320040" lvl="1" indent="0" fontAlgn="auto">
              <a:spcBef>
                <a:spcPts val="370"/>
              </a:spcBef>
              <a:spcAft>
                <a:spcPts val="0"/>
              </a:spcAft>
              <a:buNone/>
              <a:defRPr/>
            </a:pPr>
            <a:r>
              <a:rPr lang="fr-CA" sz="1400" dirty="0">
                <a:latin typeface="Arial" panose="020B0604020202020204" pitchFamily="34" charset="0"/>
                <a:cs typeface="Arial" panose="020B0604020202020204" pitchFamily="34" charset="0"/>
              </a:rPr>
              <a:t>Il n’y a pas deux apprenants qui utilisent </a:t>
            </a:r>
            <a:r>
              <a:rPr lang="fr-CA" sz="1400" b="1" dirty="0">
                <a:solidFill>
                  <a:srgbClr val="FF0000"/>
                </a:solidFill>
                <a:latin typeface="Arial" panose="020B0604020202020204" pitchFamily="34" charset="0"/>
                <a:cs typeface="Arial" panose="020B0604020202020204" pitchFamily="34" charset="0"/>
              </a:rPr>
              <a:t>les mêmes techniques</a:t>
            </a:r>
            <a:r>
              <a:rPr lang="fr-CA" sz="1400" dirty="0">
                <a:latin typeface="Arial" panose="020B0604020202020204" pitchFamily="34" charset="0"/>
                <a:cs typeface="Arial" panose="020B0604020202020204" pitchFamily="34" charset="0"/>
              </a:rPr>
              <a:t> d’étude.</a:t>
            </a:r>
          </a:p>
          <a:p>
            <a:pPr marL="320040" lvl="1" indent="0" fontAlgn="auto">
              <a:spcBef>
                <a:spcPts val="370"/>
              </a:spcBef>
              <a:spcAft>
                <a:spcPts val="0"/>
              </a:spcAft>
              <a:buNone/>
              <a:defRPr/>
            </a:pPr>
            <a:r>
              <a:rPr lang="fr-CA" sz="1400" dirty="0">
                <a:latin typeface="Arial" panose="020B0604020202020204" pitchFamily="34" charset="0"/>
                <a:cs typeface="Arial" panose="020B0604020202020204" pitchFamily="34" charset="0"/>
              </a:rPr>
              <a:t>Il n’y a pas deux apprenants qui possèdent le </a:t>
            </a:r>
            <a:r>
              <a:rPr lang="fr-CA" sz="1400" b="1" dirty="0">
                <a:solidFill>
                  <a:srgbClr val="FF0000"/>
                </a:solidFill>
                <a:latin typeface="Arial" panose="020B0604020202020204" pitchFamily="34" charset="0"/>
                <a:cs typeface="Arial" panose="020B0604020202020204" pitchFamily="34" charset="0"/>
              </a:rPr>
              <a:t>même répertoire de comportements.</a:t>
            </a:r>
          </a:p>
          <a:p>
            <a:pPr marL="320040" lvl="1" indent="0" fontAlgn="auto">
              <a:spcBef>
                <a:spcPts val="370"/>
              </a:spcBef>
              <a:spcAft>
                <a:spcPts val="0"/>
              </a:spcAft>
              <a:buNone/>
              <a:defRPr/>
            </a:pPr>
            <a:r>
              <a:rPr lang="fr-CA" sz="1400" dirty="0">
                <a:latin typeface="Arial" panose="020B0604020202020204" pitchFamily="34" charset="0"/>
                <a:cs typeface="Arial" panose="020B0604020202020204" pitchFamily="34" charset="0"/>
              </a:rPr>
              <a:t>Il n’y a pas deux apprenants qui possèdent le </a:t>
            </a:r>
            <a:r>
              <a:rPr lang="fr-CA" sz="1400" b="1" dirty="0">
                <a:solidFill>
                  <a:srgbClr val="FF0000"/>
                </a:solidFill>
                <a:latin typeface="Arial" panose="020B0604020202020204" pitchFamily="34" charset="0"/>
                <a:cs typeface="Arial" panose="020B0604020202020204" pitchFamily="34" charset="0"/>
              </a:rPr>
              <a:t>même profil d’intérêt</a:t>
            </a:r>
            <a:r>
              <a:rPr lang="fr-CA" sz="1400" dirty="0">
                <a:latin typeface="Arial" panose="020B0604020202020204" pitchFamily="34" charset="0"/>
                <a:cs typeface="Arial" panose="020B0604020202020204" pitchFamily="34" charset="0"/>
              </a:rPr>
              <a:t>.</a:t>
            </a:r>
          </a:p>
          <a:p>
            <a:pPr marL="320040" lvl="1" indent="0" fontAlgn="auto">
              <a:spcBef>
                <a:spcPts val="370"/>
              </a:spcBef>
              <a:spcAft>
                <a:spcPts val="0"/>
              </a:spcAft>
              <a:buNone/>
              <a:defRPr/>
            </a:pPr>
            <a:r>
              <a:rPr lang="fr-CA" sz="1400" dirty="0">
                <a:latin typeface="Arial" panose="020B0604020202020204" pitchFamily="34" charset="0"/>
                <a:cs typeface="Arial" panose="020B0604020202020204" pitchFamily="34" charset="0"/>
              </a:rPr>
              <a:t>Il n’y a pas deux apprenants qui soient </a:t>
            </a:r>
            <a:r>
              <a:rPr lang="fr-CA" sz="1400" b="1" dirty="0">
                <a:solidFill>
                  <a:srgbClr val="FF0000"/>
                </a:solidFill>
                <a:latin typeface="Arial" panose="020B0604020202020204" pitchFamily="34" charset="0"/>
                <a:cs typeface="Arial" panose="020B0604020202020204" pitchFamily="34" charset="0"/>
              </a:rPr>
              <a:t>motivés</a:t>
            </a:r>
            <a:r>
              <a:rPr lang="fr-CA" sz="1400" dirty="0">
                <a:latin typeface="Arial" panose="020B0604020202020204" pitchFamily="34" charset="0"/>
                <a:cs typeface="Arial" panose="020B0604020202020204" pitchFamily="34" charset="0"/>
              </a:rPr>
              <a:t> pour atteindre </a:t>
            </a:r>
            <a:r>
              <a:rPr lang="fr-CA" sz="1400" b="1" dirty="0">
                <a:solidFill>
                  <a:srgbClr val="FF0000"/>
                </a:solidFill>
                <a:latin typeface="Arial" panose="020B0604020202020204" pitchFamily="34" charset="0"/>
                <a:cs typeface="Arial" panose="020B0604020202020204" pitchFamily="34" charset="0"/>
              </a:rPr>
              <a:t>les mêmes buts</a:t>
            </a:r>
            <a:r>
              <a:rPr lang="fr-CA" sz="1400" b="1" dirty="0" smtClean="0">
                <a:solidFill>
                  <a:srgbClr val="FF0000"/>
                </a:solidFill>
                <a:latin typeface="Arial" panose="020B0604020202020204" pitchFamily="34" charset="0"/>
                <a:cs typeface="Arial" panose="020B0604020202020204" pitchFamily="34" charset="0"/>
              </a:rPr>
              <a:t>.</a:t>
            </a:r>
            <a:endParaRPr lang="fr-CA" sz="1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989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xEl>
                                              <p:pRg st="1" end="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xEl>
                                              <p:pRg st="2" end="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xEl>
                                              <p:pRg st="3" end="3"/>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xEl>
                                              <p:pRg st="4" end="4"/>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1">
                                            <p:txEl>
                                              <p:pRg st="5" end="5"/>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1"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138948989"/>
              </p:ext>
            </p:extLst>
          </p:nvPr>
        </p:nvGraphicFramePr>
        <p:xfrm>
          <a:off x="2081400" y="415553"/>
          <a:ext cx="8208962" cy="5701077"/>
        </p:xfrm>
        <a:graphic>
          <a:graphicData uri="http://schemas.openxmlformats.org/drawingml/2006/table">
            <a:tbl>
              <a:tblPr/>
              <a:tblGrid>
                <a:gridCol w="412089"/>
                <a:gridCol w="6284697"/>
                <a:gridCol w="504059"/>
                <a:gridCol w="504059"/>
                <a:gridCol w="504058"/>
              </a:tblGrid>
              <a:tr h="342517">
                <a:tc>
                  <a:txBody>
                    <a:bodyPr/>
                    <a:lstStyle/>
                    <a:p>
                      <a:pPr algn="ctr">
                        <a:spcAft>
                          <a:spcPts val="0"/>
                        </a:spcAft>
                      </a:pPr>
                      <a:r>
                        <a:rPr lang="fr-FR" sz="1400" b="1" i="1" dirty="0">
                          <a:effectLst/>
                          <a:latin typeface="Times New Roman" panose="02020603050405020304" pitchFamily="18" charset="0"/>
                          <a:ea typeface="Times New Roman" panose="02020603050405020304" pitchFamily="18" charset="0"/>
                        </a:rPr>
                        <a:t> </a:t>
                      </a:r>
                      <a:endParaRPr lang="en-US" sz="1400" i="1"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b="1"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b="1" i="1" dirty="0">
                          <a:effectLst/>
                          <a:latin typeface="Arial" panose="020B0604020202020204" pitchFamily="34" charset="0"/>
                          <a:ea typeface="Times New Roman" panose="02020603050405020304" pitchFamily="18" charset="0"/>
                        </a:rPr>
                        <a:t>Jamais</a:t>
                      </a:r>
                      <a:br>
                        <a:rPr lang="fr-FR" sz="900" b="1" i="1" dirty="0">
                          <a:effectLst/>
                          <a:latin typeface="Arial" panose="020B0604020202020204" pitchFamily="34" charset="0"/>
                          <a:ea typeface="Times New Roman" panose="02020603050405020304" pitchFamily="18" charset="0"/>
                        </a:rPr>
                      </a:br>
                      <a:r>
                        <a:rPr lang="fr-FR" sz="900" b="1" i="1" dirty="0">
                          <a:effectLst/>
                          <a:latin typeface="Arial" panose="020B0604020202020204" pitchFamily="34" charset="0"/>
                          <a:ea typeface="Times New Roman" panose="02020603050405020304" pitchFamily="18" charset="0"/>
                        </a:rPr>
                        <a:t>0</a:t>
                      </a:r>
                      <a:endParaRPr lang="en-US" sz="1000" i="1"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b="1" i="1" dirty="0">
                          <a:effectLst/>
                          <a:latin typeface="Arial" panose="020B0604020202020204" pitchFamily="34" charset="0"/>
                          <a:ea typeface="Times New Roman" panose="02020603050405020304" pitchFamily="18" charset="0"/>
                        </a:rPr>
                        <a:t>Un peu</a:t>
                      </a:r>
                      <a:br>
                        <a:rPr lang="fr-FR" sz="900" b="1" i="1" dirty="0">
                          <a:effectLst/>
                          <a:latin typeface="Arial" panose="020B0604020202020204" pitchFamily="34" charset="0"/>
                          <a:ea typeface="Times New Roman" panose="02020603050405020304" pitchFamily="18" charset="0"/>
                        </a:rPr>
                      </a:br>
                      <a:r>
                        <a:rPr lang="fr-FR" sz="900" b="1" i="1" dirty="0">
                          <a:effectLst/>
                          <a:latin typeface="Arial" panose="020B0604020202020204" pitchFamily="34" charset="0"/>
                          <a:ea typeface="Times New Roman" panose="02020603050405020304" pitchFamily="18" charset="0"/>
                        </a:rPr>
                        <a:t>1</a:t>
                      </a:r>
                      <a:endParaRPr lang="en-US" sz="1000" i="1"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900" b="1" i="1" dirty="0" err="1" smtClean="0">
                          <a:effectLst/>
                          <a:latin typeface="Arial" panose="020B0604020202020204" pitchFamily="34" charset="0"/>
                          <a:ea typeface="Times New Roman" panose="02020603050405020304" pitchFamily="18" charset="0"/>
                        </a:rPr>
                        <a:t>Bcp</a:t>
                      </a:r>
                      <a:r>
                        <a:rPr lang="fr-FR" sz="900" b="1" i="1" dirty="0">
                          <a:effectLst/>
                          <a:latin typeface="Arial" panose="020B0604020202020204" pitchFamily="34" charset="0"/>
                          <a:ea typeface="Times New Roman" panose="02020603050405020304" pitchFamily="18" charset="0"/>
                        </a:rPr>
                        <a:t/>
                      </a:r>
                      <a:br>
                        <a:rPr lang="fr-FR" sz="900" b="1" i="1" dirty="0">
                          <a:effectLst/>
                          <a:latin typeface="Arial" panose="020B0604020202020204" pitchFamily="34" charset="0"/>
                          <a:ea typeface="Times New Roman" panose="02020603050405020304" pitchFamily="18" charset="0"/>
                        </a:rPr>
                      </a:br>
                      <a:r>
                        <a:rPr lang="fr-FR" sz="900" b="1" i="1" dirty="0">
                          <a:effectLst/>
                          <a:latin typeface="Arial" panose="020B0604020202020204" pitchFamily="34" charset="0"/>
                          <a:ea typeface="Times New Roman" panose="02020603050405020304" pitchFamily="18" charset="0"/>
                        </a:rPr>
                        <a:t>2</a:t>
                      </a:r>
                      <a:endParaRPr lang="en-US" sz="1000" i="1"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T</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privilégie le tableau comme support aux apprentissages.</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P</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Arial" panose="020B0604020202020204" pitchFamily="34" charset="0"/>
                          <a:ea typeface="Times New Roman" panose="02020603050405020304" pitchFamily="18" charset="0"/>
                        </a:rPr>
                        <a:t>Je modère mon temps de parole.</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A</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Arial" panose="020B0604020202020204" pitchFamily="34" charset="0"/>
                          <a:ea typeface="Times New Roman" panose="02020603050405020304" pitchFamily="18" charset="0"/>
                        </a:rPr>
                        <a:t>Je propose des situations-problèmes.</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I</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Arial" panose="020B0604020202020204" pitchFamily="34" charset="0"/>
                          <a:ea typeface="Times New Roman" panose="02020603050405020304" pitchFamily="18" charset="0"/>
                        </a:rPr>
                        <a:t>J’ai le souci de faire participer les élèves le plus possible.</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A</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Arial" panose="020B0604020202020204" pitchFamily="34" charset="0"/>
                          <a:ea typeface="Times New Roman" panose="02020603050405020304" pitchFamily="18" charset="0"/>
                        </a:rPr>
                        <a:t>Je favorise le travail en petits groupes.</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I</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Arial" panose="020B0604020202020204" pitchFamily="34" charset="0"/>
                          <a:ea typeface="Times New Roman" panose="02020603050405020304" pitchFamily="18" charset="0"/>
                        </a:rPr>
                        <a:t>Je sollicite les propositions des élèves.</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A</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Arial" panose="020B0604020202020204" pitchFamily="34" charset="0"/>
                          <a:ea typeface="Times New Roman" panose="02020603050405020304" pitchFamily="18" charset="0"/>
                        </a:rPr>
                        <a:t>Je propose l'analyse en petits groupes de documents adaptés.</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I</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suscite des débats.</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T</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propose des corrections collectives.</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I</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J’exploite les réponses des élèves.</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I</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tiens compte des représentations initiales des élèves.</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A</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propose des corrections individuelles</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T</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cherche à communiquer un maximum d'informations dans le temps imparti.</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A</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mets en place des groupes de besoin.</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P</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propose l'analyse individuelle de documents adaptés.</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T</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sollicite des réponses ponctuelles de compréhension.</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P</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propose des outils permettant aux élèves de s'auto-corriger.</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T</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m'adresse à tous les élèves en même temps.</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P</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propose un plan de travail individuel.</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7910">
                <a:tc>
                  <a:txBody>
                    <a:bodyPr/>
                    <a:lstStyle/>
                    <a:p>
                      <a:pPr algn="ctr">
                        <a:spcAft>
                          <a:spcPts val="0"/>
                        </a:spcAft>
                      </a:pPr>
                      <a:r>
                        <a:rPr lang="fr-FR" sz="1400">
                          <a:effectLst/>
                          <a:latin typeface="Arial" panose="020B0604020202020204" pitchFamily="34" charset="0"/>
                          <a:ea typeface="Times New Roman" panose="02020603050405020304" pitchFamily="18" charset="0"/>
                        </a:rPr>
                        <a:t>P</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Arial" panose="020B0604020202020204" pitchFamily="34" charset="0"/>
                          <a:ea typeface="Times New Roman" panose="02020603050405020304" pitchFamily="18" charset="0"/>
                        </a:rPr>
                        <a:t>Je mets à disposition des élèves des sources variées d'informations.</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a:effectLst/>
                          <a:latin typeface="Times New Roman" panose="02020603050405020304" pitchFamily="18" charset="0"/>
                          <a:ea typeface="Times New Roman" panose="02020603050405020304" pitchFamily="18" charset="0"/>
                        </a:rPr>
                        <a:t> </a:t>
                      </a:r>
                      <a:endParaRPr lang="en-US" sz="140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1400" dirty="0">
                          <a:effectLst/>
                          <a:latin typeface="Times New Roman" panose="02020603050405020304" pitchFamily="18" charset="0"/>
                          <a:ea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endParaRPr>
                    </a:p>
                  </a:txBody>
                  <a:tcPr marL="27286" marR="27286" marT="27284" marB="2728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265083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1"/>
          <p:cNvGrpSpPr>
            <a:grpSpLocks/>
          </p:cNvGrpSpPr>
          <p:nvPr/>
        </p:nvGrpSpPr>
        <p:grpSpPr bwMode="auto">
          <a:xfrm>
            <a:off x="1905000" y="228600"/>
            <a:ext cx="8382000" cy="6134100"/>
            <a:chOff x="-3" y="-3"/>
            <a:chExt cx="4312" cy="5425"/>
          </a:xfrm>
        </p:grpSpPr>
        <p:grpSp>
          <p:nvGrpSpPr>
            <p:cNvPr id="5131" name="Group 49"/>
            <p:cNvGrpSpPr>
              <a:grpSpLocks/>
            </p:cNvGrpSpPr>
            <p:nvPr/>
          </p:nvGrpSpPr>
          <p:grpSpPr bwMode="auto">
            <a:xfrm>
              <a:off x="0" y="0"/>
              <a:ext cx="4306" cy="5419"/>
              <a:chOff x="0" y="0"/>
              <a:chExt cx="4306" cy="5419"/>
            </a:xfrm>
          </p:grpSpPr>
          <p:grpSp>
            <p:nvGrpSpPr>
              <p:cNvPr id="5133" name="Group 20"/>
              <p:cNvGrpSpPr>
                <a:grpSpLocks/>
              </p:cNvGrpSpPr>
              <p:nvPr/>
            </p:nvGrpSpPr>
            <p:grpSpPr bwMode="auto">
              <a:xfrm>
                <a:off x="0" y="0"/>
                <a:ext cx="660" cy="442"/>
                <a:chOff x="0" y="0"/>
                <a:chExt cx="660" cy="442"/>
              </a:xfrm>
            </p:grpSpPr>
            <p:sp>
              <p:nvSpPr>
                <p:cNvPr id="5178" name="Rectangle 2"/>
                <p:cNvSpPr>
                  <a:spLocks noChangeArrowheads="1"/>
                </p:cNvSpPr>
                <p:nvPr/>
              </p:nvSpPr>
              <p:spPr bwMode="auto">
                <a:xfrm>
                  <a:off x="28" y="0"/>
                  <a:ext cx="60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fr-FR" altLang="en-US" sz="1200">
                      <a:latin typeface="Arial" panose="020B0604020202020204" pitchFamily="34" charset="0"/>
                      <a:cs typeface="Arial" panose="020B0604020202020204" pitchFamily="34" charset="0"/>
                    </a:rPr>
                    <a:t>Styles</a:t>
                  </a:r>
                  <a:endParaRPr lang="fr-FR" altLang="en-US" sz="1200">
                    <a:cs typeface="Times New Roman" panose="02020603050405020304" pitchFamily="18" charset="0"/>
                  </a:endParaRPr>
                </a:p>
                <a:p>
                  <a:pPr>
                    <a:spcBef>
                      <a:spcPct val="0"/>
                    </a:spcBef>
                    <a:buFontTx/>
                    <a:buNone/>
                  </a:pPr>
                  <a:endParaRPr lang="fr-FR" altLang="en-US" sz="2400"/>
                </a:p>
              </p:txBody>
            </p:sp>
            <p:sp>
              <p:nvSpPr>
                <p:cNvPr id="5179" name="Rectangle 19"/>
                <p:cNvSpPr>
                  <a:spLocks noChangeArrowheads="1"/>
                </p:cNvSpPr>
                <p:nvPr/>
              </p:nvSpPr>
              <p:spPr bwMode="auto">
                <a:xfrm>
                  <a:off x="0" y="0"/>
                  <a:ext cx="660" cy="44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34" name="Group 22"/>
              <p:cNvGrpSpPr>
                <a:grpSpLocks/>
              </p:cNvGrpSpPr>
              <p:nvPr/>
            </p:nvGrpSpPr>
            <p:grpSpPr bwMode="auto">
              <a:xfrm>
                <a:off x="660" y="0"/>
                <a:ext cx="1880" cy="442"/>
                <a:chOff x="660" y="0"/>
                <a:chExt cx="1880" cy="442"/>
              </a:xfrm>
            </p:grpSpPr>
            <p:sp>
              <p:nvSpPr>
                <p:cNvPr id="5176" name="Rectangle 3"/>
                <p:cNvSpPr>
                  <a:spLocks noChangeArrowheads="1"/>
                </p:cNvSpPr>
                <p:nvPr/>
              </p:nvSpPr>
              <p:spPr bwMode="auto">
                <a:xfrm>
                  <a:off x="688" y="0"/>
                  <a:ext cx="1824"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fr-FR" altLang="en-US" sz="1600" b="1">
                      <a:latin typeface="Arial" panose="020B0604020202020204" pitchFamily="34" charset="0"/>
                      <a:cs typeface="Arial" panose="020B0604020202020204" pitchFamily="34" charset="0"/>
                    </a:rPr>
                    <a:t>Version « moins efficace »</a:t>
                  </a:r>
                  <a:endParaRPr lang="fr-FR" altLang="en-US" sz="1200">
                    <a:cs typeface="Times New Roman" panose="02020603050405020304" pitchFamily="18" charset="0"/>
                  </a:endParaRPr>
                </a:p>
                <a:p>
                  <a:pPr algn="ctr">
                    <a:spcBef>
                      <a:spcPct val="0"/>
                    </a:spcBef>
                    <a:buFontTx/>
                    <a:buNone/>
                  </a:pPr>
                  <a:endParaRPr lang="fr-FR" altLang="en-US" sz="2400"/>
                </a:p>
              </p:txBody>
            </p:sp>
            <p:sp>
              <p:nvSpPr>
                <p:cNvPr id="5177" name="Rectangle 21"/>
                <p:cNvSpPr>
                  <a:spLocks noChangeArrowheads="1"/>
                </p:cNvSpPr>
                <p:nvPr/>
              </p:nvSpPr>
              <p:spPr bwMode="auto">
                <a:xfrm>
                  <a:off x="660" y="0"/>
                  <a:ext cx="1880" cy="44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35" name="Group 24"/>
              <p:cNvGrpSpPr>
                <a:grpSpLocks/>
              </p:cNvGrpSpPr>
              <p:nvPr/>
            </p:nvGrpSpPr>
            <p:grpSpPr bwMode="auto">
              <a:xfrm>
                <a:off x="2540" y="0"/>
                <a:ext cx="1766" cy="442"/>
                <a:chOff x="2540" y="0"/>
                <a:chExt cx="1766" cy="442"/>
              </a:xfrm>
            </p:grpSpPr>
            <p:sp>
              <p:nvSpPr>
                <p:cNvPr id="5174" name="Rectangle 4"/>
                <p:cNvSpPr>
                  <a:spLocks noChangeArrowheads="1"/>
                </p:cNvSpPr>
                <p:nvPr/>
              </p:nvSpPr>
              <p:spPr bwMode="auto">
                <a:xfrm>
                  <a:off x="2568" y="0"/>
                  <a:ext cx="171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fr-FR" altLang="en-US" sz="1600" b="1">
                      <a:latin typeface="Arial" panose="020B0604020202020204" pitchFamily="34" charset="0"/>
                      <a:cs typeface="Arial" panose="020B0604020202020204" pitchFamily="34" charset="0"/>
                    </a:rPr>
                    <a:t>Version « plus efficace »</a:t>
                  </a:r>
                  <a:endParaRPr lang="fr-FR" altLang="en-US" sz="1200">
                    <a:cs typeface="Times New Roman" panose="02020603050405020304" pitchFamily="18" charset="0"/>
                  </a:endParaRPr>
                </a:p>
                <a:p>
                  <a:pPr algn="ctr">
                    <a:spcBef>
                      <a:spcPct val="0"/>
                    </a:spcBef>
                    <a:buFontTx/>
                    <a:buNone/>
                  </a:pPr>
                  <a:endParaRPr lang="fr-FR" altLang="en-US" sz="2400"/>
                </a:p>
              </p:txBody>
            </p:sp>
            <p:sp>
              <p:nvSpPr>
                <p:cNvPr id="5175" name="Rectangle 23"/>
                <p:cNvSpPr>
                  <a:spLocks noChangeArrowheads="1"/>
                </p:cNvSpPr>
                <p:nvPr/>
              </p:nvSpPr>
              <p:spPr bwMode="auto">
                <a:xfrm>
                  <a:off x="2540" y="0"/>
                  <a:ext cx="1766" cy="44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36" name="Group 26"/>
              <p:cNvGrpSpPr>
                <a:grpSpLocks/>
              </p:cNvGrpSpPr>
              <p:nvPr/>
            </p:nvGrpSpPr>
            <p:grpSpPr bwMode="auto">
              <a:xfrm>
                <a:off x="0" y="442"/>
                <a:ext cx="660" cy="1353"/>
                <a:chOff x="0" y="442"/>
                <a:chExt cx="660" cy="1353"/>
              </a:xfrm>
            </p:grpSpPr>
            <p:grpSp>
              <p:nvGrpSpPr>
                <p:cNvPr id="5170" name="Group 7"/>
                <p:cNvGrpSpPr>
                  <a:grpSpLocks/>
                </p:cNvGrpSpPr>
                <p:nvPr/>
              </p:nvGrpSpPr>
              <p:grpSpPr bwMode="auto">
                <a:xfrm>
                  <a:off x="28" y="442"/>
                  <a:ext cx="604" cy="1158"/>
                  <a:chOff x="0" y="1287"/>
                  <a:chExt cx="604" cy="1158"/>
                </a:xfrm>
              </p:grpSpPr>
              <p:sp>
                <p:nvSpPr>
                  <p:cNvPr id="5172" name="Rectangle 5"/>
                  <p:cNvSpPr>
                    <a:spLocks noChangeArrowheads="1"/>
                  </p:cNvSpPr>
                  <p:nvPr/>
                </p:nvSpPr>
                <p:spPr bwMode="auto">
                  <a:xfrm>
                    <a:off x="0" y="1287"/>
                    <a:ext cx="604" cy="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fr-FR" altLang="en-US" sz="1200" b="1">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r>
                      <a:rPr lang="fr-FR" altLang="en-US" sz="1200" b="1">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endParaRPr lang="fr-FR" altLang="en-US" sz="2400"/>
                  </a:p>
                </p:txBody>
              </p:sp>
              <p:sp>
                <p:nvSpPr>
                  <p:cNvPr id="5173" name="Rectangle 6"/>
                  <p:cNvSpPr>
                    <a:spLocks noChangeArrowheads="1"/>
                  </p:cNvSpPr>
                  <p:nvPr/>
                </p:nvSpPr>
                <p:spPr bwMode="auto">
                  <a:xfrm>
                    <a:off x="0" y="1805"/>
                    <a:ext cx="604"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fr-FR" altLang="en-US" sz="2000" b="1">
                      <a:latin typeface="Arial" panose="020B0604020202020204" pitchFamily="34" charset="0"/>
                      <a:cs typeface="Arial" panose="020B0604020202020204" pitchFamily="34" charset="0"/>
                    </a:endParaRPr>
                  </a:p>
                  <a:p>
                    <a:pPr eaLnBrk="1" hangingPunct="1">
                      <a:spcBef>
                        <a:spcPct val="0"/>
                      </a:spcBef>
                      <a:buFontTx/>
                      <a:buNone/>
                    </a:pPr>
                    <a:r>
                      <a:rPr lang="fr-FR" altLang="en-US" sz="1200" b="1">
                        <a:latin typeface="Arial" panose="020B0604020202020204" pitchFamily="34" charset="0"/>
                        <a:cs typeface="Arial" panose="020B0604020202020204" pitchFamily="34" charset="0"/>
                      </a:rPr>
                      <a:t>Transmissif</a:t>
                    </a:r>
                  </a:p>
                  <a:p>
                    <a:pPr>
                      <a:spcBef>
                        <a:spcPct val="0"/>
                      </a:spcBef>
                      <a:buFontTx/>
                      <a:buNone/>
                    </a:pPr>
                    <a:endParaRPr lang="fr-FR" altLang="en-US" sz="1200"/>
                  </a:p>
                </p:txBody>
              </p:sp>
            </p:grpSp>
            <p:sp>
              <p:nvSpPr>
                <p:cNvPr id="5171" name="Rectangle 25"/>
                <p:cNvSpPr>
                  <a:spLocks noChangeArrowheads="1"/>
                </p:cNvSpPr>
                <p:nvPr/>
              </p:nvSpPr>
              <p:spPr bwMode="auto">
                <a:xfrm>
                  <a:off x="0" y="442"/>
                  <a:ext cx="660" cy="135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37" name="Group 28"/>
              <p:cNvGrpSpPr>
                <a:grpSpLocks/>
              </p:cNvGrpSpPr>
              <p:nvPr/>
            </p:nvGrpSpPr>
            <p:grpSpPr bwMode="auto">
              <a:xfrm>
                <a:off x="660" y="442"/>
                <a:ext cx="1880" cy="1353"/>
                <a:chOff x="660" y="442"/>
                <a:chExt cx="1880" cy="1353"/>
              </a:xfrm>
            </p:grpSpPr>
            <p:sp>
              <p:nvSpPr>
                <p:cNvPr id="5168" name="Rectangle 8"/>
                <p:cNvSpPr>
                  <a:spLocks noChangeArrowheads="1"/>
                </p:cNvSpPr>
                <p:nvPr/>
              </p:nvSpPr>
              <p:spPr bwMode="auto">
                <a:xfrm>
                  <a:off x="688" y="442"/>
                  <a:ext cx="1824" cy="1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fr-FR" altLang="en-US" sz="1200">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p:txBody>
            </p:sp>
            <p:sp>
              <p:nvSpPr>
                <p:cNvPr id="5169" name="Rectangle 27"/>
                <p:cNvSpPr>
                  <a:spLocks noChangeArrowheads="1"/>
                </p:cNvSpPr>
                <p:nvPr/>
              </p:nvSpPr>
              <p:spPr bwMode="auto">
                <a:xfrm>
                  <a:off x="660" y="442"/>
                  <a:ext cx="1880" cy="135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38" name="Group 30"/>
              <p:cNvGrpSpPr>
                <a:grpSpLocks/>
              </p:cNvGrpSpPr>
              <p:nvPr/>
            </p:nvGrpSpPr>
            <p:grpSpPr bwMode="auto">
              <a:xfrm>
                <a:off x="2540" y="442"/>
                <a:ext cx="1766" cy="1353"/>
                <a:chOff x="2540" y="442"/>
                <a:chExt cx="1766" cy="1353"/>
              </a:xfrm>
            </p:grpSpPr>
            <p:sp>
              <p:nvSpPr>
                <p:cNvPr id="5166" name="Rectangle 9"/>
                <p:cNvSpPr>
                  <a:spLocks noChangeArrowheads="1"/>
                </p:cNvSpPr>
                <p:nvPr/>
              </p:nvSpPr>
              <p:spPr bwMode="auto">
                <a:xfrm>
                  <a:off x="2568" y="442"/>
                  <a:ext cx="1710" cy="1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5167" name="Rectangle 29"/>
                <p:cNvSpPr>
                  <a:spLocks noChangeArrowheads="1"/>
                </p:cNvSpPr>
                <p:nvPr/>
              </p:nvSpPr>
              <p:spPr bwMode="auto">
                <a:xfrm>
                  <a:off x="2540" y="442"/>
                  <a:ext cx="1766" cy="135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39" name="Group 32"/>
              <p:cNvGrpSpPr>
                <a:grpSpLocks/>
              </p:cNvGrpSpPr>
              <p:nvPr/>
            </p:nvGrpSpPr>
            <p:grpSpPr bwMode="auto">
              <a:xfrm>
                <a:off x="0" y="1795"/>
                <a:ext cx="660" cy="1208"/>
                <a:chOff x="0" y="1795"/>
                <a:chExt cx="660" cy="1208"/>
              </a:xfrm>
            </p:grpSpPr>
            <p:sp>
              <p:nvSpPr>
                <p:cNvPr id="5164" name="Rectangle 10"/>
                <p:cNvSpPr>
                  <a:spLocks noChangeArrowheads="1"/>
                </p:cNvSpPr>
                <p:nvPr/>
              </p:nvSpPr>
              <p:spPr bwMode="auto">
                <a:xfrm>
                  <a:off x="28" y="1795"/>
                  <a:ext cx="604"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fr-FR" altLang="en-US" sz="1200" b="1">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r>
                    <a:rPr lang="fr-FR" altLang="en-US" sz="1200" b="1">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r>
                    <a:rPr lang="fr-FR" altLang="en-US" sz="1200" b="1">
                      <a:latin typeface="Arial" panose="020B0604020202020204" pitchFamily="34" charset="0"/>
                      <a:cs typeface="Arial" panose="020B0604020202020204" pitchFamily="34" charset="0"/>
                    </a:rPr>
                    <a:t>Incitatif</a:t>
                  </a:r>
                  <a:endParaRPr lang="fr-FR" altLang="en-US" sz="1200">
                    <a:cs typeface="Times New Roman" panose="02020603050405020304" pitchFamily="18" charset="0"/>
                  </a:endParaRPr>
                </a:p>
                <a:p>
                  <a:pPr>
                    <a:spcBef>
                      <a:spcPct val="0"/>
                    </a:spcBef>
                    <a:buFontTx/>
                    <a:buNone/>
                  </a:pPr>
                  <a:endParaRPr lang="fr-FR" altLang="en-US" sz="2400"/>
                </a:p>
              </p:txBody>
            </p:sp>
            <p:sp>
              <p:nvSpPr>
                <p:cNvPr id="5165" name="Rectangle 31"/>
                <p:cNvSpPr>
                  <a:spLocks noChangeArrowheads="1"/>
                </p:cNvSpPr>
                <p:nvPr/>
              </p:nvSpPr>
              <p:spPr bwMode="auto">
                <a:xfrm>
                  <a:off x="0" y="1795"/>
                  <a:ext cx="660"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40" name="Group 34"/>
              <p:cNvGrpSpPr>
                <a:grpSpLocks/>
              </p:cNvGrpSpPr>
              <p:nvPr/>
            </p:nvGrpSpPr>
            <p:grpSpPr bwMode="auto">
              <a:xfrm>
                <a:off x="660" y="1795"/>
                <a:ext cx="1880" cy="1208"/>
                <a:chOff x="660" y="1795"/>
                <a:chExt cx="1880" cy="1208"/>
              </a:xfrm>
            </p:grpSpPr>
            <p:sp>
              <p:nvSpPr>
                <p:cNvPr id="5162" name="Rectangle 11"/>
                <p:cNvSpPr>
                  <a:spLocks noChangeArrowheads="1"/>
                </p:cNvSpPr>
                <p:nvPr/>
              </p:nvSpPr>
              <p:spPr bwMode="auto">
                <a:xfrm>
                  <a:off x="688" y="1795"/>
                  <a:ext cx="1824"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fr-FR" altLang="en-US" sz="1200">
                      <a:latin typeface="Arial" panose="020B0604020202020204" pitchFamily="34" charset="0"/>
                      <a:cs typeface="Arial" panose="020B0604020202020204" pitchFamily="34" charset="0"/>
                    </a:rPr>
                    <a:t> </a:t>
                  </a:r>
                  <a:endParaRPr lang="fr-FR" altLang="en-US" sz="2400"/>
                </a:p>
              </p:txBody>
            </p:sp>
            <p:sp>
              <p:nvSpPr>
                <p:cNvPr id="5163" name="Rectangle 33"/>
                <p:cNvSpPr>
                  <a:spLocks noChangeArrowheads="1"/>
                </p:cNvSpPr>
                <p:nvPr/>
              </p:nvSpPr>
              <p:spPr bwMode="auto">
                <a:xfrm>
                  <a:off x="660" y="1795"/>
                  <a:ext cx="1880"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41" name="Group 36"/>
              <p:cNvGrpSpPr>
                <a:grpSpLocks/>
              </p:cNvGrpSpPr>
              <p:nvPr/>
            </p:nvGrpSpPr>
            <p:grpSpPr bwMode="auto">
              <a:xfrm>
                <a:off x="2540" y="1795"/>
                <a:ext cx="1766" cy="1208"/>
                <a:chOff x="2540" y="1795"/>
                <a:chExt cx="1766" cy="1208"/>
              </a:xfrm>
            </p:grpSpPr>
            <p:sp>
              <p:nvSpPr>
                <p:cNvPr id="5160" name="Rectangle 12"/>
                <p:cNvSpPr>
                  <a:spLocks noChangeArrowheads="1"/>
                </p:cNvSpPr>
                <p:nvPr/>
              </p:nvSpPr>
              <p:spPr bwMode="auto">
                <a:xfrm>
                  <a:off x="2568" y="1795"/>
                  <a:ext cx="1710"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fr-FR" altLang="en-US" sz="1200">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endParaRPr lang="fr-FR" altLang="en-US" sz="2400"/>
                </a:p>
              </p:txBody>
            </p:sp>
            <p:sp>
              <p:nvSpPr>
                <p:cNvPr id="5161" name="Rectangle 35"/>
                <p:cNvSpPr>
                  <a:spLocks noChangeArrowheads="1"/>
                </p:cNvSpPr>
                <p:nvPr/>
              </p:nvSpPr>
              <p:spPr bwMode="auto">
                <a:xfrm>
                  <a:off x="2540" y="1795"/>
                  <a:ext cx="1766"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42" name="Group 38"/>
              <p:cNvGrpSpPr>
                <a:grpSpLocks/>
              </p:cNvGrpSpPr>
              <p:nvPr/>
            </p:nvGrpSpPr>
            <p:grpSpPr bwMode="auto">
              <a:xfrm>
                <a:off x="0" y="3003"/>
                <a:ext cx="660" cy="1093"/>
                <a:chOff x="0" y="3003"/>
                <a:chExt cx="660" cy="1093"/>
              </a:xfrm>
            </p:grpSpPr>
            <p:sp>
              <p:nvSpPr>
                <p:cNvPr id="5158" name="Rectangle 13"/>
                <p:cNvSpPr>
                  <a:spLocks noChangeArrowheads="1"/>
                </p:cNvSpPr>
                <p:nvPr/>
              </p:nvSpPr>
              <p:spPr bwMode="auto">
                <a:xfrm>
                  <a:off x="28" y="3003"/>
                  <a:ext cx="604" cy="1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fr-FR" altLang="en-US" sz="1200" b="1">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r>
                    <a:rPr lang="fr-FR" altLang="en-US" sz="1200" b="1">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r>
                    <a:rPr lang="fr-FR" altLang="en-US" sz="1200" b="1">
                      <a:latin typeface="Arial" panose="020B0604020202020204" pitchFamily="34" charset="0"/>
                      <a:cs typeface="Arial" panose="020B0604020202020204" pitchFamily="34" charset="0"/>
                    </a:rPr>
                    <a:t>Associatif</a:t>
                  </a:r>
                  <a:endParaRPr lang="fr-FR" altLang="en-US" sz="1200">
                    <a:cs typeface="Times New Roman" panose="02020603050405020304" pitchFamily="18" charset="0"/>
                  </a:endParaRPr>
                </a:p>
                <a:p>
                  <a:pPr>
                    <a:spcBef>
                      <a:spcPct val="0"/>
                    </a:spcBef>
                    <a:buFontTx/>
                    <a:buNone/>
                  </a:pPr>
                  <a:endParaRPr lang="fr-FR" altLang="en-US" sz="2400"/>
                </a:p>
              </p:txBody>
            </p:sp>
            <p:sp>
              <p:nvSpPr>
                <p:cNvPr id="5159" name="Rectangle 37"/>
                <p:cNvSpPr>
                  <a:spLocks noChangeArrowheads="1"/>
                </p:cNvSpPr>
                <p:nvPr/>
              </p:nvSpPr>
              <p:spPr bwMode="auto">
                <a:xfrm>
                  <a:off x="0" y="3003"/>
                  <a:ext cx="660" cy="109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43" name="Group 40"/>
              <p:cNvGrpSpPr>
                <a:grpSpLocks/>
              </p:cNvGrpSpPr>
              <p:nvPr/>
            </p:nvGrpSpPr>
            <p:grpSpPr bwMode="auto">
              <a:xfrm>
                <a:off x="660" y="3003"/>
                <a:ext cx="1880" cy="1093"/>
                <a:chOff x="660" y="3003"/>
                <a:chExt cx="1880" cy="1093"/>
              </a:xfrm>
            </p:grpSpPr>
            <p:sp>
              <p:nvSpPr>
                <p:cNvPr id="5156" name="Rectangle 14"/>
                <p:cNvSpPr>
                  <a:spLocks noChangeArrowheads="1"/>
                </p:cNvSpPr>
                <p:nvPr/>
              </p:nvSpPr>
              <p:spPr bwMode="auto">
                <a:xfrm>
                  <a:off x="688" y="3003"/>
                  <a:ext cx="1824" cy="1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fr-FR" altLang="en-US" sz="1200">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r>
                    <a:rPr lang="fr-FR" altLang="en-US" sz="1200">
                      <a:cs typeface="Times New Roman" panose="02020603050405020304" pitchFamily="18" charset="0"/>
                    </a:rPr>
                    <a:t> </a:t>
                  </a:r>
                </a:p>
                <a:p>
                  <a:pPr>
                    <a:spcBef>
                      <a:spcPct val="0"/>
                    </a:spcBef>
                    <a:buFontTx/>
                    <a:buNone/>
                  </a:pPr>
                  <a:endParaRPr lang="fr-FR" altLang="en-US" sz="2400"/>
                </a:p>
              </p:txBody>
            </p:sp>
            <p:sp>
              <p:nvSpPr>
                <p:cNvPr id="5157" name="Rectangle 39"/>
                <p:cNvSpPr>
                  <a:spLocks noChangeArrowheads="1"/>
                </p:cNvSpPr>
                <p:nvPr/>
              </p:nvSpPr>
              <p:spPr bwMode="auto">
                <a:xfrm>
                  <a:off x="660" y="3003"/>
                  <a:ext cx="1880" cy="109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44" name="Group 42"/>
              <p:cNvGrpSpPr>
                <a:grpSpLocks/>
              </p:cNvGrpSpPr>
              <p:nvPr/>
            </p:nvGrpSpPr>
            <p:grpSpPr bwMode="auto">
              <a:xfrm>
                <a:off x="2540" y="3003"/>
                <a:ext cx="1766" cy="1093"/>
                <a:chOff x="2540" y="3003"/>
                <a:chExt cx="1766" cy="1093"/>
              </a:xfrm>
            </p:grpSpPr>
            <p:sp>
              <p:nvSpPr>
                <p:cNvPr id="5154" name="Rectangle 15"/>
                <p:cNvSpPr>
                  <a:spLocks noChangeArrowheads="1"/>
                </p:cNvSpPr>
                <p:nvPr/>
              </p:nvSpPr>
              <p:spPr bwMode="auto">
                <a:xfrm>
                  <a:off x="2568" y="3003"/>
                  <a:ext cx="1710" cy="1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fr-FR" altLang="en-US" sz="1200">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p:txBody>
            </p:sp>
            <p:sp>
              <p:nvSpPr>
                <p:cNvPr id="5155" name="Rectangle 41"/>
                <p:cNvSpPr>
                  <a:spLocks noChangeArrowheads="1"/>
                </p:cNvSpPr>
                <p:nvPr/>
              </p:nvSpPr>
              <p:spPr bwMode="auto">
                <a:xfrm>
                  <a:off x="2540" y="3003"/>
                  <a:ext cx="1766" cy="109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45" name="Group 44"/>
              <p:cNvGrpSpPr>
                <a:grpSpLocks/>
              </p:cNvGrpSpPr>
              <p:nvPr/>
            </p:nvGrpSpPr>
            <p:grpSpPr bwMode="auto">
              <a:xfrm>
                <a:off x="0" y="4096"/>
                <a:ext cx="660" cy="1323"/>
                <a:chOff x="0" y="4096"/>
                <a:chExt cx="660" cy="1323"/>
              </a:xfrm>
            </p:grpSpPr>
            <p:sp>
              <p:nvSpPr>
                <p:cNvPr id="5152" name="Rectangle 16"/>
                <p:cNvSpPr>
                  <a:spLocks noChangeArrowheads="1"/>
                </p:cNvSpPr>
                <p:nvPr/>
              </p:nvSpPr>
              <p:spPr bwMode="auto">
                <a:xfrm>
                  <a:off x="28" y="4096"/>
                  <a:ext cx="604" cy="1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fr-FR" altLang="en-US" sz="1200" b="1">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r>
                    <a:rPr lang="fr-FR" altLang="en-US" sz="1200" b="1">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r>
                    <a:rPr lang="fr-FR" altLang="en-US" sz="1200" b="1">
                      <a:latin typeface="Arial" panose="020B0604020202020204" pitchFamily="34" charset="0"/>
                      <a:cs typeface="Arial" panose="020B0604020202020204" pitchFamily="34" charset="0"/>
                    </a:rPr>
                    <a:t>Permissif</a:t>
                  </a:r>
                  <a:endParaRPr lang="fr-FR" altLang="en-US" sz="1200">
                    <a:cs typeface="Times New Roman" panose="02020603050405020304" pitchFamily="18" charset="0"/>
                  </a:endParaRPr>
                </a:p>
                <a:p>
                  <a:pPr>
                    <a:spcBef>
                      <a:spcPct val="0"/>
                    </a:spcBef>
                    <a:buFontTx/>
                    <a:buNone/>
                  </a:pPr>
                  <a:endParaRPr lang="fr-FR" altLang="en-US" sz="2400"/>
                </a:p>
              </p:txBody>
            </p:sp>
            <p:sp>
              <p:nvSpPr>
                <p:cNvPr id="5153" name="Rectangle 43"/>
                <p:cNvSpPr>
                  <a:spLocks noChangeArrowheads="1"/>
                </p:cNvSpPr>
                <p:nvPr/>
              </p:nvSpPr>
              <p:spPr bwMode="auto">
                <a:xfrm>
                  <a:off x="0" y="4096"/>
                  <a:ext cx="660" cy="132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46" name="Group 46"/>
              <p:cNvGrpSpPr>
                <a:grpSpLocks/>
              </p:cNvGrpSpPr>
              <p:nvPr/>
            </p:nvGrpSpPr>
            <p:grpSpPr bwMode="auto">
              <a:xfrm>
                <a:off x="660" y="4096"/>
                <a:ext cx="1880" cy="1323"/>
                <a:chOff x="660" y="4096"/>
                <a:chExt cx="1880" cy="1323"/>
              </a:xfrm>
            </p:grpSpPr>
            <p:sp>
              <p:nvSpPr>
                <p:cNvPr id="5150" name="Rectangle 17"/>
                <p:cNvSpPr>
                  <a:spLocks noChangeArrowheads="1"/>
                </p:cNvSpPr>
                <p:nvPr/>
              </p:nvSpPr>
              <p:spPr bwMode="auto">
                <a:xfrm>
                  <a:off x="688" y="4096"/>
                  <a:ext cx="1824" cy="1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fr-FR" altLang="en-US" sz="1200">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endParaRPr lang="fr-FR" altLang="en-US" sz="2400"/>
                </a:p>
              </p:txBody>
            </p:sp>
            <p:sp>
              <p:nvSpPr>
                <p:cNvPr id="5151" name="Rectangle 45"/>
                <p:cNvSpPr>
                  <a:spLocks noChangeArrowheads="1"/>
                </p:cNvSpPr>
                <p:nvPr/>
              </p:nvSpPr>
              <p:spPr bwMode="auto">
                <a:xfrm>
                  <a:off x="660" y="4096"/>
                  <a:ext cx="1880" cy="132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nvGrpSpPr>
              <p:cNvPr id="5147" name="Group 48"/>
              <p:cNvGrpSpPr>
                <a:grpSpLocks/>
              </p:cNvGrpSpPr>
              <p:nvPr/>
            </p:nvGrpSpPr>
            <p:grpSpPr bwMode="auto">
              <a:xfrm>
                <a:off x="2540" y="4096"/>
                <a:ext cx="1766" cy="1323"/>
                <a:chOff x="2540" y="4096"/>
                <a:chExt cx="1766" cy="1323"/>
              </a:xfrm>
            </p:grpSpPr>
            <p:sp>
              <p:nvSpPr>
                <p:cNvPr id="5148" name="Rectangle 18"/>
                <p:cNvSpPr>
                  <a:spLocks noChangeArrowheads="1"/>
                </p:cNvSpPr>
                <p:nvPr/>
              </p:nvSpPr>
              <p:spPr bwMode="auto">
                <a:xfrm>
                  <a:off x="2568" y="4096"/>
                  <a:ext cx="1710" cy="1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fr-FR" altLang="en-US" sz="1200">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endParaRPr lang="fr-FR" altLang="en-US" sz="2400"/>
                </a:p>
              </p:txBody>
            </p:sp>
            <p:sp>
              <p:nvSpPr>
                <p:cNvPr id="5149" name="Rectangle 47"/>
                <p:cNvSpPr>
                  <a:spLocks noChangeArrowheads="1"/>
                </p:cNvSpPr>
                <p:nvPr/>
              </p:nvSpPr>
              <p:spPr bwMode="auto">
                <a:xfrm>
                  <a:off x="2540" y="4096"/>
                  <a:ext cx="1766" cy="132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grpSp>
        <p:sp>
          <p:nvSpPr>
            <p:cNvPr id="5132" name="Rectangle 50"/>
            <p:cNvSpPr>
              <a:spLocks noChangeArrowheads="1"/>
            </p:cNvSpPr>
            <p:nvPr/>
          </p:nvSpPr>
          <p:spPr bwMode="auto">
            <a:xfrm>
              <a:off x="-3" y="-3"/>
              <a:ext cx="4312" cy="5425"/>
            </a:xfrm>
            <a:prstGeom prst="rect">
              <a:avLst/>
            </a:prstGeom>
            <a:noFill/>
            <a:ln w="95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2400"/>
            </a:p>
          </p:txBody>
        </p:sp>
      </p:grpSp>
      <p:sp>
        <p:nvSpPr>
          <p:cNvPr id="2100" name="Text Box 52"/>
          <p:cNvSpPr txBox="1">
            <a:spLocks noChangeArrowheads="1"/>
          </p:cNvSpPr>
          <p:nvPr/>
        </p:nvSpPr>
        <p:spPr bwMode="auto">
          <a:xfrm>
            <a:off x="3200400" y="762001"/>
            <a:ext cx="3581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r-FR" altLang="en-US" sz="1200">
                <a:latin typeface="Arial" panose="020B0604020202020204" pitchFamily="34" charset="0"/>
                <a:cs typeface="Arial" panose="020B0604020202020204" pitchFamily="34" charset="0"/>
              </a:rPr>
              <a:t>Le maître communique un maximum d’informations dans le temps imparti.</a:t>
            </a:r>
            <a:endParaRPr lang="fr-FR" altLang="en-US" sz="1200">
              <a:cs typeface="Times New Roman" panose="02020603050405020304" pitchFamily="18" charset="0"/>
            </a:endParaRPr>
          </a:p>
          <a:p>
            <a:pPr>
              <a:spcBef>
                <a:spcPct val="0"/>
              </a:spcBef>
              <a:buFontTx/>
              <a:buNone/>
            </a:pPr>
            <a:r>
              <a:rPr lang="fr-FR" altLang="en-US" sz="1200">
                <a:latin typeface="Arial" panose="020B0604020202020204" pitchFamily="34" charset="0"/>
                <a:cs typeface="Arial" panose="020B0604020202020204" pitchFamily="34" charset="0"/>
              </a:rPr>
              <a:t> </a:t>
            </a:r>
            <a:endParaRPr lang="fr-FR" altLang="en-US" sz="1200">
              <a:cs typeface="Times New Roman" panose="02020603050405020304" pitchFamily="18" charset="0"/>
            </a:endParaRPr>
          </a:p>
          <a:p>
            <a:pPr>
              <a:spcBef>
                <a:spcPct val="0"/>
              </a:spcBef>
              <a:buFontTx/>
              <a:buNone/>
            </a:pPr>
            <a:r>
              <a:rPr lang="fr-FR" altLang="en-US" sz="1200">
                <a:latin typeface="Arial" panose="020B0604020202020204" pitchFamily="34" charset="0"/>
                <a:cs typeface="Arial" panose="020B0604020202020204" pitchFamily="34" charset="0"/>
              </a:rPr>
              <a:t>Il n’y a pas de problème à résoudre et le questionnement n’intervient qu’à l’issue de l’exposé, en évaluation sommative.</a:t>
            </a:r>
            <a:endParaRPr lang="fr-FR" altLang="en-US" sz="2400"/>
          </a:p>
        </p:txBody>
      </p:sp>
      <p:sp>
        <p:nvSpPr>
          <p:cNvPr id="2101" name="Text Box 53"/>
          <p:cNvSpPr txBox="1">
            <a:spLocks noChangeArrowheads="1"/>
          </p:cNvSpPr>
          <p:nvPr/>
        </p:nvSpPr>
        <p:spPr bwMode="auto">
          <a:xfrm>
            <a:off x="6934200" y="990601"/>
            <a:ext cx="3276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r-FR" altLang="en-US" sz="1200">
                <a:latin typeface="Arial" panose="020B0604020202020204" pitchFamily="34" charset="0"/>
                <a:cs typeface="Arial" panose="020B0604020202020204" pitchFamily="34" charset="0"/>
              </a:rPr>
              <a:t>Le maître transmet l’information.</a:t>
            </a:r>
            <a:endParaRPr lang="fr-FR" altLang="en-US" sz="1200">
              <a:cs typeface="Times New Roman" panose="02020603050405020304" pitchFamily="18" charset="0"/>
            </a:endParaRPr>
          </a:p>
          <a:p>
            <a:pPr>
              <a:spcBef>
                <a:spcPct val="0"/>
              </a:spcBef>
              <a:buFontTx/>
              <a:buNone/>
            </a:pPr>
            <a:r>
              <a:rPr lang="fr-FR" altLang="en-US" sz="1200">
                <a:latin typeface="Arial" panose="020B0604020202020204" pitchFamily="34" charset="0"/>
                <a:cs typeface="Arial" panose="020B0604020202020204" pitchFamily="34" charset="0"/>
              </a:rPr>
              <a:t>Il annonce les objectifs.</a:t>
            </a:r>
            <a:endParaRPr lang="fr-FR" altLang="en-US" sz="1200">
              <a:cs typeface="Times New Roman" panose="02020603050405020304" pitchFamily="18" charset="0"/>
            </a:endParaRPr>
          </a:p>
          <a:p>
            <a:pPr>
              <a:spcBef>
                <a:spcPct val="0"/>
              </a:spcBef>
              <a:buFontTx/>
              <a:buNone/>
            </a:pPr>
            <a:r>
              <a:rPr lang="fr-FR" altLang="en-US" sz="1200">
                <a:latin typeface="Arial" panose="020B0604020202020204" pitchFamily="34" charset="0"/>
                <a:cs typeface="Arial" panose="020B0604020202020204" pitchFamily="34" charset="0"/>
              </a:rPr>
              <a:t>Il rebondit sur le questionnement des élèves.</a:t>
            </a:r>
            <a:endParaRPr lang="fr-FR" altLang="en-US" sz="1200">
              <a:cs typeface="Times New Roman" panose="02020603050405020304" pitchFamily="18" charset="0"/>
            </a:endParaRPr>
          </a:p>
          <a:p>
            <a:pPr>
              <a:spcBef>
                <a:spcPct val="0"/>
              </a:spcBef>
              <a:buFontTx/>
              <a:buNone/>
            </a:pPr>
            <a:r>
              <a:rPr lang="fr-FR" altLang="en-US" sz="1200">
                <a:latin typeface="Arial" panose="020B0604020202020204" pitchFamily="34" charset="0"/>
                <a:cs typeface="Arial" panose="020B0604020202020204" pitchFamily="34" charset="0"/>
              </a:rPr>
              <a:t>Une synthèse écrite conclut la séance</a:t>
            </a:r>
          </a:p>
        </p:txBody>
      </p:sp>
      <p:sp>
        <p:nvSpPr>
          <p:cNvPr id="2103" name="Text Box 55"/>
          <p:cNvSpPr txBox="1">
            <a:spLocks noChangeArrowheads="1"/>
          </p:cNvSpPr>
          <p:nvPr/>
        </p:nvSpPr>
        <p:spPr bwMode="auto">
          <a:xfrm>
            <a:off x="3276600" y="2286001"/>
            <a:ext cx="35052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r-FR" altLang="en-US" sz="1200">
                <a:latin typeface="Arial" panose="020B0604020202020204" pitchFamily="34" charset="0"/>
                <a:cs typeface="Arial" panose="020B0604020202020204" pitchFamily="34" charset="0"/>
              </a:rPr>
              <a:t>Le maître fait participer les élèves. Il sollicite des réponses ponctuelles mais sans exploitation effective.</a:t>
            </a:r>
            <a:endParaRPr lang="fr-FR" altLang="en-US" sz="1200">
              <a:cs typeface="Times New Roman" panose="02020603050405020304" pitchFamily="18" charset="0"/>
            </a:endParaRPr>
          </a:p>
          <a:p>
            <a:pPr>
              <a:spcBef>
                <a:spcPct val="0"/>
              </a:spcBef>
              <a:buFontTx/>
              <a:buNone/>
            </a:pPr>
            <a:r>
              <a:rPr lang="fr-FR" altLang="en-US" sz="1200">
                <a:latin typeface="Arial" panose="020B0604020202020204" pitchFamily="34" charset="0"/>
                <a:cs typeface="Arial" panose="020B0604020202020204" pitchFamily="34" charset="0"/>
              </a:rPr>
              <a:t>Questions fermées :questions devinettes permettant  seulement de vérifier si l’info a été comprise.</a:t>
            </a:r>
            <a:endParaRPr lang="fr-FR" altLang="en-US" sz="2400"/>
          </a:p>
        </p:txBody>
      </p:sp>
      <p:sp>
        <p:nvSpPr>
          <p:cNvPr id="2104" name="Text Box 56"/>
          <p:cNvSpPr txBox="1">
            <a:spLocks noChangeArrowheads="1"/>
          </p:cNvSpPr>
          <p:nvPr/>
        </p:nvSpPr>
        <p:spPr bwMode="auto">
          <a:xfrm>
            <a:off x="6934200" y="2286001"/>
            <a:ext cx="3276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r-FR" altLang="en-US" sz="1200">
                <a:latin typeface="Arial" panose="020B0604020202020204" pitchFamily="34" charset="0"/>
                <a:cs typeface="Arial" panose="020B0604020202020204" pitchFamily="34" charset="0"/>
              </a:rPr>
              <a:t>Le maître fait participer le groupe, il sollicite des avis. Il stimule des interventions spontanées, il utilise les réponses.</a:t>
            </a:r>
            <a:endParaRPr lang="fr-FR" altLang="en-US" sz="1200">
              <a:cs typeface="Times New Roman" panose="02020603050405020304" pitchFamily="18" charset="0"/>
            </a:endParaRPr>
          </a:p>
          <a:p>
            <a:pPr>
              <a:spcBef>
                <a:spcPct val="0"/>
              </a:spcBef>
              <a:buFontTx/>
              <a:buNone/>
            </a:pPr>
            <a:r>
              <a:rPr lang="fr-FR" altLang="en-US" sz="1200">
                <a:latin typeface="Arial" panose="020B0604020202020204" pitchFamily="34" charset="0"/>
                <a:cs typeface="Arial" panose="020B0604020202020204" pitchFamily="34" charset="0"/>
              </a:rPr>
              <a:t>Questions plus ouvertes.</a:t>
            </a:r>
            <a:endParaRPr lang="fr-FR" altLang="en-US" sz="1200">
              <a:cs typeface="Times New Roman" panose="02020603050405020304" pitchFamily="18" charset="0"/>
            </a:endParaRPr>
          </a:p>
          <a:p>
            <a:pPr>
              <a:spcBef>
                <a:spcPct val="0"/>
              </a:spcBef>
              <a:buFontTx/>
              <a:buNone/>
            </a:pPr>
            <a:r>
              <a:rPr lang="fr-FR" altLang="en-US" sz="1200">
                <a:latin typeface="Arial" panose="020B0604020202020204" pitchFamily="34" charset="0"/>
                <a:cs typeface="Arial" panose="020B0604020202020204" pitchFamily="34" charset="0"/>
              </a:rPr>
              <a:t>Les élèves sont actifs.</a:t>
            </a:r>
            <a:endParaRPr lang="fr-FR" altLang="en-US" sz="2400"/>
          </a:p>
        </p:txBody>
      </p:sp>
      <p:sp>
        <p:nvSpPr>
          <p:cNvPr id="2105" name="Text Box 57"/>
          <p:cNvSpPr txBox="1">
            <a:spLocks noChangeArrowheads="1"/>
          </p:cNvSpPr>
          <p:nvPr/>
        </p:nvSpPr>
        <p:spPr bwMode="auto">
          <a:xfrm>
            <a:off x="3200400" y="3657601"/>
            <a:ext cx="3581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r-FR" altLang="en-US" sz="1200">
                <a:latin typeface="Arial" panose="020B0604020202020204" pitchFamily="34" charset="0"/>
                <a:cs typeface="Arial" panose="020B0604020202020204" pitchFamily="34" charset="0"/>
              </a:rPr>
              <a:t>Le maître n’accorde qu’une confiance relative aux élèves. Il met en place des groupes de travail mais n’attend pas beaucoup de cette collaboration. Il corrige.</a:t>
            </a:r>
            <a:endParaRPr lang="fr-FR" altLang="en-US" sz="2400"/>
          </a:p>
        </p:txBody>
      </p:sp>
      <p:sp>
        <p:nvSpPr>
          <p:cNvPr id="2106" name="Text Box 58"/>
          <p:cNvSpPr txBox="1">
            <a:spLocks noChangeArrowheads="1"/>
          </p:cNvSpPr>
          <p:nvPr/>
        </p:nvSpPr>
        <p:spPr bwMode="auto">
          <a:xfrm>
            <a:off x="6934200" y="3657601"/>
            <a:ext cx="32766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r>
              <a:rPr lang="fr-FR" altLang="en-US" sz="1000">
                <a:latin typeface="Arial" panose="020B0604020202020204" pitchFamily="34" charset="0"/>
                <a:cs typeface="Arial" panose="020B0604020202020204" pitchFamily="34" charset="0"/>
              </a:rPr>
              <a:t>Le maître fait confiance aux élèves. Il se considère et est perçu comme une personne « ressource » dont le rôle est de faciliter les apprentissages individuels et collectifs.Il propose des situations dans lesquelles les élèves construisent leur propre savoir.</a:t>
            </a:r>
          </a:p>
          <a:p>
            <a:pPr>
              <a:spcBef>
                <a:spcPct val="0"/>
              </a:spcBef>
              <a:buFontTx/>
              <a:buNone/>
            </a:pPr>
            <a:r>
              <a:rPr lang="fr-FR" altLang="en-US" sz="1000">
                <a:latin typeface="Arial" panose="020B0604020202020204" pitchFamily="34" charset="0"/>
                <a:cs typeface="Arial" panose="020B0604020202020204" pitchFamily="34" charset="0"/>
              </a:rPr>
              <a:t>Il anime, il guide.</a:t>
            </a:r>
            <a:endParaRPr lang="fr-FR" altLang="en-US" sz="1000">
              <a:cs typeface="Times New Roman" panose="02020603050405020304" pitchFamily="18" charset="0"/>
            </a:endParaRPr>
          </a:p>
          <a:p>
            <a:pPr>
              <a:spcBef>
                <a:spcPct val="0"/>
              </a:spcBef>
              <a:buFontTx/>
              <a:buNone/>
            </a:pPr>
            <a:r>
              <a:rPr lang="fr-FR" altLang="en-US" sz="1000">
                <a:latin typeface="Arial" panose="020B0604020202020204" pitchFamily="34" charset="0"/>
                <a:cs typeface="Arial" panose="020B0604020202020204" pitchFamily="34" charset="0"/>
              </a:rPr>
              <a:t>Les élèves sont acteurs.</a:t>
            </a:r>
          </a:p>
        </p:txBody>
      </p:sp>
      <p:sp>
        <p:nvSpPr>
          <p:cNvPr id="2107" name="Text Box 59"/>
          <p:cNvSpPr txBox="1">
            <a:spLocks noChangeArrowheads="1"/>
          </p:cNvSpPr>
          <p:nvPr/>
        </p:nvSpPr>
        <p:spPr bwMode="auto">
          <a:xfrm>
            <a:off x="3352800" y="4953001"/>
            <a:ext cx="3429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r-FR" altLang="en-US" sz="1200">
                <a:latin typeface="Arial" panose="020B0604020202020204" pitchFamily="34" charset="0"/>
                <a:cs typeface="Arial" panose="020B0604020202020204" pitchFamily="34" charset="0"/>
              </a:rPr>
              <a:t>Le maître est passif, voire laxiste. Il se contente de meubler le temps qui lui est imparti sans considération pour les élèves et les objectifs.</a:t>
            </a:r>
            <a:endParaRPr lang="fr-FR" altLang="en-US" sz="2400"/>
          </a:p>
        </p:txBody>
      </p:sp>
      <p:sp>
        <p:nvSpPr>
          <p:cNvPr id="2108" name="Text Box 60"/>
          <p:cNvSpPr txBox="1">
            <a:spLocks noChangeArrowheads="1"/>
          </p:cNvSpPr>
          <p:nvPr/>
        </p:nvSpPr>
        <p:spPr bwMode="auto">
          <a:xfrm>
            <a:off x="7010400" y="5257801"/>
            <a:ext cx="3276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r-FR" altLang="en-US" sz="1200">
                <a:latin typeface="Arial" panose="020B0604020202020204" pitchFamily="34" charset="0"/>
                <a:cs typeface="Arial" panose="020B0604020202020204" pitchFamily="34" charset="0"/>
              </a:rPr>
              <a:t>Le maître met à dispositions des documents adaptés, il intervient très peu mais répond aux demandes explicites.</a:t>
            </a:r>
            <a:endParaRPr lang="fr-FR" altLang="en-US" sz="1200">
              <a:cs typeface="Times New Roman" panose="02020603050405020304" pitchFamily="18" charset="0"/>
            </a:endParaRPr>
          </a:p>
        </p:txBody>
      </p:sp>
      <p:sp>
        <p:nvSpPr>
          <p:cNvPr id="60" name="ZoneTexte 59"/>
          <p:cNvSpPr txBox="1"/>
          <p:nvPr/>
        </p:nvSpPr>
        <p:spPr>
          <a:xfrm rot="16713154">
            <a:off x="-2180240" y="2822107"/>
            <a:ext cx="6084712" cy="461665"/>
          </a:xfrm>
          <a:prstGeom prst="rect">
            <a:avLst/>
          </a:prstGeom>
          <a:noFill/>
        </p:spPr>
        <p:txBody>
          <a:bodyPr wrap="square" rtlCol="0">
            <a:spAutoFit/>
          </a:bodyPr>
          <a:lstStyle/>
          <a:p>
            <a:pPr algn="ctr"/>
            <a:r>
              <a:rPr lang="fr-FR" sz="2400" b="1" dirty="0" smtClean="0"/>
              <a:t>Les styles d’enseignement</a:t>
            </a:r>
            <a:endParaRPr lang="fr-FR" sz="2400" b="1" dirty="0"/>
          </a:p>
        </p:txBody>
      </p:sp>
      <p:sp>
        <p:nvSpPr>
          <p:cNvPr id="61" name="ZoneTexte 60"/>
          <p:cNvSpPr txBox="1"/>
          <p:nvPr/>
        </p:nvSpPr>
        <p:spPr>
          <a:xfrm>
            <a:off x="10649169" y="5368499"/>
            <a:ext cx="1241778" cy="461665"/>
          </a:xfrm>
          <a:prstGeom prst="rect">
            <a:avLst/>
          </a:prstGeom>
          <a:noFill/>
        </p:spPr>
        <p:txBody>
          <a:bodyPr wrap="square" rtlCol="0">
            <a:spAutoFit/>
          </a:bodyPr>
          <a:lstStyle/>
          <a:p>
            <a:r>
              <a:rPr lang="fr-FR" sz="2400" b="1" dirty="0" smtClean="0">
                <a:hlinkClick r:id="rId2" action="ppaction://hlinksldjump"/>
              </a:rPr>
              <a:t>Retour</a:t>
            </a:r>
            <a:endParaRPr lang="fr-FR" sz="2400" b="1" dirty="0"/>
          </a:p>
        </p:txBody>
      </p:sp>
    </p:spTree>
    <p:extLst>
      <p:ext uri="{BB962C8B-B14F-4D97-AF65-F5344CB8AC3E}">
        <p14:creationId xmlns:p14="http://schemas.microsoft.com/office/powerpoint/2010/main" val="39133023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00"/>
                                        </p:tgtEl>
                                        <p:attrNameLst>
                                          <p:attrName>style.visibility</p:attrName>
                                        </p:attrNameLst>
                                      </p:cBhvr>
                                      <p:to>
                                        <p:strVal val="visible"/>
                                      </p:to>
                                    </p:set>
                                    <p:anim calcmode="lin" valueType="num">
                                      <p:cBhvr additive="base">
                                        <p:cTn id="13" dur="500" fill="hold"/>
                                        <p:tgtEl>
                                          <p:spTgt spid="2100"/>
                                        </p:tgtEl>
                                        <p:attrNameLst>
                                          <p:attrName>ppt_x</p:attrName>
                                        </p:attrNameLst>
                                      </p:cBhvr>
                                      <p:tavLst>
                                        <p:tav tm="0">
                                          <p:val>
                                            <p:strVal val="0-#ppt_w/2"/>
                                          </p:val>
                                        </p:tav>
                                        <p:tav tm="100000">
                                          <p:val>
                                            <p:strVal val="#ppt_x"/>
                                          </p:val>
                                        </p:tav>
                                      </p:tavLst>
                                    </p:anim>
                                    <p:anim calcmode="lin" valueType="num">
                                      <p:cBhvr additive="base">
                                        <p:cTn id="14" dur="500" fill="hold"/>
                                        <p:tgtEl>
                                          <p:spTgt spid="210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01"/>
                                        </p:tgtEl>
                                        <p:attrNameLst>
                                          <p:attrName>style.visibility</p:attrName>
                                        </p:attrNameLst>
                                      </p:cBhvr>
                                      <p:to>
                                        <p:strVal val="visible"/>
                                      </p:to>
                                    </p:set>
                                    <p:anim calcmode="lin" valueType="num">
                                      <p:cBhvr additive="base">
                                        <p:cTn id="19" dur="500" fill="hold"/>
                                        <p:tgtEl>
                                          <p:spTgt spid="2101"/>
                                        </p:tgtEl>
                                        <p:attrNameLst>
                                          <p:attrName>ppt_x</p:attrName>
                                        </p:attrNameLst>
                                      </p:cBhvr>
                                      <p:tavLst>
                                        <p:tav tm="0">
                                          <p:val>
                                            <p:strVal val="0-#ppt_w/2"/>
                                          </p:val>
                                        </p:tav>
                                        <p:tav tm="100000">
                                          <p:val>
                                            <p:strVal val="#ppt_x"/>
                                          </p:val>
                                        </p:tav>
                                      </p:tavLst>
                                    </p:anim>
                                    <p:anim calcmode="lin" valueType="num">
                                      <p:cBhvr additive="base">
                                        <p:cTn id="20" dur="500" fill="hold"/>
                                        <p:tgtEl>
                                          <p:spTgt spid="210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03"/>
                                        </p:tgtEl>
                                        <p:attrNameLst>
                                          <p:attrName>style.visibility</p:attrName>
                                        </p:attrNameLst>
                                      </p:cBhvr>
                                      <p:to>
                                        <p:strVal val="visible"/>
                                      </p:to>
                                    </p:set>
                                    <p:anim calcmode="lin" valueType="num">
                                      <p:cBhvr additive="base">
                                        <p:cTn id="25" dur="500" fill="hold"/>
                                        <p:tgtEl>
                                          <p:spTgt spid="2103"/>
                                        </p:tgtEl>
                                        <p:attrNameLst>
                                          <p:attrName>ppt_x</p:attrName>
                                        </p:attrNameLst>
                                      </p:cBhvr>
                                      <p:tavLst>
                                        <p:tav tm="0">
                                          <p:val>
                                            <p:strVal val="0-#ppt_w/2"/>
                                          </p:val>
                                        </p:tav>
                                        <p:tav tm="100000">
                                          <p:val>
                                            <p:strVal val="#ppt_x"/>
                                          </p:val>
                                        </p:tav>
                                      </p:tavLst>
                                    </p:anim>
                                    <p:anim calcmode="lin" valueType="num">
                                      <p:cBhvr additive="base">
                                        <p:cTn id="26" dur="500" fill="hold"/>
                                        <p:tgtEl>
                                          <p:spTgt spid="210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04"/>
                                        </p:tgtEl>
                                        <p:attrNameLst>
                                          <p:attrName>style.visibility</p:attrName>
                                        </p:attrNameLst>
                                      </p:cBhvr>
                                      <p:to>
                                        <p:strVal val="visible"/>
                                      </p:to>
                                    </p:set>
                                    <p:anim calcmode="lin" valueType="num">
                                      <p:cBhvr additive="base">
                                        <p:cTn id="31" dur="500" fill="hold"/>
                                        <p:tgtEl>
                                          <p:spTgt spid="2104"/>
                                        </p:tgtEl>
                                        <p:attrNameLst>
                                          <p:attrName>ppt_x</p:attrName>
                                        </p:attrNameLst>
                                      </p:cBhvr>
                                      <p:tavLst>
                                        <p:tav tm="0">
                                          <p:val>
                                            <p:strVal val="0-#ppt_w/2"/>
                                          </p:val>
                                        </p:tav>
                                        <p:tav tm="100000">
                                          <p:val>
                                            <p:strVal val="#ppt_x"/>
                                          </p:val>
                                        </p:tav>
                                      </p:tavLst>
                                    </p:anim>
                                    <p:anim calcmode="lin" valueType="num">
                                      <p:cBhvr additive="base">
                                        <p:cTn id="32" dur="500" fill="hold"/>
                                        <p:tgtEl>
                                          <p:spTgt spid="210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105"/>
                                        </p:tgtEl>
                                        <p:attrNameLst>
                                          <p:attrName>style.visibility</p:attrName>
                                        </p:attrNameLst>
                                      </p:cBhvr>
                                      <p:to>
                                        <p:strVal val="visible"/>
                                      </p:to>
                                    </p:set>
                                    <p:anim calcmode="lin" valueType="num">
                                      <p:cBhvr additive="base">
                                        <p:cTn id="37" dur="500" fill="hold"/>
                                        <p:tgtEl>
                                          <p:spTgt spid="2105"/>
                                        </p:tgtEl>
                                        <p:attrNameLst>
                                          <p:attrName>ppt_x</p:attrName>
                                        </p:attrNameLst>
                                      </p:cBhvr>
                                      <p:tavLst>
                                        <p:tav tm="0">
                                          <p:val>
                                            <p:strVal val="0-#ppt_w/2"/>
                                          </p:val>
                                        </p:tav>
                                        <p:tav tm="100000">
                                          <p:val>
                                            <p:strVal val="#ppt_x"/>
                                          </p:val>
                                        </p:tav>
                                      </p:tavLst>
                                    </p:anim>
                                    <p:anim calcmode="lin" valueType="num">
                                      <p:cBhvr additive="base">
                                        <p:cTn id="38" dur="500" fill="hold"/>
                                        <p:tgtEl>
                                          <p:spTgt spid="210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106"/>
                                        </p:tgtEl>
                                        <p:attrNameLst>
                                          <p:attrName>style.visibility</p:attrName>
                                        </p:attrNameLst>
                                      </p:cBhvr>
                                      <p:to>
                                        <p:strVal val="visible"/>
                                      </p:to>
                                    </p:set>
                                    <p:anim calcmode="lin" valueType="num">
                                      <p:cBhvr additive="base">
                                        <p:cTn id="43" dur="500" fill="hold"/>
                                        <p:tgtEl>
                                          <p:spTgt spid="2106"/>
                                        </p:tgtEl>
                                        <p:attrNameLst>
                                          <p:attrName>ppt_x</p:attrName>
                                        </p:attrNameLst>
                                      </p:cBhvr>
                                      <p:tavLst>
                                        <p:tav tm="0">
                                          <p:val>
                                            <p:strVal val="0-#ppt_w/2"/>
                                          </p:val>
                                        </p:tav>
                                        <p:tav tm="100000">
                                          <p:val>
                                            <p:strVal val="#ppt_x"/>
                                          </p:val>
                                        </p:tav>
                                      </p:tavLst>
                                    </p:anim>
                                    <p:anim calcmode="lin" valueType="num">
                                      <p:cBhvr additive="base">
                                        <p:cTn id="44" dur="500" fill="hold"/>
                                        <p:tgtEl>
                                          <p:spTgt spid="2106"/>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107"/>
                                        </p:tgtEl>
                                        <p:attrNameLst>
                                          <p:attrName>style.visibility</p:attrName>
                                        </p:attrNameLst>
                                      </p:cBhvr>
                                      <p:to>
                                        <p:strVal val="visible"/>
                                      </p:to>
                                    </p:set>
                                    <p:anim calcmode="lin" valueType="num">
                                      <p:cBhvr additive="base">
                                        <p:cTn id="49" dur="500" fill="hold"/>
                                        <p:tgtEl>
                                          <p:spTgt spid="2107"/>
                                        </p:tgtEl>
                                        <p:attrNameLst>
                                          <p:attrName>ppt_x</p:attrName>
                                        </p:attrNameLst>
                                      </p:cBhvr>
                                      <p:tavLst>
                                        <p:tav tm="0">
                                          <p:val>
                                            <p:strVal val="0-#ppt_w/2"/>
                                          </p:val>
                                        </p:tav>
                                        <p:tav tm="100000">
                                          <p:val>
                                            <p:strVal val="#ppt_x"/>
                                          </p:val>
                                        </p:tav>
                                      </p:tavLst>
                                    </p:anim>
                                    <p:anim calcmode="lin" valueType="num">
                                      <p:cBhvr additive="base">
                                        <p:cTn id="50" dur="500" fill="hold"/>
                                        <p:tgtEl>
                                          <p:spTgt spid="2107"/>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108"/>
                                        </p:tgtEl>
                                        <p:attrNameLst>
                                          <p:attrName>style.visibility</p:attrName>
                                        </p:attrNameLst>
                                      </p:cBhvr>
                                      <p:to>
                                        <p:strVal val="visible"/>
                                      </p:to>
                                    </p:set>
                                    <p:anim calcmode="lin" valueType="num">
                                      <p:cBhvr additive="base">
                                        <p:cTn id="55" dur="500" fill="hold"/>
                                        <p:tgtEl>
                                          <p:spTgt spid="2108"/>
                                        </p:tgtEl>
                                        <p:attrNameLst>
                                          <p:attrName>ppt_x</p:attrName>
                                        </p:attrNameLst>
                                      </p:cBhvr>
                                      <p:tavLst>
                                        <p:tav tm="0">
                                          <p:val>
                                            <p:strVal val="0-#ppt_w/2"/>
                                          </p:val>
                                        </p:tav>
                                        <p:tav tm="100000">
                                          <p:val>
                                            <p:strVal val="#ppt_x"/>
                                          </p:val>
                                        </p:tav>
                                      </p:tavLst>
                                    </p:anim>
                                    <p:anim calcmode="lin" valueType="num">
                                      <p:cBhvr additive="base">
                                        <p:cTn id="56" dur="500" fill="hold"/>
                                        <p:tgtEl>
                                          <p:spTgt spid="21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0" grpId="0" autoUpdateAnimBg="0"/>
      <p:bldP spid="2101" grpId="0" autoUpdateAnimBg="0"/>
      <p:bldP spid="2103" grpId="0" autoUpdateAnimBg="0"/>
      <p:bldP spid="2104" grpId="0" autoUpdateAnimBg="0"/>
      <p:bldP spid="2105" grpId="0" autoUpdateAnimBg="0"/>
      <p:bldP spid="2106" grpId="0" autoUpdateAnimBg="0"/>
      <p:bldP spid="2107" grpId="0" autoUpdateAnimBg="0"/>
      <p:bldP spid="210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0E22DEA9-C414-4AF2-B2B4-EF393081BD77}" type="slidenum">
              <a:rPr lang="fr-FR" altLang="en-US"/>
              <a:pPr/>
              <a:t>3</a:t>
            </a:fld>
            <a:endParaRPr lang="fr-FR" altLang="en-US"/>
          </a:p>
        </p:txBody>
      </p:sp>
      <p:sp>
        <p:nvSpPr>
          <p:cNvPr id="14337" name="CuadroTexto 1"/>
          <p:cNvSpPr txBox="1">
            <a:spLocks noChangeArrowheads="1"/>
          </p:cNvSpPr>
          <p:nvPr/>
        </p:nvSpPr>
        <p:spPr bwMode="auto">
          <a:xfrm>
            <a:off x="454018" y="1754125"/>
            <a:ext cx="4358092" cy="1631216"/>
          </a:xfrm>
          <a:prstGeom prst="rect">
            <a:avLst/>
          </a:prstGeom>
          <a:noFill/>
          <a:ln w="9525">
            <a:noFill/>
            <a:miter lim="800000"/>
            <a:headEnd/>
            <a:tailEnd/>
          </a:ln>
        </p:spPr>
        <p:txBody>
          <a:bodyPr wrap="square">
            <a:spAutoFit/>
          </a:bodyPr>
          <a:lstStyle/>
          <a:p>
            <a:r>
              <a:rPr lang="es-ES_tradnl" sz="2000" dirty="0" err="1">
                <a:latin typeface="Calibri" pitchFamily="34" charset="0"/>
              </a:rPr>
              <a:t>Roland</a:t>
            </a:r>
            <a:r>
              <a:rPr lang="es-ES_tradnl" sz="2000" dirty="0">
                <a:latin typeface="Calibri" pitchFamily="34" charset="0"/>
              </a:rPr>
              <a:t> GOIGOUX </a:t>
            </a:r>
            <a:r>
              <a:rPr lang="es-ES_tradnl" sz="2000" dirty="0" err="1">
                <a:latin typeface="Calibri" pitchFamily="34" charset="0"/>
              </a:rPr>
              <a:t>propose</a:t>
            </a:r>
            <a:r>
              <a:rPr lang="es-ES_tradnl" sz="2000" dirty="0">
                <a:latin typeface="Calibri" pitchFamily="34" charset="0"/>
              </a:rPr>
              <a:t> de </a:t>
            </a:r>
            <a:r>
              <a:rPr lang="es-ES_tradnl" sz="2000" dirty="0" err="1">
                <a:latin typeface="Calibri" pitchFamily="34" charset="0"/>
              </a:rPr>
              <a:t>classer</a:t>
            </a:r>
            <a:r>
              <a:rPr lang="es-ES_tradnl" sz="2000" dirty="0">
                <a:latin typeface="Calibri" pitchFamily="34" charset="0"/>
              </a:rPr>
              <a:t> les </a:t>
            </a:r>
            <a:r>
              <a:rPr lang="es-ES_tradnl" sz="2000" dirty="0" err="1">
                <a:latin typeface="Calibri" pitchFamily="34" charset="0"/>
              </a:rPr>
              <a:t>aides</a:t>
            </a:r>
            <a:r>
              <a:rPr lang="es-ES_tradnl" sz="2000" dirty="0">
                <a:latin typeface="Calibri" pitchFamily="34" charset="0"/>
              </a:rPr>
              <a:t> en 7 </a:t>
            </a:r>
            <a:r>
              <a:rPr lang="es-ES_tradnl" sz="2000" dirty="0" err="1">
                <a:latin typeface="Calibri" pitchFamily="34" charset="0"/>
              </a:rPr>
              <a:t>familles</a:t>
            </a:r>
            <a:r>
              <a:rPr lang="es-ES_tradnl" sz="2000" dirty="0">
                <a:latin typeface="Calibri" pitchFamily="34" charset="0"/>
              </a:rPr>
              <a:t> : </a:t>
            </a:r>
          </a:p>
          <a:p>
            <a:r>
              <a:rPr lang="es-ES_tradnl" sz="2000" dirty="0" err="1">
                <a:latin typeface="Calibri" pitchFamily="34" charset="0"/>
              </a:rPr>
              <a:t>Ses</a:t>
            </a:r>
            <a:r>
              <a:rPr lang="es-ES_tradnl" sz="2000" dirty="0">
                <a:latin typeface="Calibri" pitchFamily="34" charset="0"/>
              </a:rPr>
              <a:t> </a:t>
            </a:r>
            <a:r>
              <a:rPr lang="es-ES_tradnl" sz="2000" dirty="0" err="1">
                <a:latin typeface="Calibri" pitchFamily="34" charset="0"/>
              </a:rPr>
              <a:t>propositions</a:t>
            </a:r>
            <a:r>
              <a:rPr lang="es-ES_tradnl" sz="2000" dirty="0">
                <a:latin typeface="Calibri" pitchFamily="34" charset="0"/>
              </a:rPr>
              <a:t> </a:t>
            </a:r>
            <a:r>
              <a:rPr lang="es-ES_tradnl" sz="2000" dirty="0" err="1">
                <a:latin typeface="Calibri" pitchFamily="34" charset="0"/>
              </a:rPr>
              <a:t>sont</a:t>
            </a:r>
            <a:r>
              <a:rPr lang="es-ES_tradnl" sz="2000" dirty="0">
                <a:latin typeface="Calibri" pitchFamily="34" charset="0"/>
              </a:rPr>
              <a:t>  </a:t>
            </a:r>
            <a:r>
              <a:rPr lang="es-ES_tradnl" sz="2000" dirty="0" err="1">
                <a:latin typeface="Calibri" pitchFamily="34" charset="0"/>
              </a:rPr>
              <a:t>fondées</a:t>
            </a:r>
            <a:r>
              <a:rPr lang="es-ES_tradnl" sz="2000" dirty="0">
                <a:latin typeface="Calibri" pitchFamily="34" charset="0"/>
              </a:rPr>
              <a:t> sur une </a:t>
            </a:r>
            <a:r>
              <a:rPr lang="es-ES_tradnl" sz="2000" dirty="0" err="1">
                <a:latin typeface="Calibri" pitchFamily="34" charset="0"/>
              </a:rPr>
              <a:t>analyse</a:t>
            </a:r>
            <a:r>
              <a:rPr lang="es-ES_tradnl" sz="2000" dirty="0">
                <a:latin typeface="Calibri" pitchFamily="34" charset="0"/>
              </a:rPr>
              <a:t> des </a:t>
            </a:r>
            <a:r>
              <a:rPr lang="es-ES_tradnl" sz="2000" dirty="0" err="1">
                <a:latin typeface="Calibri" pitchFamily="34" charset="0"/>
              </a:rPr>
              <a:t>difficultés</a:t>
            </a:r>
            <a:r>
              <a:rPr lang="es-ES_tradnl" sz="2000" dirty="0">
                <a:latin typeface="Calibri" pitchFamily="34" charset="0"/>
              </a:rPr>
              <a:t> les plus </a:t>
            </a:r>
            <a:r>
              <a:rPr lang="es-ES_tradnl" sz="2000" dirty="0" err="1">
                <a:latin typeface="Calibri" pitchFamily="34" charset="0"/>
              </a:rPr>
              <a:t>fréquentes</a:t>
            </a:r>
            <a:r>
              <a:rPr lang="es-ES_tradnl" sz="2000" dirty="0">
                <a:latin typeface="Calibri" pitchFamily="34" charset="0"/>
              </a:rPr>
              <a:t>.</a:t>
            </a:r>
          </a:p>
        </p:txBody>
      </p:sp>
      <p:sp>
        <p:nvSpPr>
          <p:cNvPr id="2" name="ZoneTexte 1"/>
          <p:cNvSpPr txBox="1"/>
          <p:nvPr/>
        </p:nvSpPr>
        <p:spPr>
          <a:xfrm>
            <a:off x="794478" y="582862"/>
            <a:ext cx="4242216" cy="646331"/>
          </a:xfrm>
          <a:prstGeom prst="rect">
            <a:avLst/>
          </a:prstGeom>
          <a:solidFill>
            <a:schemeClr val="accent2">
              <a:lumMod val="60000"/>
              <a:lumOff val="40000"/>
            </a:schemeClr>
          </a:solidFill>
        </p:spPr>
        <p:txBody>
          <a:bodyPr wrap="square" rtlCol="0">
            <a:spAutoFit/>
          </a:bodyPr>
          <a:lstStyle/>
          <a:p>
            <a:r>
              <a:rPr lang="fr-SN" sz="3600" dirty="0"/>
              <a:t>Les 7 familles d’aides</a:t>
            </a:r>
          </a:p>
        </p:txBody>
      </p:sp>
      <p:pic>
        <p:nvPicPr>
          <p:cNvPr id="7" name="Imagen 1"/>
          <p:cNvPicPr>
            <a:picLocks noChangeAspect="1" noChangeArrowheads="1"/>
          </p:cNvPicPr>
          <p:nvPr/>
        </p:nvPicPr>
        <p:blipFill rotWithShape="1">
          <a:blip r:embed="rId2"/>
          <a:srcRect l="3292" r="12568" b="5561"/>
          <a:stretch/>
        </p:blipFill>
        <p:spPr bwMode="auto">
          <a:xfrm>
            <a:off x="5642569" y="906027"/>
            <a:ext cx="5320773" cy="5241421"/>
          </a:xfrm>
          <a:prstGeom prst="rect">
            <a:avLst/>
          </a:prstGeom>
          <a:noFill/>
          <a:ln w="9525">
            <a:noFill/>
            <a:miter lim="800000"/>
            <a:headEnd/>
            <a:tailEnd/>
          </a:ln>
        </p:spPr>
      </p:pic>
      <p:sp>
        <p:nvSpPr>
          <p:cNvPr id="3" name="ZoneTexte 2"/>
          <p:cNvSpPr txBox="1"/>
          <p:nvPr/>
        </p:nvSpPr>
        <p:spPr>
          <a:xfrm>
            <a:off x="7845777" y="1374515"/>
            <a:ext cx="914356" cy="584775"/>
          </a:xfrm>
          <a:prstGeom prst="rect">
            <a:avLst/>
          </a:prstGeom>
          <a:solidFill>
            <a:schemeClr val="accent5">
              <a:lumMod val="40000"/>
              <a:lumOff val="60000"/>
            </a:schemeClr>
          </a:solidFill>
        </p:spPr>
        <p:txBody>
          <a:bodyPr wrap="square" rtlCol="0">
            <a:spAutoFit/>
          </a:bodyPr>
          <a:lstStyle/>
          <a:p>
            <a:pPr algn="ctr"/>
            <a:r>
              <a:rPr lang="fr-FR" sz="1600" b="1" dirty="0" smtClean="0">
                <a:hlinkClick r:id="rId3" action="ppaction://hlinksldjump"/>
              </a:rPr>
              <a:t>1 Exercer</a:t>
            </a:r>
            <a:endParaRPr lang="fr-FR" sz="1600" b="1" dirty="0"/>
          </a:p>
        </p:txBody>
      </p:sp>
      <p:sp>
        <p:nvSpPr>
          <p:cNvPr id="8" name="ZoneTexte 7"/>
          <p:cNvSpPr txBox="1"/>
          <p:nvPr/>
        </p:nvSpPr>
        <p:spPr>
          <a:xfrm>
            <a:off x="9364133" y="2117962"/>
            <a:ext cx="914356" cy="584775"/>
          </a:xfrm>
          <a:prstGeom prst="rect">
            <a:avLst/>
          </a:prstGeom>
          <a:solidFill>
            <a:schemeClr val="accent5">
              <a:lumMod val="40000"/>
              <a:lumOff val="60000"/>
            </a:schemeClr>
          </a:solidFill>
        </p:spPr>
        <p:txBody>
          <a:bodyPr wrap="square" rtlCol="0">
            <a:spAutoFit/>
          </a:bodyPr>
          <a:lstStyle/>
          <a:p>
            <a:pPr algn="ctr"/>
            <a:r>
              <a:rPr lang="fr-FR" sz="1600" b="1" dirty="0" smtClean="0">
                <a:hlinkClick r:id="rId4" action="ppaction://hlinksldjump"/>
              </a:rPr>
              <a:t>2 Réviser</a:t>
            </a:r>
            <a:endParaRPr lang="fr-FR" sz="1600" b="1" dirty="0"/>
          </a:p>
        </p:txBody>
      </p:sp>
      <p:sp>
        <p:nvSpPr>
          <p:cNvPr id="9" name="ZoneTexte 8"/>
          <p:cNvSpPr txBox="1"/>
          <p:nvPr/>
        </p:nvSpPr>
        <p:spPr>
          <a:xfrm>
            <a:off x="9618791" y="3781778"/>
            <a:ext cx="947609" cy="584775"/>
          </a:xfrm>
          <a:prstGeom prst="rect">
            <a:avLst/>
          </a:prstGeom>
          <a:solidFill>
            <a:schemeClr val="accent5">
              <a:lumMod val="40000"/>
              <a:lumOff val="60000"/>
            </a:schemeClr>
          </a:solidFill>
        </p:spPr>
        <p:txBody>
          <a:bodyPr wrap="square" rtlCol="0">
            <a:spAutoFit/>
          </a:bodyPr>
          <a:lstStyle/>
          <a:p>
            <a:pPr algn="ctr"/>
            <a:r>
              <a:rPr lang="fr-FR" sz="1600" b="1" dirty="0" smtClean="0">
                <a:hlinkClick r:id="rId5" action="ppaction://hlinksldjump"/>
              </a:rPr>
              <a:t>3 Soutenir</a:t>
            </a:r>
            <a:endParaRPr lang="fr-FR" sz="1600" b="1" dirty="0"/>
          </a:p>
        </p:txBody>
      </p:sp>
      <p:sp>
        <p:nvSpPr>
          <p:cNvPr id="10" name="ZoneTexte 9"/>
          <p:cNvSpPr txBox="1"/>
          <p:nvPr/>
        </p:nvSpPr>
        <p:spPr>
          <a:xfrm>
            <a:off x="8636000" y="5084221"/>
            <a:ext cx="982791" cy="584775"/>
          </a:xfrm>
          <a:prstGeom prst="rect">
            <a:avLst/>
          </a:prstGeom>
          <a:solidFill>
            <a:schemeClr val="accent5">
              <a:lumMod val="40000"/>
              <a:lumOff val="60000"/>
            </a:schemeClr>
          </a:solidFill>
        </p:spPr>
        <p:txBody>
          <a:bodyPr wrap="square" rtlCol="0">
            <a:spAutoFit/>
          </a:bodyPr>
          <a:lstStyle/>
          <a:p>
            <a:pPr algn="ctr"/>
            <a:r>
              <a:rPr lang="fr-FR" sz="1600" b="1" dirty="0" smtClean="0">
                <a:hlinkClick r:id="rId6" action="ppaction://hlinksldjump"/>
              </a:rPr>
              <a:t>4</a:t>
            </a:r>
          </a:p>
          <a:p>
            <a:pPr algn="ctr"/>
            <a:r>
              <a:rPr lang="fr-FR" sz="1600" b="1" dirty="0" smtClean="0">
                <a:hlinkClick r:id="rId6" action="ppaction://hlinksldjump"/>
              </a:rPr>
              <a:t> Préparer</a:t>
            </a:r>
            <a:endParaRPr lang="fr-FR" sz="1600" b="1" dirty="0"/>
          </a:p>
        </p:txBody>
      </p:sp>
      <p:sp>
        <p:nvSpPr>
          <p:cNvPr id="11" name="ZoneTexte 10"/>
          <p:cNvSpPr txBox="1"/>
          <p:nvPr/>
        </p:nvSpPr>
        <p:spPr>
          <a:xfrm>
            <a:off x="6961529" y="4991887"/>
            <a:ext cx="914356" cy="769441"/>
          </a:xfrm>
          <a:prstGeom prst="rect">
            <a:avLst/>
          </a:prstGeom>
          <a:solidFill>
            <a:schemeClr val="accent5">
              <a:lumMod val="40000"/>
              <a:lumOff val="60000"/>
            </a:schemeClr>
          </a:solidFill>
        </p:spPr>
        <p:txBody>
          <a:bodyPr wrap="square" rtlCol="0">
            <a:spAutoFit/>
          </a:bodyPr>
          <a:lstStyle/>
          <a:p>
            <a:pPr algn="ctr"/>
            <a:r>
              <a:rPr lang="fr-FR" sz="1600" b="1" dirty="0" smtClean="0">
                <a:hlinkClick r:id="rId7" action="ppaction://hlinksldjump"/>
              </a:rPr>
              <a:t>5 </a:t>
            </a:r>
          </a:p>
          <a:p>
            <a:pPr algn="ctr"/>
            <a:r>
              <a:rPr lang="fr-FR" sz="1400" b="1" dirty="0" smtClean="0">
                <a:hlinkClick r:id="rId7" action="ppaction://hlinksldjump"/>
              </a:rPr>
              <a:t>Revenir en arrière</a:t>
            </a:r>
            <a:endParaRPr lang="fr-FR" sz="1400" b="1" dirty="0"/>
          </a:p>
        </p:txBody>
      </p:sp>
      <p:sp>
        <p:nvSpPr>
          <p:cNvPr id="12" name="ZoneTexte 11"/>
          <p:cNvSpPr txBox="1"/>
          <p:nvPr/>
        </p:nvSpPr>
        <p:spPr>
          <a:xfrm>
            <a:off x="5858932" y="3781778"/>
            <a:ext cx="1102597" cy="553998"/>
          </a:xfrm>
          <a:prstGeom prst="rect">
            <a:avLst/>
          </a:prstGeom>
          <a:solidFill>
            <a:schemeClr val="accent5">
              <a:lumMod val="40000"/>
              <a:lumOff val="60000"/>
            </a:schemeClr>
          </a:solidFill>
        </p:spPr>
        <p:txBody>
          <a:bodyPr wrap="square" rtlCol="0">
            <a:spAutoFit/>
          </a:bodyPr>
          <a:lstStyle/>
          <a:p>
            <a:pPr algn="ctr"/>
            <a:r>
              <a:rPr lang="fr-FR" sz="1600" b="1" dirty="0" smtClean="0">
                <a:hlinkClick r:id="rId8" action="ppaction://hlinksldjump"/>
              </a:rPr>
              <a:t>6 </a:t>
            </a:r>
            <a:r>
              <a:rPr lang="fr-FR" sz="1400" b="1" dirty="0" smtClean="0">
                <a:hlinkClick r:id="rId8" action="ppaction://hlinksldjump"/>
              </a:rPr>
              <a:t>Compenser</a:t>
            </a:r>
            <a:endParaRPr lang="fr-FR" sz="1400" b="1" dirty="0"/>
          </a:p>
        </p:txBody>
      </p:sp>
      <p:sp>
        <p:nvSpPr>
          <p:cNvPr id="13" name="ZoneTexte 12"/>
          <p:cNvSpPr txBox="1"/>
          <p:nvPr/>
        </p:nvSpPr>
        <p:spPr>
          <a:xfrm>
            <a:off x="6299200" y="2025628"/>
            <a:ext cx="987733" cy="769441"/>
          </a:xfrm>
          <a:prstGeom prst="rect">
            <a:avLst/>
          </a:prstGeom>
          <a:solidFill>
            <a:schemeClr val="accent5">
              <a:lumMod val="40000"/>
              <a:lumOff val="60000"/>
            </a:schemeClr>
          </a:solidFill>
        </p:spPr>
        <p:txBody>
          <a:bodyPr wrap="square" rtlCol="0">
            <a:spAutoFit/>
          </a:bodyPr>
          <a:lstStyle/>
          <a:p>
            <a:pPr algn="ctr"/>
            <a:r>
              <a:rPr lang="fr-FR" sz="1600" b="1" dirty="0" smtClean="0">
                <a:hlinkClick r:id="rId9" action="ppaction://hlinksldjump"/>
              </a:rPr>
              <a:t>7 </a:t>
            </a:r>
          </a:p>
          <a:p>
            <a:pPr algn="ctr"/>
            <a:r>
              <a:rPr lang="fr-FR" sz="1400" b="1" dirty="0" smtClean="0">
                <a:hlinkClick r:id="rId9" action="ppaction://hlinksldjump"/>
              </a:rPr>
              <a:t>Faire autrement</a:t>
            </a:r>
            <a:endParaRPr lang="fr-FR" sz="1400" b="1" dirty="0"/>
          </a:p>
        </p:txBody>
      </p:sp>
    </p:spTree>
    <p:extLst>
      <p:ext uri="{BB962C8B-B14F-4D97-AF65-F5344CB8AC3E}">
        <p14:creationId xmlns:p14="http://schemas.microsoft.com/office/powerpoint/2010/main" val="1429416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824553" y="255943"/>
            <a:ext cx="10515600" cy="1013299"/>
          </a:xfrm>
          <a:solidFill>
            <a:schemeClr val="accent6">
              <a:lumMod val="40000"/>
              <a:lumOff val="60000"/>
            </a:schemeClr>
          </a:solidFill>
        </p:spPr>
        <p:txBody>
          <a:bodyPr>
            <a:normAutofit/>
          </a:bodyPr>
          <a:lstStyle/>
          <a:p>
            <a:pPr algn="ctr"/>
            <a:r>
              <a:rPr lang="fr-FR" sz="3600" dirty="0" smtClean="0">
                <a:latin typeface="Arial" panose="020B0604020202020204" pitchFamily="34" charset="0"/>
                <a:cs typeface="Arial" panose="020B0604020202020204" pitchFamily="34" charset="0"/>
              </a:rPr>
              <a:t>Gérer l’hétérogénéité des élèves</a:t>
            </a:r>
            <a:endParaRPr lang="fr-FR" sz="3600" dirty="0">
              <a:latin typeface="Arial" panose="020B0604020202020204" pitchFamily="34" charset="0"/>
              <a:cs typeface="Arial" panose="020B0604020202020204" pitchFamily="34" charset="0"/>
            </a:endParaRPr>
          </a:p>
        </p:txBody>
      </p:sp>
      <p:sp>
        <p:nvSpPr>
          <p:cNvPr id="5" name="Titre 1"/>
          <p:cNvSpPr txBox="1">
            <a:spLocks/>
          </p:cNvSpPr>
          <p:nvPr/>
        </p:nvSpPr>
        <p:spPr>
          <a:xfrm>
            <a:off x="824553" y="1801255"/>
            <a:ext cx="4359321" cy="1013299"/>
          </a:xfrm>
          <a:prstGeom prst="rect">
            <a:avLst/>
          </a:prstGeom>
          <a:solidFill>
            <a:schemeClr val="accent6">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800" b="1" dirty="0" smtClean="0">
                <a:solidFill>
                  <a:schemeClr val="bg1"/>
                </a:solidFill>
                <a:latin typeface="Arial" panose="020B0604020202020204" pitchFamily="34" charset="0"/>
                <a:cs typeface="Arial" panose="020B0604020202020204" pitchFamily="34" charset="0"/>
              </a:rPr>
              <a:t>Diversifier ses pratiques</a:t>
            </a:r>
          </a:p>
        </p:txBody>
      </p:sp>
      <p:sp>
        <p:nvSpPr>
          <p:cNvPr id="6" name="Titre 1"/>
          <p:cNvSpPr txBox="1">
            <a:spLocks/>
          </p:cNvSpPr>
          <p:nvPr/>
        </p:nvSpPr>
        <p:spPr>
          <a:xfrm>
            <a:off x="6836393" y="1766158"/>
            <a:ext cx="4503760" cy="1013299"/>
          </a:xfrm>
          <a:prstGeom prst="rect">
            <a:avLst/>
          </a:prstGeom>
          <a:solidFill>
            <a:srgbClr val="00B05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800" b="1" dirty="0" smtClean="0">
                <a:solidFill>
                  <a:schemeClr val="bg1"/>
                </a:solidFill>
                <a:latin typeface="Arial" panose="020B0604020202020204" pitchFamily="34" charset="0"/>
                <a:cs typeface="Arial" panose="020B0604020202020204" pitchFamily="34" charset="0"/>
              </a:rPr>
              <a:t>Différencier les approches pédagogiques</a:t>
            </a:r>
            <a:endParaRPr lang="fr-FR" sz="2800" b="1" dirty="0">
              <a:solidFill>
                <a:schemeClr val="bg1"/>
              </a:solidFill>
              <a:latin typeface="Arial" panose="020B0604020202020204" pitchFamily="34" charset="0"/>
              <a:cs typeface="Arial" panose="020B0604020202020204" pitchFamily="34" charset="0"/>
            </a:endParaRPr>
          </a:p>
        </p:txBody>
      </p:sp>
      <p:sp>
        <p:nvSpPr>
          <p:cNvPr id="7" name="Rectangle 6"/>
          <p:cNvSpPr/>
          <p:nvPr/>
        </p:nvSpPr>
        <p:spPr>
          <a:xfrm>
            <a:off x="827656" y="3013286"/>
            <a:ext cx="3634328" cy="369332"/>
          </a:xfrm>
          <a:prstGeom prst="rect">
            <a:avLst/>
          </a:prstGeom>
        </p:spPr>
        <p:txBody>
          <a:bodyPr wrap="none">
            <a:spAutoFit/>
          </a:bodyPr>
          <a:lstStyle/>
          <a:p>
            <a:r>
              <a:rPr lang="fr-FR" dirty="0">
                <a:latin typeface="Arial" panose="020B0604020202020204" pitchFamily="34" charset="0"/>
                <a:cs typeface="Arial" panose="020B0604020202020204" pitchFamily="34" charset="0"/>
              </a:rPr>
              <a:t>la structuration de l’enseignement</a:t>
            </a:r>
            <a:endParaRPr lang="fr-FR" dirty="0"/>
          </a:p>
        </p:txBody>
      </p:sp>
      <p:sp>
        <p:nvSpPr>
          <p:cNvPr id="8" name="Rectangle 7"/>
          <p:cNvSpPr/>
          <p:nvPr/>
        </p:nvSpPr>
        <p:spPr>
          <a:xfrm>
            <a:off x="6836393" y="2976728"/>
            <a:ext cx="4673074" cy="369332"/>
          </a:xfrm>
          <a:prstGeom prst="rect">
            <a:avLst/>
          </a:prstGeom>
        </p:spPr>
        <p:txBody>
          <a:bodyPr wrap="none">
            <a:spAutoFit/>
          </a:bodyPr>
          <a:lstStyle/>
          <a:p>
            <a:r>
              <a:rPr lang="fr-FR" dirty="0" smtClean="0">
                <a:latin typeface="Arial" panose="020B0604020202020204" pitchFamily="34" charset="0"/>
                <a:cs typeface="Arial" panose="020B0604020202020204" pitchFamily="34" charset="0"/>
              </a:rPr>
              <a:t>Les processus pédagogiques et didactiques</a:t>
            </a:r>
            <a:endParaRPr lang="fr-FR" dirty="0"/>
          </a:p>
        </p:txBody>
      </p:sp>
      <p:sp>
        <p:nvSpPr>
          <p:cNvPr id="9" name="Titre 1"/>
          <p:cNvSpPr txBox="1">
            <a:spLocks/>
          </p:cNvSpPr>
          <p:nvPr/>
        </p:nvSpPr>
        <p:spPr>
          <a:xfrm>
            <a:off x="824553" y="3469611"/>
            <a:ext cx="4359321" cy="409587"/>
          </a:xfrm>
          <a:prstGeom prst="rect">
            <a:avLst/>
          </a:prstGeom>
          <a:solidFill>
            <a:schemeClr val="accent5">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Organiser sa classe</a:t>
            </a:r>
          </a:p>
        </p:txBody>
      </p:sp>
      <p:sp>
        <p:nvSpPr>
          <p:cNvPr id="10" name="Titre 1"/>
          <p:cNvSpPr txBox="1">
            <a:spLocks/>
          </p:cNvSpPr>
          <p:nvPr/>
        </p:nvSpPr>
        <p:spPr>
          <a:xfrm>
            <a:off x="824553" y="4050053"/>
            <a:ext cx="4359321" cy="409587"/>
          </a:xfrm>
          <a:prstGeom prst="rect">
            <a:avLst/>
          </a:prstGeom>
          <a:solidFill>
            <a:schemeClr val="accent5">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Former les groupes</a:t>
            </a:r>
          </a:p>
        </p:txBody>
      </p:sp>
      <p:sp>
        <p:nvSpPr>
          <p:cNvPr id="11" name="Titre 1"/>
          <p:cNvSpPr txBox="1">
            <a:spLocks/>
          </p:cNvSpPr>
          <p:nvPr/>
        </p:nvSpPr>
        <p:spPr>
          <a:xfrm>
            <a:off x="824553" y="4625869"/>
            <a:ext cx="4359321" cy="409587"/>
          </a:xfrm>
          <a:prstGeom prst="rect">
            <a:avLst/>
          </a:prstGeom>
          <a:solidFill>
            <a:schemeClr val="accent5">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Gérer le temps</a:t>
            </a:r>
          </a:p>
        </p:txBody>
      </p:sp>
      <p:sp>
        <p:nvSpPr>
          <p:cNvPr id="12" name="Titre 1"/>
          <p:cNvSpPr txBox="1">
            <a:spLocks/>
          </p:cNvSpPr>
          <p:nvPr/>
        </p:nvSpPr>
        <p:spPr>
          <a:xfrm>
            <a:off x="824553" y="5201685"/>
            <a:ext cx="4359321" cy="409587"/>
          </a:xfrm>
          <a:prstGeom prst="rect">
            <a:avLst/>
          </a:prstGeom>
          <a:solidFill>
            <a:schemeClr val="accent5">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Mettre en sécurité</a:t>
            </a:r>
          </a:p>
        </p:txBody>
      </p:sp>
      <p:sp>
        <p:nvSpPr>
          <p:cNvPr id="13" name="Titre 1"/>
          <p:cNvSpPr txBox="1">
            <a:spLocks/>
          </p:cNvSpPr>
          <p:nvPr/>
        </p:nvSpPr>
        <p:spPr>
          <a:xfrm>
            <a:off x="7028596" y="3469611"/>
            <a:ext cx="4465092" cy="409587"/>
          </a:xfrm>
          <a:prstGeom prst="rect">
            <a:avLst/>
          </a:prstGeom>
          <a:solidFill>
            <a:schemeClr val="accent2">
              <a:lumMod val="60000"/>
              <a:lumOff val="4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Anticiper la difficulté</a:t>
            </a:r>
          </a:p>
        </p:txBody>
      </p:sp>
      <p:sp>
        <p:nvSpPr>
          <p:cNvPr id="14" name="Titre 1"/>
          <p:cNvSpPr txBox="1">
            <a:spLocks/>
          </p:cNvSpPr>
          <p:nvPr/>
        </p:nvSpPr>
        <p:spPr>
          <a:xfrm>
            <a:off x="7028596" y="4050054"/>
            <a:ext cx="4465092" cy="409587"/>
          </a:xfrm>
          <a:prstGeom prst="rect">
            <a:avLst/>
          </a:prstGeom>
          <a:solidFill>
            <a:schemeClr val="accent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Varier les modalités pédagogiques</a:t>
            </a:r>
          </a:p>
        </p:txBody>
      </p:sp>
      <p:sp>
        <p:nvSpPr>
          <p:cNvPr id="15" name="Titre 1"/>
          <p:cNvSpPr txBox="1">
            <a:spLocks/>
          </p:cNvSpPr>
          <p:nvPr/>
        </p:nvSpPr>
        <p:spPr>
          <a:xfrm>
            <a:off x="7028596" y="4656912"/>
            <a:ext cx="4503761" cy="409587"/>
          </a:xfrm>
          <a:prstGeom prst="rect">
            <a:avLst/>
          </a:prstGeom>
          <a:solidFill>
            <a:schemeClr val="accent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Varier les démarches d’enseignement</a:t>
            </a:r>
          </a:p>
        </p:txBody>
      </p:sp>
      <p:sp>
        <p:nvSpPr>
          <p:cNvPr id="16" name="Titre 1"/>
          <p:cNvSpPr txBox="1">
            <a:spLocks/>
          </p:cNvSpPr>
          <p:nvPr/>
        </p:nvSpPr>
        <p:spPr>
          <a:xfrm>
            <a:off x="7028596" y="5221530"/>
            <a:ext cx="4503761" cy="409587"/>
          </a:xfrm>
          <a:prstGeom prst="rect">
            <a:avLst/>
          </a:prstGeom>
          <a:solidFill>
            <a:schemeClr val="accent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Etayer</a:t>
            </a:r>
          </a:p>
        </p:txBody>
      </p:sp>
      <p:sp>
        <p:nvSpPr>
          <p:cNvPr id="17" name="Titre 1"/>
          <p:cNvSpPr txBox="1">
            <a:spLocks/>
          </p:cNvSpPr>
          <p:nvPr/>
        </p:nvSpPr>
        <p:spPr>
          <a:xfrm>
            <a:off x="6989927" y="5786148"/>
            <a:ext cx="4503761" cy="409587"/>
          </a:xfrm>
          <a:prstGeom prst="rect">
            <a:avLst/>
          </a:prstGeom>
          <a:solidFill>
            <a:schemeClr val="accent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Développer les pratiques réflexives</a:t>
            </a:r>
          </a:p>
        </p:txBody>
      </p:sp>
      <p:sp>
        <p:nvSpPr>
          <p:cNvPr id="18" name="Titre 1"/>
          <p:cNvSpPr txBox="1">
            <a:spLocks/>
          </p:cNvSpPr>
          <p:nvPr/>
        </p:nvSpPr>
        <p:spPr>
          <a:xfrm>
            <a:off x="7028596" y="6309392"/>
            <a:ext cx="4503761" cy="409587"/>
          </a:xfrm>
          <a:prstGeom prst="rect">
            <a:avLst/>
          </a:prstGeom>
          <a:solidFill>
            <a:schemeClr val="accent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2000" dirty="0" smtClean="0">
                <a:latin typeface="Arial" panose="020B0604020202020204" pitchFamily="34" charset="0"/>
                <a:cs typeface="Arial" panose="020B0604020202020204" pitchFamily="34" charset="0"/>
              </a:rPr>
              <a:t>Evaluer</a:t>
            </a:r>
          </a:p>
        </p:txBody>
      </p:sp>
    </p:spTree>
    <p:extLst>
      <p:ext uri="{BB962C8B-B14F-4D97-AF65-F5344CB8AC3E}">
        <p14:creationId xmlns:p14="http://schemas.microsoft.com/office/powerpoint/2010/main" val="2800577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èche droite 3"/>
          <p:cNvSpPr/>
          <p:nvPr/>
        </p:nvSpPr>
        <p:spPr>
          <a:xfrm>
            <a:off x="2181030" y="4012442"/>
            <a:ext cx="10009158" cy="1050877"/>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txBox="1">
            <a:spLocks/>
          </p:cNvSpPr>
          <p:nvPr/>
        </p:nvSpPr>
        <p:spPr>
          <a:xfrm>
            <a:off x="311685" y="935486"/>
            <a:ext cx="1520590" cy="429733"/>
          </a:xfrm>
          <a:prstGeom prst="rect">
            <a:avLst/>
          </a:prstGeom>
          <a:solidFill>
            <a:schemeClr val="accent4">
              <a:lumMod val="40000"/>
              <a:lumOff val="60000"/>
            </a:schemeClr>
          </a:solidFill>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i="1" dirty="0" smtClean="0">
                <a:latin typeface="Arial" panose="020B0604020202020204" pitchFamily="34" charset="0"/>
                <a:cs typeface="Arial" panose="020B0604020202020204" pitchFamily="34" charset="0"/>
              </a:rPr>
              <a:t>Aménager la classe</a:t>
            </a:r>
          </a:p>
        </p:txBody>
      </p:sp>
      <p:sp>
        <p:nvSpPr>
          <p:cNvPr id="6" name="Titre 1"/>
          <p:cNvSpPr txBox="1">
            <a:spLocks/>
          </p:cNvSpPr>
          <p:nvPr/>
        </p:nvSpPr>
        <p:spPr>
          <a:xfrm>
            <a:off x="325608" y="1409714"/>
            <a:ext cx="1520590" cy="530093"/>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i="1" dirty="0" smtClean="0">
                <a:latin typeface="Arial" panose="020B0604020202020204" pitchFamily="34" charset="0"/>
                <a:cs typeface="Arial" panose="020B0604020202020204" pitchFamily="34" charset="0"/>
              </a:rPr>
              <a:t>Organiser l’autonomie</a:t>
            </a:r>
          </a:p>
        </p:txBody>
      </p:sp>
      <p:sp>
        <p:nvSpPr>
          <p:cNvPr id="7" name="Titre 1"/>
          <p:cNvSpPr txBox="1">
            <a:spLocks/>
          </p:cNvSpPr>
          <p:nvPr/>
        </p:nvSpPr>
        <p:spPr>
          <a:xfrm>
            <a:off x="2196116" y="1559110"/>
            <a:ext cx="2174268" cy="387616"/>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i="1" dirty="0" smtClean="0">
                <a:latin typeface="Arial" panose="020B0604020202020204" pitchFamily="34" charset="0"/>
                <a:cs typeface="Arial" panose="020B0604020202020204" pitchFamily="34" charset="0"/>
              </a:rPr>
              <a:t>Elaborer </a:t>
            </a:r>
            <a:r>
              <a:rPr lang="fr-FR" sz="1400" b="1" i="1" dirty="0">
                <a:latin typeface="Arial" panose="020B0604020202020204" pitchFamily="34" charset="0"/>
                <a:cs typeface="Arial" panose="020B0604020202020204" pitchFamily="34" charset="0"/>
              </a:rPr>
              <a:t>d</a:t>
            </a:r>
            <a:r>
              <a:rPr lang="fr-FR" sz="1400" b="1" i="1" dirty="0" smtClean="0">
                <a:latin typeface="Arial" panose="020B0604020202020204" pitchFamily="34" charset="0"/>
                <a:cs typeface="Arial" panose="020B0604020202020204" pitchFamily="34" charset="0"/>
              </a:rPr>
              <a:t>es supports</a:t>
            </a:r>
          </a:p>
        </p:txBody>
      </p:sp>
      <p:sp>
        <p:nvSpPr>
          <p:cNvPr id="9" name="Titre 1"/>
          <p:cNvSpPr txBox="1">
            <a:spLocks/>
          </p:cNvSpPr>
          <p:nvPr/>
        </p:nvSpPr>
        <p:spPr>
          <a:xfrm>
            <a:off x="4734675" y="2959930"/>
            <a:ext cx="1776288" cy="511971"/>
          </a:xfrm>
          <a:prstGeom prst="rect">
            <a:avLst/>
          </a:prstGeom>
          <a:solidFill>
            <a:schemeClr val="accent6">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200" b="1" dirty="0" smtClean="0">
                <a:solidFill>
                  <a:schemeClr val="bg1"/>
                </a:solidFill>
                <a:latin typeface="Arial" panose="020B0604020202020204" pitchFamily="34" charset="0"/>
                <a:cs typeface="Arial" panose="020B0604020202020204" pitchFamily="34" charset="0"/>
              </a:rPr>
              <a:t>Constituer des groupes</a:t>
            </a:r>
          </a:p>
        </p:txBody>
      </p:sp>
      <p:sp>
        <p:nvSpPr>
          <p:cNvPr id="10" name="Titre 1"/>
          <p:cNvSpPr txBox="1">
            <a:spLocks/>
          </p:cNvSpPr>
          <p:nvPr/>
        </p:nvSpPr>
        <p:spPr>
          <a:xfrm>
            <a:off x="345881" y="2005431"/>
            <a:ext cx="1484426" cy="563870"/>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i="1" dirty="0" smtClean="0">
                <a:latin typeface="Arial" panose="020B0604020202020204" pitchFamily="34" charset="0"/>
                <a:cs typeface="Arial" panose="020B0604020202020204" pitchFamily="34" charset="0"/>
              </a:rPr>
              <a:t>Organiser le temps</a:t>
            </a:r>
          </a:p>
        </p:txBody>
      </p:sp>
      <p:sp>
        <p:nvSpPr>
          <p:cNvPr id="11" name="Titre 1"/>
          <p:cNvSpPr txBox="1">
            <a:spLocks/>
          </p:cNvSpPr>
          <p:nvPr/>
        </p:nvSpPr>
        <p:spPr>
          <a:xfrm>
            <a:off x="4876799" y="5236251"/>
            <a:ext cx="6603505" cy="285488"/>
          </a:xfrm>
          <a:prstGeom prst="rect">
            <a:avLst/>
          </a:prstGeom>
          <a:solidFill>
            <a:schemeClr val="accent6">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i="1" dirty="0" smtClean="0">
                <a:latin typeface="Arial" panose="020B0604020202020204" pitchFamily="34" charset="0"/>
                <a:cs typeface="Arial" panose="020B0604020202020204" pitchFamily="34" charset="0"/>
              </a:rPr>
              <a:t>Organiser le temps, laisser du temps</a:t>
            </a:r>
          </a:p>
        </p:txBody>
      </p:sp>
      <p:sp>
        <p:nvSpPr>
          <p:cNvPr id="12" name="Titre 1"/>
          <p:cNvSpPr txBox="1">
            <a:spLocks/>
          </p:cNvSpPr>
          <p:nvPr/>
        </p:nvSpPr>
        <p:spPr>
          <a:xfrm>
            <a:off x="267266" y="5602248"/>
            <a:ext cx="11213665" cy="264789"/>
          </a:xfrm>
          <a:prstGeom prst="rect">
            <a:avLst/>
          </a:prstGeom>
          <a:solidFill>
            <a:schemeClr val="accent6">
              <a:lumMod val="75000"/>
            </a:schemeClr>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dirty="0" smtClean="0">
                <a:solidFill>
                  <a:schemeClr val="bg1"/>
                </a:solidFill>
                <a:latin typeface="Arial" panose="020B0604020202020204" pitchFamily="34" charset="0"/>
                <a:cs typeface="Arial" panose="020B0604020202020204" pitchFamily="34" charset="0"/>
              </a:rPr>
              <a:t>Mettre en sécurité les élèves : </a:t>
            </a:r>
            <a:r>
              <a:rPr lang="fr-FR" sz="1400" b="1" dirty="0" smtClean="0">
                <a:latin typeface="Arial" panose="020B0604020202020204" pitchFamily="34" charset="0"/>
                <a:cs typeface="Arial" panose="020B0604020202020204" pitchFamily="34" charset="0"/>
              </a:rPr>
              <a:t>Bienveillance, préparation de classe</a:t>
            </a:r>
          </a:p>
        </p:txBody>
      </p:sp>
      <p:sp>
        <p:nvSpPr>
          <p:cNvPr id="14" name="Titre 1"/>
          <p:cNvSpPr txBox="1">
            <a:spLocks/>
          </p:cNvSpPr>
          <p:nvPr/>
        </p:nvSpPr>
        <p:spPr>
          <a:xfrm>
            <a:off x="2189744" y="1084201"/>
            <a:ext cx="2217292" cy="409587"/>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i="1" dirty="0" smtClean="0">
                <a:latin typeface="Arial" panose="020B0604020202020204" pitchFamily="34" charset="0"/>
                <a:cs typeface="Arial" panose="020B0604020202020204" pitchFamily="34" charset="0"/>
              </a:rPr>
              <a:t>Préparer sa classe</a:t>
            </a:r>
          </a:p>
        </p:txBody>
      </p:sp>
      <p:sp>
        <p:nvSpPr>
          <p:cNvPr id="15" name="Titre 1"/>
          <p:cNvSpPr txBox="1">
            <a:spLocks/>
          </p:cNvSpPr>
          <p:nvPr/>
        </p:nvSpPr>
        <p:spPr>
          <a:xfrm>
            <a:off x="2249912" y="3636337"/>
            <a:ext cx="2240064" cy="564351"/>
          </a:xfrm>
          <a:prstGeom prst="rect">
            <a:avLst/>
          </a:prstGeom>
          <a:solidFill>
            <a:schemeClr val="accent2">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SN" sz="1400" b="1" dirty="0"/>
              <a:t>Laisser un temps de manipulation libre</a:t>
            </a:r>
            <a:endParaRPr lang="fr-FR" sz="1400" b="1" i="1" dirty="0" smtClean="0">
              <a:latin typeface="Arial" panose="020B0604020202020204" pitchFamily="34" charset="0"/>
              <a:cs typeface="Arial" panose="020B0604020202020204" pitchFamily="34" charset="0"/>
            </a:endParaRPr>
          </a:p>
        </p:txBody>
      </p:sp>
      <p:sp>
        <p:nvSpPr>
          <p:cNvPr id="16" name="Titre 1"/>
          <p:cNvSpPr txBox="1">
            <a:spLocks/>
          </p:cNvSpPr>
          <p:nvPr/>
        </p:nvSpPr>
        <p:spPr>
          <a:xfrm>
            <a:off x="2136506" y="2050988"/>
            <a:ext cx="2381127" cy="300795"/>
          </a:xfrm>
          <a:prstGeom prst="rect">
            <a:avLst/>
          </a:prstGeom>
          <a:solidFill>
            <a:srgbClr val="92D05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SN" sz="1200" b="1" dirty="0">
                <a:latin typeface="Arial" panose="020B0604020202020204" pitchFamily="34" charset="0"/>
                <a:cs typeface="Arial" panose="020B0604020202020204" pitchFamily="34" charset="0"/>
              </a:rPr>
              <a:t>Créer une culture </a:t>
            </a:r>
            <a:r>
              <a:rPr lang="fr-SN" sz="1200" b="1" dirty="0" smtClean="0">
                <a:latin typeface="Arial" panose="020B0604020202020204" pitchFamily="34" charset="0"/>
                <a:cs typeface="Arial" panose="020B0604020202020204" pitchFamily="34" charset="0"/>
              </a:rPr>
              <a:t>commune </a:t>
            </a:r>
            <a:endParaRPr lang="fr-FR" sz="1200" b="1" i="1" dirty="0" smtClean="0">
              <a:latin typeface="Arial" panose="020B0604020202020204" pitchFamily="34" charset="0"/>
              <a:cs typeface="Arial" panose="020B0604020202020204" pitchFamily="34" charset="0"/>
            </a:endParaRPr>
          </a:p>
        </p:txBody>
      </p:sp>
      <p:sp>
        <p:nvSpPr>
          <p:cNvPr id="17" name="Titre 1"/>
          <p:cNvSpPr txBox="1">
            <a:spLocks/>
          </p:cNvSpPr>
          <p:nvPr/>
        </p:nvSpPr>
        <p:spPr>
          <a:xfrm>
            <a:off x="2249911" y="3154332"/>
            <a:ext cx="2260939" cy="385382"/>
          </a:xfrm>
          <a:prstGeom prst="rect">
            <a:avLst/>
          </a:prstGeom>
          <a:solidFill>
            <a:schemeClr val="accent2">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SN" sz="1400" b="1" dirty="0" smtClean="0"/>
              <a:t>Mettre </a:t>
            </a:r>
            <a:r>
              <a:rPr lang="fr-SN" sz="1400" b="1" dirty="0"/>
              <a:t>en contexte</a:t>
            </a:r>
            <a:endParaRPr lang="fr-FR" sz="1400" dirty="0"/>
          </a:p>
        </p:txBody>
      </p:sp>
      <p:sp>
        <p:nvSpPr>
          <p:cNvPr id="18" name="Titre 1"/>
          <p:cNvSpPr txBox="1">
            <a:spLocks/>
          </p:cNvSpPr>
          <p:nvPr/>
        </p:nvSpPr>
        <p:spPr>
          <a:xfrm>
            <a:off x="6721148" y="3803917"/>
            <a:ext cx="1937327" cy="367677"/>
          </a:xfrm>
          <a:prstGeom prst="rect">
            <a:avLst/>
          </a:prstGeom>
          <a:solidFill>
            <a:schemeClr val="accent2">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200" b="1" i="1" dirty="0" smtClean="0">
                <a:latin typeface="Arial" panose="020B0604020202020204" pitchFamily="34" charset="0"/>
                <a:cs typeface="Arial" panose="020B0604020202020204" pitchFamily="34" charset="0"/>
              </a:rPr>
              <a:t>Les outils d’étayage</a:t>
            </a:r>
          </a:p>
        </p:txBody>
      </p:sp>
      <p:sp>
        <p:nvSpPr>
          <p:cNvPr id="19" name="Titre 1"/>
          <p:cNvSpPr txBox="1">
            <a:spLocks/>
          </p:cNvSpPr>
          <p:nvPr/>
        </p:nvSpPr>
        <p:spPr>
          <a:xfrm>
            <a:off x="4714309" y="1756063"/>
            <a:ext cx="3962683" cy="200570"/>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dirty="0" smtClean="0">
                <a:solidFill>
                  <a:schemeClr val="bg1"/>
                </a:solidFill>
                <a:latin typeface="Arial" panose="020B0604020202020204" pitchFamily="34" charset="0"/>
                <a:cs typeface="Arial" panose="020B0604020202020204" pitchFamily="34" charset="0"/>
              </a:rPr>
              <a:t>Varier les modalités pédagogiques</a:t>
            </a:r>
          </a:p>
        </p:txBody>
      </p:sp>
      <p:sp>
        <p:nvSpPr>
          <p:cNvPr id="20" name="Titre 1"/>
          <p:cNvSpPr txBox="1">
            <a:spLocks/>
          </p:cNvSpPr>
          <p:nvPr/>
        </p:nvSpPr>
        <p:spPr>
          <a:xfrm>
            <a:off x="6721149" y="3339716"/>
            <a:ext cx="1937327" cy="413407"/>
          </a:xfrm>
          <a:prstGeom prst="rect">
            <a:avLst/>
          </a:prstGeom>
          <a:solidFill>
            <a:schemeClr val="accent2">
              <a:lumMod val="40000"/>
              <a:lumOff val="60000"/>
            </a:schemeClr>
          </a:solidFill>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dirty="0" smtClean="0"/>
              <a:t>Différentes formes de guidage</a:t>
            </a:r>
            <a:endParaRPr lang="fr-FR" sz="1400" b="1" dirty="0"/>
          </a:p>
        </p:txBody>
      </p:sp>
      <p:sp>
        <p:nvSpPr>
          <p:cNvPr id="21" name="Titre 1"/>
          <p:cNvSpPr txBox="1">
            <a:spLocks/>
          </p:cNvSpPr>
          <p:nvPr/>
        </p:nvSpPr>
        <p:spPr>
          <a:xfrm>
            <a:off x="6755229" y="2921234"/>
            <a:ext cx="1903247" cy="367281"/>
          </a:xfrm>
          <a:prstGeom prst="rect">
            <a:avLst/>
          </a:prstGeom>
          <a:solidFill>
            <a:schemeClr val="accent1">
              <a:lumMod val="75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dirty="0" smtClean="0">
                <a:solidFill>
                  <a:schemeClr val="bg1"/>
                </a:solidFill>
                <a:latin typeface="Arial" panose="020B0604020202020204" pitchFamily="34" charset="0"/>
                <a:cs typeface="Arial" panose="020B0604020202020204" pitchFamily="34" charset="0"/>
              </a:rPr>
              <a:t>L’étayage</a:t>
            </a:r>
            <a:endParaRPr lang="fr-FR" sz="1400" b="1" dirty="0">
              <a:solidFill>
                <a:schemeClr val="bg1"/>
              </a:solidFill>
              <a:latin typeface="Arial" panose="020B0604020202020204" pitchFamily="34" charset="0"/>
              <a:cs typeface="Arial" panose="020B0604020202020204" pitchFamily="34" charset="0"/>
            </a:endParaRPr>
          </a:p>
        </p:txBody>
      </p:sp>
      <p:sp>
        <p:nvSpPr>
          <p:cNvPr id="22" name="Titre 1"/>
          <p:cNvSpPr txBox="1">
            <a:spLocks/>
          </p:cNvSpPr>
          <p:nvPr/>
        </p:nvSpPr>
        <p:spPr>
          <a:xfrm>
            <a:off x="2182842" y="4917813"/>
            <a:ext cx="9298089" cy="261204"/>
          </a:xfrm>
          <a:prstGeom prst="rect">
            <a:avLst/>
          </a:prstGeom>
          <a:solidFill>
            <a:schemeClr val="accent6">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dirty="0" smtClean="0">
                <a:latin typeface="Arial" panose="020B0604020202020204" pitchFamily="34" charset="0"/>
                <a:cs typeface="Arial" panose="020B0604020202020204" pitchFamily="34" charset="0"/>
              </a:rPr>
              <a:t>Développer des pratiques réflexives</a:t>
            </a:r>
          </a:p>
        </p:txBody>
      </p:sp>
      <p:sp>
        <p:nvSpPr>
          <p:cNvPr id="23" name="Titre 1"/>
          <p:cNvSpPr txBox="1">
            <a:spLocks/>
          </p:cNvSpPr>
          <p:nvPr/>
        </p:nvSpPr>
        <p:spPr>
          <a:xfrm>
            <a:off x="2203180" y="2567567"/>
            <a:ext cx="2307671" cy="363957"/>
          </a:xfrm>
          <a:prstGeom prst="rect">
            <a:avLst/>
          </a:prstGeom>
          <a:solidFill>
            <a:schemeClr val="accent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dirty="0" smtClean="0">
                <a:latin typeface="Arial" panose="020B0604020202020204" pitchFamily="34" charset="0"/>
                <a:cs typeface="Arial" panose="020B0604020202020204" pitchFamily="34" charset="0"/>
              </a:rPr>
              <a:t>Evaluation diagnostique</a:t>
            </a:r>
          </a:p>
        </p:txBody>
      </p:sp>
      <p:sp>
        <p:nvSpPr>
          <p:cNvPr id="24" name="Titre 1"/>
          <p:cNvSpPr txBox="1">
            <a:spLocks/>
          </p:cNvSpPr>
          <p:nvPr/>
        </p:nvSpPr>
        <p:spPr>
          <a:xfrm>
            <a:off x="4819134" y="628250"/>
            <a:ext cx="3899044" cy="376869"/>
          </a:xfrm>
          <a:prstGeom prst="rect">
            <a:avLst/>
          </a:prstGeom>
          <a:solidFill>
            <a:schemeClr val="accent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dirty="0" smtClean="0">
                <a:latin typeface="Arial" panose="020B0604020202020204" pitchFamily="34" charset="0"/>
                <a:cs typeface="Arial" panose="020B0604020202020204" pitchFamily="34" charset="0"/>
              </a:rPr>
              <a:t>Evaluation formative</a:t>
            </a:r>
          </a:p>
        </p:txBody>
      </p:sp>
      <p:sp>
        <p:nvSpPr>
          <p:cNvPr id="25" name="Titre 1"/>
          <p:cNvSpPr txBox="1">
            <a:spLocks/>
          </p:cNvSpPr>
          <p:nvPr/>
        </p:nvSpPr>
        <p:spPr>
          <a:xfrm rot="16200000">
            <a:off x="8045525" y="2864874"/>
            <a:ext cx="2307671" cy="363957"/>
          </a:xfrm>
          <a:prstGeom prst="rect">
            <a:avLst/>
          </a:prstGeom>
          <a:solidFill>
            <a:schemeClr val="accent2">
              <a:lumMod val="60000"/>
              <a:lumOff val="4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dirty="0" smtClean="0">
                <a:latin typeface="Arial" panose="020B0604020202020204" pitchFamily="34" charset="0"/>
                <a:cs typeface="Arial" panose="020B0604020202020204" pitchFamily="34" charset="0"/>
              </a:rPr>
              <a:t>Evaluation sommative</a:t>
            </a:r>
          </a:p>
        </p:txBody>
      </p:sp>
      <p:sp>
        <p:nvSpPr>
          <p:cNvPr id="26" name="Rectangle 25"/>
          <p:cNvSpPr/>
          <p:nvPr/>
        </p:nvSpPr>
        <p:spPr>
          <a:xfrm>
            <a:off x="267266" y="4271749"/>
            <a:ext cx="1711659" cy="545911"/>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8" name="Connecteur droit 27"/>
          <p:cNvCxnSpPr/>
          <p:nvPr/>
        </p:nvCxnSpPr>
        <p:spPr>
          <a:xfrm>
            <a:off x="2080883" y="669695"/>
            <a:ext cx="0" cy="4393624"/>
          </a:xfrm>
          <a:prstGeom prst="line">
            <a:avLst/>
          </a:prstGeom>
          <a:ln w="412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9" name="Titre 1"/>
          <p:cNvSpPr txBox="1">
            <a:spLocks/>
          </p:cNvSpPr>
          <p:nvPr/>
        </p:nvSpPr>
        <p:spPr>
          <a:xfrm>
            <a:off x="9422303" y="3637455"/>
            <a:ext cx="1281193" cy="511971"/>
          </a:xfrm>
          <a:prstGeom prst="rect">
            <a:avLst/>
          </a:prstGeom>
          <a:solidFill>
            <a:schemeClr val="accent4">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i="1" dirty="0" smtClean="0">
                <a:latin typeface="Arial" panose="020B0604020202020204" pitchFamily="34" charset="0"/>
                <a:cs typeface="Arial" panose="020B0604020202020204" pitchFamily="34" charset="0"/>
              </a:rPr>
              <a:t>Remédiation</a:t>
            </a:r>
          </a:p>
        </p:txBody>
      </p:sp>
      <p:sp>
        <p:nvSpPr>
          <p:cNvPr id="30" name="Titre 1"/>
          <p:cNvSpPr txBox="1">
            <a:spLocks/>
          </p:cNvSpPr>
          <p:nvPr/>
        </p:nvSpPr>
        <p:spPr>
          <a:xfrm>
            <a:off x="9696313" y="2126664"/>
            <a:ext cx="1640573" cy="526605"/>
          </a:xfrm>
          <a:prstGeom prst="rect">
            <a:avLst/>
          </a:prstGeom>
          <a:solidFill>
            <a:schemeClr val="accent2">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SN" sz="1600" b="1" dirty="0" smtClean="0"/>
              <a:t>Prolongement</a:t>
            </a:r>
            <a:endParaRPr lang="fr-FR" sz="1600" b="1" i="1" dirty="0" smtClean="0">
              <a:latin typeface="Arial" panose="020B0604020202020204" pitchFamily="34" charset="0"/>
              <a:cs typeface="Arial" panose="020B0604020202020204" pitchFamily="34" charset="0"/>
            </a:endParaRPr>
          </a:p>
        </p:txBody>
      </p:sp>
      <p:cxnSp>
        <p:nvCxnSpPr>
          <p:cNvPr id="31" name="Connecteur droit 30"/>
          <p:cNvCxnSpPr/>
          <p:nvPr/>
        </p:nvCxnSpPr>
        <p:spPr>
          <a:xfrm>
            <a:off x="4655645" y="662934"/>
            <a:ext cx="0" cy="4393624"/>
          </a:xfrm>
          <a:prstGeom prst="line">
            <a:avLst/>
          </a:prstGeom>
          <a:ln w="412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a:off x="8803270" y="704884"/>
            <a:ext cx="0" cy="4393624"/>
          </a:xfrm>
          <a:prstGeom prst="line">
            <a:avLst/>
          </a:prstGeom>
          <a:ln w="412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3" name="Titre 1"/>
          <p:cNvSpPr txBox="1">
            <a:spLocks/>
          </p:cNvSpPr>
          <p:nvPr/>
        </p:nvSpPr>
        <p:spPr>
          <a:xfrm>
            <a:off x="4734675" y="2003534"/>
            <a:ext cx="1224012" cy="397986"/>
          </a:xfrm>
          <a:prstGeom prst="rect">
            <a:avLst/>
          </a:prstGeom>
          <a:solidFill>
            <a:schemeClr val="accent2">
              <a:lumMod val="40000"/>
              <a:lumOff val="60000"/>
            </a:schemeClr>
          </a:solidFill>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800" b="1" dirty="0" smtClean="0"/>
              <a:t>Enseignement déclaratif</a:t>
            </a:r>
            <a:endParaRPr lang="fr-FR" sz="1800" b="1" dirty="0"/>
          </a:p>
        </p:txBody>
      </p:sp>
      <p:sp>
        <p:nvSpPr>
          <p:cNvPr id="34" name="Titre 1"/>
          <p:cNvSpPr txBox="1">
            <a:spLocks/>
          </p:cNvSpPr>
          <p:nvPr/>
        </p:nvSpPr>
        <p:spPr>
          <a:xfrm>
            <a:off x="6030370" y="1982018"/>
            <a:ext cx="1227623" cy="448156"/>
          </a:xfrm>
          <a:prstGeom prst="rect">
            <a:avLst/>
          </a:prstGeom>
          <a:solidFill>
            <a:schemeClr val="accent2">
              <a:lumMod val="40000"/>
              <a:lumOff val="60000"/>
            </a:schemeClr>
          </a:solidFill>
        </p:spPr>
        <p:txBody>
          <a:bodyPr vert="horz" lIns="91440" tIns="45720" rIns="91440" bIns="45720" rtlCol="0" anchor="ctr">
            <a:normAutofit fontScale="6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800" b="1" dirty="0" smtClean="0"/>
              <a:t>Recours </a:t>
            </a:r>
            <a:r>
              <a:rPr lang="fr-FR" sz="1800" b="1" dirty="0"/>
              <a:t>aux situations- problèmes</a:t>
            </a:r>
            <a:endParaRPr lang="fr-FR" sz="1800" b="1" i="1" dirty="0" smtClean="0">
              <a:latin typeface="Arial" panose="020B0604020202020204" pitchFamily="34" charset="0"/>
              <a:cs typeface="Arial" panose="020B0604020202020204" pitchFamily="34" charset="0"/>
            </a:endParaRPr>
          </a:p>
        </p:txBody>
      </p:sp>
      <p:sp>
        <p:nvSpPr>
          <p:cNvPr id="35" name="Titre 1"/>
          <p:cNvSpPr txBox="1">
            <a:spLocks/>
          </p:cNvSpPr>
          <p:nvPr/>
        </p:nvSpPr>
        <p:spPr>
          <a:xfrm>
            <a:off x="7389909" y="2332738"/>
            <a:ext cx="1153690" cy="396032"/>
          </a:xfrm>
          <a:prstGeom prst="rect">
            <a:avLst/>
          </a:prstGeom>
          <a:solidFill>
            <a:schemeClr val="accent2">
              <a:lumMod val="40000"/>
              <a:lumOff val="60000"/>
            </a:schemeClr>
          </a:solidFill>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800" b="1" dirty="0" smtClean="0"/>
              <a:t>Démarche d’investigation</a:t>
            </a:r>
            <a:endParaRPr lang="fr-FR" sz="1800" b="1" dirty="0"/>
          </a:p>
        </p:txBody>
      </p:sp>
      <p:sp>
        <p:nvSpPr>
          <p:cNvPr id="36" name="Titre 1"/>
          <p:cNvSpPr txBox="1">
            <a:spLocks/>
          </p:cNvSpPr>
          <p:nvPr/>
        </p:nvSpPr>
        <p:spPr>
          <a:xfrm>
            <a:off x="7326482" y="2002853"/>
            <a:ext cx="1413649" cy="291542"/>
          </a:xfrm>
          <a:prstGeom prst="rect">
            <a:avLst/>
          </a:prstGeom>
          <a:solidFill>
            <a:schemeClr val="accent2">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dirty="0" smtClean="0"/>
              <a:t>Gammes</a:t>
            </a:r>
            <a:endParaRPr lang="fr-FR" sz="1400" b="1" dirty="0"/>
          </a:p>
        </p:txBody>
      </p:sp>
      <p:sp>
        <p:nvSpPr>
          <p:cNvPr id="37" name="ZoneTexte 36"/>
          <p:cNvSpPr txBox="1"/>
          <p:nvPr/>
        </p:nvSpPr>
        <p:spPr>
          <a:xfrm>
            <a:off x="2846040" y="4331461"/>
            <a:ext cx="1118570" cy="461665"/>
          </a:xfrm>
          <a:prstGeom prst="rect">
            <a:avLst/>
          </a:prstGeom>
          <a:noFill/>
        </p:spPr>
        <p:txBody>
          <a:bodyPr wrap="square" rtlCol="0">
            <a:spAutoFit/>
          </a:bodyPr>
          <a:lstStyle/>
          <a:p>
            <a:pPr algn="ctr"/>
            <a:r>
              <a:rPr lang="fr-FR" sz="2400" b="1" dirty="0" smtClean="0">
                <a:solidFill>
                  <a:srgbClr val="002060"/>
                </a:solidFill>
              </a:rPr>
              <a:t>Avant</a:t>
            </a:r>
            <a:endParaRPr lang="fr-FR" sz="2400" b="1" dirty="0">
              <a:solidFill>
                <a:srgbClr val="002060"/>
              </a:solidFill>
            </a:endParaRPr>
          </a:p>
        </p:txBody>
      </p:sp>
      <p:sp>
        <p:nvSpPr>
          <p:cNvPr id="38" name="ZoneTexte 37"/>
          <p:cNvSpPr txBox="1"/>
          <p:nvPr/>
        </p:nvSpPr>
        <p:spPr>
          <a:xfrm>
            <a:off x="5938059" y="4313871"/>
            <a:ext cx="1417449" cy="461665"/>
          </a:xfrm>
          <a:prstGeom prst="rect">
            <a:avLst/>
          </a:prstGeom>
          <a:noFill/>
        </p:spPr>
        <p:txBody>
          <a:bodyPr wrap="square" rtlCol="0">
            <a:spAutoFit/>
          </a:bodyPr>
          <a:lstStyle/>
          <a:p>
            <a:pPr algn="ctr"/>
            <a:r>
              <a:rPr lang="fr-FR" sz="2400" b="1" dirty="0" smtClean="0">
                <a:solidFill>
                  <a:srgbClr val="002060"/>
                </a:solidFill>
              </a:rPr>
              <a:t>Pendant</a:t>
            </a:r>
            <a:endParaRPr lang="fr-FR" sz="2400" b="1" dirty="0">
              <a:solidFill>
                <a:srgbClr val="002060"/>
              </a:solidFill>
            </a:endParaRPr>
          </a:p>
        </p:txBody>
      </p:sp>
      <p:sp>
        <p:nvSpPr>
          <p:cNvPr id="39" name="ZoneTexte 38"/>
          <p:cNvSpPr txBox="1"/>
          <p:nvPr/>
        </p:nvSpPr>
        <p:spPr>
          <a:xfrm>
            <a:off x="9691748" y="4307047"/>
            <a:ext cx="1118570" cy="461665"/>
          </a:xfrm>
          <a:prstGeom prst="rect">
            <a:avLst/>
          </a:prstGeom>
          <a:noFill/>
        </p:spPr>
        <p:txBody>
          <a:bodyPr wrap="square" rtlCol="0">
            <a:spAutoFit/>
          </a:bodyPr>
          <a:lstStyle/>
          <a:p>
            <a:pPr algn="ctr"/>
            <a:r>
              <a:rPr lang="fr-FR" sz="2400" b="1" dirty="0" smtClean="0">
                <a:solidFill>
                  <a:srgbClr val="002060"/>
                </a:solidFill>
              </a:rPr>
              <a:t>Après</a:t>
            </a:r>
            <a:endParaRPr lang="fr-FR" sz="2400" b="1" dirty="0">
              <a:solidFill>
                <a:srgbClr val="002060"/>
              </a:solidFill>
            </a:endParaRPr>
          </a:p>
        </p:txBody>
      </p:sp>
      <p:sp>
        <p:nvSpPr>
          <p:cNvPr id="2" name="Rectangle 1"/>
          <p:cNvSpPr/>
          <p:nvPr/>
        </p:nvSpPr>
        <p:spPr>
          <a:xfrm>
            <a:off x="4800440" y="1211330"/>
            <a:ext cx="6368155" cy="307777"/>
          </a:xfrm>
          <a:prstGeom prst="rect">
            <a:avLst/>
          </a:prstGeom>
          <a:solidFill>
            <a:schemeClr val="accent2">
              <a:lumMod val="40000"/>
              <a:lumOff val="60000"/>
            </a:schemeClr>
          </a:solidFill>
        </p:spPr>
        <p:txBody>
          <a:bodyPr wrap="square">
            <a:spAutoFit/>
          </a:bodyPr>
          <a:lstStyle/>
          <a:p>
            <a:pPr algn="ctr"/>
            <a:r>
              <a:rPr lang="fr-SN" sz="1400" b="1" dirty="0">
                <a:latin typeface="Calibri" panose="020F0502020204030204" pitchFamily="34" charset="0"/>
                <a:ea typeface="Calibri" panose="020F0502020204030204" pitchFamily="34" charset="0"/>
                <a:cs typeface="Arial" panose="020B0604020202020204" pitchFamily="34" charset="0"/>
              </a:rPr>
              <a:t>Montrer sa compréhension sous différentes </a:t>
            </a:r>
            <a:r>
              <a:rPr lang="fr-SN" sz="1400" b="1" dirty="0" smtClean="0">
                <a:latin typeface="Calibri" panose="020F0502020204030204" pitchFamily="34" charset="0"/>
                <a:ea typeface="Calibri" panose="020F0502020204030204" pitchFamily="34" charset="0"/>
                <a:cs typeface="Arial" panose="020B0604020202020204" pitchFamily="34" charset="0"/>
              </a:rPr>
              <a:t>formes</a:t>
            </a:r>
            <a:endParaRPr lang="fr-FR" sz="1400" dirty="0"/>
          </a:p>
        </p:txBody>
      </p:sp>
      <p:sp>
        <p:nvSpPr>
          <p:cNvPr id="40" name="Titre 1"/>
          <p:cNvSpPr txBox="1">
            <a:spLocks/>
          </p:cNvSpPr>
          <p:nvPr/>
        </p:nvSpPr>
        <p:spPr>
          <a:xfrm>
            <a:off x="300484" y="454476"/>
            <a:ext cx="1520590" cy="429733"/>
          </a:xfrm>
          <a:prstGeom prst="rect">
            <a:avLst/>
          </a:prstGeom>
          <a:solidFill>
            <a:schemeClr val="accent6">
              <a:lumMod val="75000"/>
            </a:schemeClr>
          </a:solidFill>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400" b="1" dirty="0" smtClean="0">
                <a:solidFill>
                  <a:schemeClr val="bg1"/>
                </a:solidFill>
                <a:latin typeface="Arial" panose="020B0604020202020204" pitchFamily="34" charset="0"/>
                <a:cs typeface="Arial" panose="020B0604020202020204" pitchFamily="34" charset="0"/>
              </a:rPr>
              <a:t>Organiser sa classe</a:t>
            </a:r>
          </a:p>
        </p:txBody>
      </p:sp>
      <p:sp>
        <p:nvSpPr>
          <p:cNvPr id="41" name="Titre 1"/>
          <p:cNvSpPr txBox="1">
            <a:spLocks/>
          </p:cNvSpPr>
          <p:nvPr/>
        </p:nvSpPr>
        <p:spPr>
          <a:xfrm>
            <a:off x="4749647" y="3593505"/>
            <a:ext cx="1777181" cy="539379"/>
          </a:xfrm>
          <a:prstGeom prst="rect">
            <a:avLst/>
          </a:prstGeom>
          <a:solidFill>
            <a:schemeClr val="accent4">
              <a:lumMod val="40000"/>
              <a:lumOff val="6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1050" b="1" i="1" dirty="0" smtClean="0">
                <a:latin typeface="Arial" panose="020B0604020202020204" pitchFamily="34" charset="0"/>
                <a:cs typeface="Arial" panose="020B0604020202020204" pitchFamily="34" charset="0"/>
              </a:rPr>
              <a:t>Varier la constitution des groupes.</a:t>
            </a:r>
            <a:br>
              <a:rPr lang="fr-FR" sz="1050" b="1" i="1" dirty="0" smtClean="0">
                <a:latin typeface="Arial" panose="020B0604020202020204" pitchFamily="34" charset="0"/>
                <a:cs typeface="Arial" panose="020B0604020202020204" pitchFamily="34" charset="0"/>
              </a:rPr>
            </a:br>
            <a:r>
              <a:rPr lang="fr-FR" sz="1050" b="1" i="1" dirty="0" smtClean="0">
                <a:latin typeface="Arial" panose="020B0604020202020204" pitchFamily="34" charset="0"/>
                <a:cs typeface="Arial" panose="020B0604020202020204" pitchFamily="34" charset="0"/>
              </a:rPr>
              <a:t>Varier les objectifs des groupes</a:t>
            </a:r>
          </a:p>
        </p:txBody>
      </p:sp>
      <p:sp>
        <p:nvSpPr>
          <p:cNvPr id="42" name="Titre 1"/>
          <p:cNvSpPr txBox="1">
            <a:spLocks/>
          </p:cNvSpPr>
          <p:nvPr/>
        </p:nvSpPr>
        <p:spPr>
          <a:xfrm>
            <a:off x="2119500" y="5224144"/>
            <a:ext cx="2699634" cy="336809"/>
          </a:xfrm>
          <a:prstGeom prst="rect">
            <a:avLst/>
          </a:prstGeom>
          <a:solidFill>
            <a:schemeClr val="accent6">
              <a:lumMod val="75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SN" sz="1400" b="1" dirty="0" smtClean="0">
                <a:solidFill>
                  <a:schemeClr val="bg1"/>
                </a:solidFill>
                <a:latin typeface="Arial" panose="020B0604020202020204" pitchFamily="34" charset="0"/>
                <a:cs typeface="Arial" panose="020B0604020202020204" pitchFamily="34" charset="0"/>
              </a:rPr>
              <a:t>Gérer le temps</a:t>
            </a:r>
            <a:endParaRPr lang="fr-FR" sz="1400" b="1" i="1" dirty="0" smtClean="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2636774" y="6345541"/>
            <a:ext cx="6166496" cy="461665"/>
          </a:xfrm>
          <a:prstGeom prst="rect">
            <a:avLst/>
          </a:prstGeom>
        </p:spPr>
        <p:txBody>
          <a:bodyPr wrap="none">
            <a:spAutoFit/>
          </a:bodyPr>
          <a:lstStyle/>
          <a:p>
            <a:r>
              <a:rPr lang="fr-SN" sz="2400" b="1" dirty="0"/>
              <a:t>Gérer l’hétérogénéité des élèves dans sa classe</a:t>
            </a:r>
            <a:endParaRPr lang="fr-FR" sz="2400" dirty="0"/>
          </a:p>
        </p:txBody>
      </p:sp>
      <p:sp>
        <p:nvSpPr>
          <p:cNvPr id="43" name="Titre 1"/>
          <p:cNvSpPr txBox="1">
            <a:spLocks/>
          </p:cNvSpPr>
          <p:nvPr/>
        </p:nvSpPr>
        <p:spPr>
          <a:xfrm>
            <a:off x="10440535" y="2915422"/>
            <a:ext cx="1640573" cy="526605"/>
          </a:xfrm>
          <a:prstGeom prst="rect">
            <a:avLst/>
          </a:prstGeom>
          <a:solidFill>
            <a:schemeClr val="accent2">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SN" sz="1400" b="1" dirty="0" smtClean="0"/>
              <a:t>Réinvestissement </a:t>
            </a:r>
          </a:p>
          <a:p>
            <a:pPr algn="ctr"/>
            <a:r>
              <a:rPr lang="fr-SN" sz="1400" b="1" i="1" dirty="0" smtClean="0">
                <a:latin typeface="Arial" panose="020B0604020202020204" pitchFamily="34" charset="0"/>
                <a:cs typeface="Arial" panose="020B0604020202020204" pitchFamily="34" charset="0"/>
              </a:rPr>
              <a:t>(tâche complexe)</a:t>
            </a:r>
            <a:endParaRPr lang="fr-FR" sz="1400" b="1" i="1" dirty="0" smtClean="0">
              <a:latin typeface="Arial" panose="020B0604020202020204" pitchFamily="34" charset="0"/>
              <a:cs typeface="Arial" panose="020B0604020202020204" pitchFamily="34" charset="0"/>
            </a:endParaRPr>
          </a:p>
        </p:txBody>
      </p:sp>
      <p:sp>
        <p:nvSpPr>
          <p:cNvPr id="44" name="Titre 1"/>
          <p:cNvSpPr txBox="1">
            <a:spLocks/>
          </p:cNvSpPr>
          <p:nvPr/>
        </p:nvSpPr>
        <p:spPr>
          <a:xfrm>
            <a:off x="4898090" y="2501555"/>
            <a:ext cx="1823058" cy="396032"/>
          </a:xfrm>
          <a:prstGeom prst="rect">
            <a:avLst/>
          </a:prstGeom>
          <a:noFill/>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1800" b="1" i="1" dirty="0" smtClean="0">
                <a:solidFill>
                  <a:srgbClr val="00B050"/>
                </a:solidFill>
                <a:hlinkClick r:id="rId3" action="ppaction://hlinkpres?slideindex=1&amp;slidetitle="/>
              </a:rPr>
              <a:t>Cône d’apprentissage</a:t>
            </a:r>
            <a:endParaRPr lang="fr-FR" sz="1800" b="1" i="1" dirty="0">
              <a:solidFill>
                <a:srgbClr val="00B050"/>
              </a:solidFill>
            </a:endParaRPr>
          </a:p>
        </p:txBody>
      </p:sp>
    </p:spTree>
    <p:extLst>
      <p:ext uri="{BB962C8B-B14F-4D97-AF65-F5344CB8AC3E}">
        <p14:creationId xmlns:p14="http://schemas.microsoft.com/office/powerpoint/2010/main" val="386683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ppt_x"/>
                                          </p:val>
                                        </p:tav>
                                        <p:tav tm="100000">
                                          <p:val>
                                            <p:strVal val="#ppt_x"/>
                                          </p:val>
                                        </p:tav>
                                      </p:tavLst>
                                    </p:anim>
                                    <p:anim calcmode="lin" valueType="num">
                                      <p:cBhvr additive="base">
                                        <p:cTn id="1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additive="base">
                                        <p:cTn id="21" dur="500" fill="hold"/>
                                        <p:tgtEl>
                                          <p:spTgt spid="31"/>
                                        </p:tgtEl>
                                        <p:attrNameLst>
                                          <p:attrName>ppt_x</p:attrName>
                                        </p:attrNameLst>
                                      </p:cBhvr>
                                      <p:tavLst>
                                        <p:tav tm="0">
                                          <p:val>
                                            <p:strVal val="#ppt_x"/>
                                          </p:val>
                                        </p:tav>
                                        <p:tav tm="100000">
                                          <p:val>
                                            <p:strVal val="#ppt_x"/>
                                          </p:val>
                                        </p:tav>
                                      </p:tavLst>
                                    </p:anim>
                                    <p:anim calcmode="lin" valueType="num">
                                      <p:cBhvr additive="base">
                                        <p:cTn id="22"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anim calcmode="lin" valueType="num">
                                      <p:cBhvr additive="base">
                                        <p:cTn id="27" dur="500" fill="hold"/>
                                        <p:tgtEl>
                                          <p:spTgt spid="32"/>
                                        </p:tgtEl>
                                        <p:attrNameLst>
                                          <p:attrName>ppt_x</p:attrName>
                                        </p:attrNameLst>
                                      </p:cBhvr>
                                      <p:tavLst>
                                        <p:tav tm="0">
                                          <p:val>
                                            <p:strVal val="#ppt_x"/>
                                          </p:val>
                                        </p:tav>
                                        <p:tav tm="100000">
                                          <p:val>
                                            <p:strVal val="#ppt_x"/>
                                          </p:val>
                                        </p:tav>
                                      </p:tavLst>
                                    </p:anim>
                                    <p:anim calcmode="lin" valueType="num">
                                      <p:cBhvr additive="base">
                                        <p:cTn id="28"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9"/>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3"/>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36"/>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35"/>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44"/>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9"/>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1"/>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1"/>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20"/>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8"/>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24"/>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25"/>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9"/>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30"/>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9" grpId="0" animBg="1"/>
      <p:bldP spid="30" grpId="0" animBg="1"/>
      <p:bldP spid="33" grpId="0" animBg="1"/>
      <p:bldP spid="34" grpId="0" animBg="1"/>
      <p:bldP spid="35" grpId="0" animBg="1"/>
      <p:bldP spid="36" grpId="0" animBg="1"/>
      <p:bldP spid="37" grpId="0"/>
      <p:bldP spid="38" grpId="0"/>
      <p:bldP spid="39" grpId="0"/>
      <p:bldP spid="2" grpId="0" animBg="1"/>
      <p:bldP spid="40" grpId="0" animBg="1"/>
      <p:bldP spid="41" grpId="0" animBg="1"/>
      <p:bldP spid="42" grpId="0" animBg="1"/>
      <p:bldP spid="43"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4245105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279D2817-0A9D-4A01-8695-9907A708AC08}" type="slidenum">
              <a:rPr lang="fr-FR" altLang="en-US"/>
              <a:pPr/>
              <a:t>7</a:t>
            </a:fld>
            <a:endParaRPr lang="fr-FR" altLang="en-US"/>
          </a:p>
        </p:txBody>
      </p:sp>
      <p:sp>
        <p:nvSpPr>
          <p:cNvPr id="16385" name="Título 1"/>
          <p:cNvSpPr>
            <a:spLocks noGrp="1"/>
          </p:cNvSpPr>
          <p:nvPr>
            <p:ph type="title" idx="4294967295"/>
          </p:nvPr>
        </p:nvSpPr>
        <p:spPr>
          <a:xfrm>
            <a:off x="1981201" y="273050"/>
            <a:ext cx="3008313" cy="1162050"/>
          </a:xfrm>
        </p:spPr>
        <p:txBody>
          <a:bodyPr anchor="ctr"/>
          <a:lstStyle/>
          <a:p>
            <a:r>
              <a:rPr lang="es-ES_tradnl" sz="3000" dirty="0"/>
              <a:t>1- EXERCER</a:t>
            </a:r>
          </a:p>
        </p:txBody>
      </p:sp>
      <p:sp>
        <p:nvSpPr>
          <p:cNvPr id="16386" name="Marcador de contenido 2"/>
          <p:cNvSpPr>
            <a:spLocks noGrp="1"/>
          </p:cNvSpPr>
          <p:nvPr>
            <p:ph idx="4294967295"/>
          </p:nvPr>
        </p:nvSpPr>
        <p:spPr>
          <a:xfrm>
            <a:off x="5099050" y="273051"/>
            <a:ext cx="5111750" cy="5853113"/>
          </a:xfrm>
        </p:spPr>
        <p:txBody>
          <a:bodyPr/>
          <a:lstStyle/>
          <a:p>
            <a:r>
              <a:rPr lang="es-ES_tradnl" dirty="0" err="1"/>
              <a:t>Exemples</a:t>
            </a:r>
            <a:r>
              <a:rPr lang="es-ES_tradnl" dirty="0"/>
              <a:t> :</a:t>
            </a:r>
          </a:p>
        </p:txBody>
      </p:sp>
      <p:sp>
        <p:nvSpPr>
          <p:cNvPr id="16387" name="Marcador de texto 3"/>
          <p:cNvSpPr>
            <a:spLocks noGrp="1"/>
          </p:cNvSpPr>
          <p:nvPr>
            <p:ph type="body" sz="half" idx="4294967295"/>
          </p:nvPr>
        </p:nvSpPr>
        <p:spPr>
          <a:xfrm>
            <a:off x="2159000" y="1435101"/>
            <a:ext cx="2336800" cy="4691063"/>
          </a:xfrm>
        </p:spPr>
        <p:txBody>
          <a:bodyPr/>
          <a:lstStyle/>
          <a:p>
            <a:pPr marL="0" indent="0" algn="ctr">
              <a:buNone/>
            </a:pPr>
            <a:r>
              <a:rPr lang="es-ES_tradnl" sz="2400" dirty="0" err="1"/>
              <a:t>Systématiser</a:t>
            </a:r>
            <a:r>
              <a:rPr lang="es-ES_tradnl" sz="2400" dirty="0"/>
              <a:t> </a:t>
            </a:r>
          </a:p>
          <a:p>
            <a:pPr marL="0" indent="0" algn="ctr">
              <a:buNone/>
            </a:pPr>
            <a:r>
              <a:rPr lang="es-ES_tradnl" sz="2400" dirty="0"/>
              <a:t>(</a:t>
            </a:r>
            <a:r>
              <a:rPr lang="es-ES_tradnl" sz="2400" dirty="0" err="1"/>
              <a:t>travail</a:t>
            </a:r>
            <a:r>
              <a:rPr lang="es-ES_tradnl" sz="2400" dirty="0"/>
              <a:t> </a:t>
            </a:r>
            <a:r>
              <a:rPr lang="es-ES_tradnl" sz="2400" dirty="0" err="1"/>
              <a:t>intensif</a:t>
            </a:r>
            <a:r>
              <a:rPr lang="es-ES_tradnl" sz="2400" dirty="0"/>
              <a:t>), </a:t>
            </a:r>
            <a:r>
              <a:rPr lang="es-ES_tradnl" sz="2400" dirty="0" err="1"/>
              <a:t>automatiser</a:t>
            </a:r>
            <a:r>
              <a:rPr lang="es-ES_tradnl" sz="2400" dirty="0"/>
              <a:t> </a:t>
            </a:r>
          </a:p>
        </p:txBody>
      </p:sp>
      <p:sp>
        <p:nvSpPr>
          <p:cNvPr id="16389" name="AutoShape 5"/>
          <p:cNvSpPr>
            <a:spLocks noChangeArrowheads="1"/>
          </p:cNvSpPr>
          <p:nvPr/>
        </p:nvSpPr>
        <p:spPr bwMode="auto">
          <a:xfrm>
            <a:off x="1981200" y="273051"/>
            <a:ext cx="2705100" cy="5853113"/>
          </a:xfrm>
          <a:prstGeom prst="roundRect">
            <a:avLst>
              <a:gd name="adj" fmla="val 16667"/>
            </a:avLst>
          </a:prstGeom>
          <a:noFill/>
          <a:ln w="12700">
            <a:solidFill>
              <a:schemeClr val="accent2"/>
            </a:solidFill>
            <a:round/>
            <a:headEnd/>
            <a:tailEnd/>
          </a:ln>
          <a:effectLst/>
        </p:spPr>
        <p:txBody>
          <a:bodyPr wrap="none" anchor="ctr"/>
          <a:lstStyle/>
          <a:p>
            <a:endParaRPr lang="fr-FR"/>
          </a:p>
        </p:txBody>
      </p:sp>
      <p:sp>
        <p:nvSpPr>
          <p:cNvPr id="2" name="ZoneTexte 1"/>
          <p:cNvSpPr txBox="1"/>
          <p:nvPr/>
        </p:nvSpPr>
        <p:spPr>
          <a:xfrm>
            <a:off x="5589058" y="1219559"/>
            <a:ext cx="4131733" cy="3154710"/>
          </a:xfrm>
          <a:prstGeom prst="rect">
            <a:avLst/>
          </a:prstGeom>
          <a:noFill/>
        </p:spPr>
        <p:txBody>
          <a:bodyPr wrap="square" rtlCol="0">
            <a:spAutoFit/>
          </a:bodyPr>
          <a:lstStyle/>
          <a:p>
            <a:r>
              <a:rPr lang="fr-FR" sz="2000" b="1" dirty="0">
                <a:latin typeface="Arial" charset="0"/>
              </a:rPr>
              <a:t>Offrir un temps supplémentaire pour automatiser, s</a:t>
            </a:r>
            <a:r>
              <a:rPr lang="ja-JP" altLang="fr-FR" sz="2000" b="1" dirty="0">
                <a:latin typeface="Arial" charset="0"/>
              </a:rPr>
              <a:t>’</a:t>
            </a:r>
            <a:r>
              <a:rPr lang="fr-FR" altLang="ja-JP" sz="2000" b="1" dirty="0">
                <a:latin typeface="Arial" charset="0"/>
              </a:rPr>
              <a:t>entraîner, systématiser : </a:t>
            </a:r>
          </a:p>
          <a:p>
            <a:pPr lvl="1"/>
            <a:endParaRPr lang="fr-FR" sz="1700" b="1" dirty="0">
              <a:latin typeface="Arial" charset="0"/>
            </a:endParaRPr>
          </a:p>
          <a:p>
            <a:pPr lvl="1"/>
            <a:r>
              <a:rPr lang="fr-FR" sz="1700" dirty="0">
                <a:latin typeface="Arial" charset="0"/>
              </a:rPr>
              <a:t>tables de multiplication ou lecture à haute voix pour aider à mettre en fluidité, en automatisation, les procédures de décodage.</a:t>
            </a:r>
          </a:p>
          <a:p>
            <a:pPr eaLnBrk="1" hangingPunct="1"/>
            <a:endParaRPr lang="fr-FR" dirty="0">
              <a:solidFill>
                <a:srgbClr val="0D0D0D"/>
              </a:solidFill>
              <a:latin typeface="Arial" charset="0"/>
            </a:endParaRPr>
          </a:p>
          <a:p>
            <a:pPr eaLnBrk="1" hangingPunct="1">
              <a:buFont typeface="Wingdings" charset="0"/>
              <a:buNone/>
            </a:pPr>
            <a:r>
              <a:rPr lang="fr-FR" dirty="0">
                <a:solidFill>
                  <a:srgbClr val="0D0D0D"/>
                </a:solidFill>
                <a:latin typeface="Arial" charset="0"/>
              </a:rPr>
              <a:t> QUAND? Milieu ou fin d’apprentissage</a:t>
            </a:r>
          </a:p>
        </p:txBody>
      </p:sp>
      <p:sp>
        <p:nvSpPr>
          <p:cNvPr id="3" name="ZoneTexte 2"/>
          <p:cNvSpPr txBox="1"/>
          <p:nvPr/>
        </p:nvSpPr>
        <p:spPr>
          <a:xfrm>
            <a:off x="8918222" y="5317067"/>
            <a:ext cx="2294261" cy="461665"/>
          </a:xfrm>
          <a:prstGeom prst="rect">
            <a:avLst/>
          </a:prstGeom>
          <a:noFill/>
        </p:spPr>
        <p:txBody>
          <a:bodyPr wrap="square" rtlCol="0">
            <a:spAutoFit/>
          </a:bodyPr>
          <a:lstStyle/>
          <a:p>
            <a:r>
              <a:rPr lang="fr-FR" sz="2400" b="1" dirty="0" smtClean="0">
                <a:hlinkClick r:id="rId2" action="ppaction://hlinksldjump"/>
              </a:rPr>
              <a:t>Retour</a:t>
            </a:r>
            <a:endParaRPr lang="fr-FR" sz="2400" b="1" dirty="0"/>
          </a:p>
        </p:txBody>
      </p:sp>
    </p:spTree>
    <p:extLst>
      <p:ext uri="{BB962C8B-B14F-4D97-AF65-F5344CB8AC3E}">
        <p14:creationId xmlns:p14="http://schemas.microsoft.com/office/powerpoint/2010/main" val="2114897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B55B12EE-CFFE-4135-B50D-6A666DBDDA52}" type="slidenum">
              <a:rPr lang="fr-FR" altLang="en-US"/>
              <a:pPr/>
              <a:t>8</a:t>
            </a:fld>
            <a:endParaRPr lang="fr-FR" altLang="en-US"/>
          </a:p>
        </p:txBody>
      </p:sp>
      <p:sp>
        <p:nvSpPr>
          <p:cNvPr id="17409" name="Título 1"/>
          <p:cNvSpPr>
            <a:spLocks noGrp="1"/>
          </p:cNvSpPr>
          <p:nvPr>
            <p:ph type="title" idx="4294967295"/>
          </p:nvPr>
        </p:nvSpPr>
        <p:spPr>
          <a:xfrm>
            <a:off x="1981201" y="273050"/>
            <a:ext cx="3008313" cy="1162050"/>
          </a:xfrm>
        </p:spPr>
        <p:txBody>
          <a:bodyPr anchor="ctr"/>
          <a:lstStyle/>
          <a:p>
            <a:r>
              <a:rPr lang="es-ES_tradnl" sz="3000"/>
              <a:t> 2- REVISER</a:t>
            </a:r>
            <a:r>
              <a:rPr lang="es-ES_tradnl" sz="1700"/>
              <a:t> </a:t>
            </a:r>
          </a:p>
        </p:txBody>
      </p:sp>
      <p:sp>
        <p:nvSpPr>
          <p:cNvPr id="17410" name="Marcador de contenido 2"/>
          <p:cNvSpPr>
            <a:spLocks noGrp="1"/>
          </p:cNvSpPr>
          <p:nvPr>
            <p:ph idx="4294967295"/>
          </p:nvPr>
        </p:nvSpPr>
        <p:spPr>
          <a:xfrm>
            <a:off x="5099050" y="273051"/>
            <a:ext cx="5111750" cy="5853113"/>
          </a:xfrm>
        </p:spPr>
        <p:txBody>
          <a:bodyPr/>
          <a:lstStyle/>
          <a:p>
            <a:r>
              <a:rPr lang="es-ES_tradnl" dirty="0" err="1"/>
              <a:t>Exemples</a:t>
            </a:r>
            <a:r>
              <a:rPr lang="es-ES_tradnl" dirty="0"/>
              <a:t> </a:t>
            </a:r>
          </a:p>
        </p:txBody>
      </p:sp>
      <p:sp>
        <p:nvSpPr>
          <p:cNvPr id="17411" name="Marcador de texto 3"/>
          <p:cNvSpPr>
            <a:spLocks noGrp="1"/>
          </p:cNvSpPr>
          <p:nvPr>
            <p:ph type="body" sz="half" idx="4294967295"/>
          </p:nvPr>
        </p:nvSpPr>
        <p:spPr>
          <a:xfrm>
            <a:off x="2082801" y="1435101"/>
            <a:ext cx="2481263" cy="4691063"/>
          </a:xfrm>
        </p:spPr>
        <p:txBody>
          <a:bodyPr/>
          <a:lstStyle/>
          <a:p>
            <a:pPr marL="0" indent="0" algn="ctr">
              <a:buNone/>
            </a:pPr>
            <a:r>
              <a:rPr lang="es-ES_tradnl" sz="2400"/>
              <a:t>Synthétiser,</a:t>
            </a:r>
          </a:p>
          <a:p>
            <a:pPr marL="0" indent="0" algn="ctr">
              <a:buNone/>
            </a:pPr>
            <a:r>
              <a:rPr lang="es-ES_tradnl" sz="2400"/>
              <a:t>revenir sur ce qu’on a fait</a:t>
            </a:r>
          </a:p>
          <a:p>
            <a:pPr marL="0" indent="0" algn="ctr">
              <a:buNone/>
            </a:pPr>
            <a:endParaRPr lang="es-ES_tradnl" sz="2400"/>
          </a:p>
          <a:p>
            <a:pPr marL="0" indent="0" algn="ctr">
              <a:buNone/>
            </a:pPr>
            <a:r>
              <a:rPr lang="es-ES_tradnl" sz="2400"/>
              <a:t>Permet ainsi de donner une méthodologie pour apprendre</a:t>
            </a:r>
          </a:p>
          <a:p>
            <a:pPr marL="0" indent="0" algn="ctr">
              <a:buNone/>
            </a:pPr>
            <a:endParaRPr lang="es-ES_tradnl" sz="2400"/>
          </a:p>
        </p:txBody>
      </p:sp>
      <p:sp>
        <p:nvSpPr>
          <p:cNvPr id="17413" name="AutoShape 5"/>
          <p:cNvSpPr>
            <a:spLocks noChangeArrowheads="1"/>
          </p:cNvSpPr>
          <p:nvPr/>
        </p:nvSpPr>
        <p:spPr bwMode="auto">
          <a:xfrm>
            <a:off x="1981200" y="273051"/>
            <a:ext cx="2705100" cy="5853113"/>
          </a:xfrm>
          <a:prstGeom prst="roundRect">
            <a:avLst>
              <a:gd name="adj" fmla="val 16667"/>
            </a:avLst>
          </a:prstGeom>
          <a:noFill/>
          <a:ln w="12700">
            <a:solidFill>
              <a:schemeClr val="accent2"/>
            </a:solidFill>
            <a:round/>
            <a:headEnd/>
            <a:tailEnd/>
          </a:ln>
          <a:effectLst/>
        </p:spPr>
        <p:txBody>
          <a:bodyPr wrap="none" anchor="ctr"/>
          <a:lstStyle/>
          <a:p>
            <a:endParaRPr lang="fr-FR"/>
          </a:p>
        </p:txBody>
      </p:sp>
      <p:sp>
        <p:nvSpPr>
          <p:cNvPr id="2" name="ZoneTexte 1"/>
          <p:cNvSpPr txBox="1"/>
          <p:nvPr/>
        </p:nvSpPr>
        <p:spPr>
          <a:xfrm>
            <a:off x="4686301" y="1435100"/>
            <a:ext cx="5524500" cy="1477328"/>
          </a:xfrm>
          <a:prstGeom prst="rect">
            <a:avLst/>
          </a:prstGeom>
          <a:noFill/>
        </p:spPr>
        <p:txBody>
          <a:bodyPr wrap="square" rtlCol="0">
            <a:spAutoFit/>
          </a:bodyPr>
          <a:lstStyle/>
          <a:p>
            <a:endParaRPr lang="fr-FR" i="1" dirty="0">
              <a:latin typeface="Arial" charset="0"/>
            </a:endParaRPr>
          </a:p>
          <a:p>
            <a:pPr lvl="1"/>
            <a:r>
              <a:rPr lang="fr-FR" dirty="0">
                <a:latin typeface="Arial" charset="0"/>
              </a:rPr>
              <a:t>Faire le point, revenir sur ce </a:t>
            </a:r>
            <a:r>
              <a:rPr lang="fr-FR" dirty="0" err="1">
                <a:latin typeface="Arial" charset="0"/>
              </a:rPr>
              <a:t>qu</a:t>
            </a:r>
            <a:r>
              <a:rPr lang="ja-JP" altLang="fr-FR" dirty="0">
                <a:latin typeface="Arial" charset="0"/>
              </a:rPr>
              <a:t>’</a:t>
            </a:r>
            <a:r>
              <a:rPr lang="fr-FR" altLang="ja-JP" dirty="0">
                <a:latin typeface="Arial" charset="0"/>
              </a:rPr>
              <a:t>on a fait</a:t>
            </a:r>
          </a:p>
          <a:p>
            <a:pPr lvl="1"/>
            <a:r>
              <a:rPr lang="fr-FR" dirty="0">
                <a:latin typeface="Arial" charset="0"/>
              </a:rPr>
              <a:t>préparer une évaluation qui va avoir lieu : </a:t>
            </a:r>
            <a:r>
              <a:rPr lang="fr-SN" dirty="0">
                <a:latin typeface="Arial" charset="0"/>
              </a:rPr>
              <a:t>Contenu de </a:t>
            </a:r>
            <a:r>
              <a:rPr lang="fr-FR" altLang="ja-JP" dirty="0">
                <a:latin typeface="Arial" charset="0"/>
              </a:rPr>
              <a:t>l</a:t>
            </a:r>
            <a:r>
              <a:rPr lang="ja-JP" altLang="fr-FR" dirty="0">
                <a:latin typeface="Arial" charset="0"/>
              </a:rPr>
              <a:t>’</a:t>
            </a:r>
            <a:r>
              <a:rPr lang="fr-FR" altLang="ja-JP" dirty="0">
                <a:latin typeface="Arial" charset="0"/>
              </a:rPr>
              <a:t>évaluation ?</a:t>
            </a:r>
          </a:p>
          <a:p>
            <a:pPr lvl="1"/>
            <a:r>
              <a:rPr lang="fr-FR" altLang="ja-JP" dirty="0">
                <a:latin typeface="Arial" charset="0"/>
              </a:rPr>
              <a:t> </a:t>
            </a:r>
          </a:p>
        </p:txBody>
      </p:sp>
      <p:sp>
        <p:nvSpPr>
          <p:cNvPr id="9" name="Espace réservé du pied de page 2"/>
          <p:cNvSpPr>
            <a:spLocks noGrp="1"/>
          </p:cNvSpPr>
          <p:nvPr>
            <p:ph type="ftr" sz="quarter" idx="11"/>
          </p:nvPr>
        </p:nvSpPr>
        <p:spPr>
          <a:xfrm>
            <a:off x="4038600" y="6356350"/>
            <a:ext cx="4114800" cy="365125"/>
          </a:xfrm>
        </p:spPr>
        <p:txBody>
          <a:bodyPr/>
          <a:lstStyle/>
          <a:p>
            <a:r>
              <a:rPr lang="fr-FR" altLang="en-US" dirty="0"/>
              <a:t>Caroline CORNET CPAIEN Abidjan</a:t>
            </a:r>
          </a:p>
        </p:txBody>
      </p:sp>
      <p:sp>
        <p:nvSpPr>
          <p:cNvPr id="10" name="ZoneTexte 9"/>
          <p:cNvSpPr txBox="1"/>
          <p:nvPr/>
        </p:nvSpPr>
        <p:spPr>
          <a:xfrm>
            <a:off x="8918222" y="5317067"/>
            <a:ext cx="2294261" cy="461665"/>
          </a:xfrm>
          <a:prstGeom prst="rect">
            <a:avLst/>
          </a:prstGeom>
          <a:noFill/>
        </p:spPr>
        <p:txBody>
          <a:bodyPr wrap="square" rtlCol="0">
            <a:spAutoFit/>
          </a:bodyPr>
          <a:lstStyle/>
          <a:p>
            <a:r>
              <a:rPr lang="fr-FR" sz="2400" b="1" dirty="0" smtClean="0">
                <a:hlinkClick r:id="rId3" action="ppaction://hlinksldjump"/>
              </a:rPr>
              <a:t>Retour</a:t>
            </a:r>
            <a:endParaRPr lang="fr-FR" sz="2400" b="1" dirty="0"/>
          </a:p>
        </p:txBody>
      </p:sp>
    </p:spTree>
    <p:extLst>
      <p:ext uri="{BB962C8B-B14F-4D97-AF65-F5344CB8AC3E}">
        <p14:creationId xmlns:p14="http://schemas.microsoft.com/office/powerpoint/2010/main" val="3501150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4D6D9E5D-FD90-49B3-B491-DE5D558F1C3B}" type="slidenum">
              <a:rPr lang="fr-FR" altLang="en-US"/>
              <a:pPr/>
              <a:t>9</a:t>
            </a:fld>
            <a:endParaRPr lang="fr-FR" altLang="en-US"/>
          </a:p>
        </p:txBody>
      </p:sp>
      <p:sp>
        <p:nvSpPr>
          <p:cNvPr id="18433" name="Título 1"/>
          <p:cNvSpPr>
            <a:spLocks noGrp="1"/>
          </p:cNvSpPr>
          <p:nvPr>
            <p:ph type="title" idx="4294967295"/>
          </p:nvPr>
        </p:nvSpPr>
        <p:spPr>
          <a:xfrm>
            <a:off x="1981201" y="184150"/>
            <a:ext cx="3008313" cy="1162050"/>
          </a:xfrm>
        </p:spPr>
        <p:txBody>
          <a:bodyPr/>
          <a:lstStyle/>
          <a:p>
            <a:r>
              <a:rPr lang="es-ES_tradnl" sz="3000"/>
              <a:t>3- SOUTENIR</a:t>
            </a:r>
            <a:r>
              <a:rPr lang="es-ES_tradnl" sz="2000"/>
              <a:t> </a:t>
            </a:r>
            <a:r>
              <a:rPr lang="es-ES_tradnl" sz="1700"/>
              <a:t/>
            </a:r>
            <a:br>
              <a:rPr lang="es-ES_tradnl" sz="1700"/>
            </a:br>
            <a:endParaRPr lang="es-ES_tradnl" sz="1700"/>
          </a:p>
        </p:txBody>
      </p:sp>
      <p:sp>
        <p:nvSpPr>
          <p:cNvPr id="18434" name="Marcador de contenido 2"/>
          <p:cNvSpPr>
            <a:spLocks noGrp="1"/>
          </p:cNvSpPr>
          <p:nvPr>
            <p:ph idx="4294967295"/>
          </p:nvPr>
        </p:nvSpPr>
        <p:spPr>
          <a:xfrm>
            <a:off x="5099050" y="273051"/>
            <a:ext cx="5111750" cy="5853113"/>
          </a:xfrm>
        </p:spPr>
        <p:txBody>
          <a:bodyPr/>
          <a:lstStyle/>
          <a:p>
            <a:r>
              <a:rPr lang="es-ES_tradnl" dirty="0"/>
              <a:t> </a:t>
            </a:r>
            <a:r>
              <a:rPr lang="es-ES_tradnl" dirty="0" err="1"/>
              <a:t>Exemples</a:t>
            </a:r>
            <a:r>
              <a:rPr lang="es-ES_tradnl" dirty="0"/>
              <a:t> </a:t>
            </a:r>
            <a:endParaRPr lang="es-ES_tradnl" sz="1700" dirty="0"/>
          </a:p>
        </p:txBody>
      </p:sp>
      <p:sp>
        <p:nvSpPr>
          <p:cNvPr id="4" name="Marcador de texto 3"/>
          <p:cNvSpPr>
            <a:spLocks noGrp="1"/>
          </p:cNvSpPr>
          <p:nvPr>
            <p:ph type="body" sz="half" idx="4294967295"/>
          </p:nvPr>
        </p:nvSpPr>
        <p:spPr>
          <a:xfrm>
            <a:off x="1981201" y="1435101"/>
            <a:ext cx="2620963" cy="4691063"/>
          </a:xfrm>
        </p:spPr>
        <p:txBody>
          <a:bodyPr anchor="ctr">
            <a:normAutofit/>
          </a:bodyPr>
          <a:lstStyle/>
          <a:p>
            <a:pPr marL="0" indent="0" algn="ctr">
              <a:lnSpc>
                <a:spcPct val="80000"/>
              </a:lnSpc>
              <a:buNone/>
            </a:pPr>
            <a:r>
              <a:rPr lang="es-ES_tradnl" sz="2000"/>
              <a:t>Accompagner/ observer l’élève au travail sur les tâches ordinaires, </a:t>
            </a:r>
          </a:p>
          <a:p>
            <a:pPr marL="0" indent="0" algn="ctr">
              <a:lnSpc>
                <a:spcPct val="80000"/>
              </a:lnSpc>
              <a:buNone/>
            </a:pPr>
            <a:r>
              <a:rPr lang="es-ES_tradnl" sz="2000"/>
              <a:t>étayer leur réalisation,</a:t>
            </a:r>
          </a:p>
          <a:p>
            <a:pPr marL="0" indent="0" algn="ctr">
              <a:lnSpc>
                <a:spcPct val="80000"/>
              </a:lnSpc>
              <a:buNone/>
            </a:pPr>
            <a:r>
              <a:rPr lang="es-ES_tradnl" sz="2000"/>
              <a:t>verbaliser les objectifs, les contenus et les procédures</a:t>
            </a:r>
          </a:p>
          <a:p>
            <a:pPr marL="0" indent="0" algn="ctr">
              <a:lnSpc>
                <a:spcPct val="80000"/>
              </a:lnSpc>
              <a:buNone/>
            </a:pPr>
            <a:endParaRPr lang="es-ES_tradnl" sz="2000"/>
          </a:p>
          <a:p>
            <a:pPr marL="0" indent="0" algn="ctr">
              <a:lnSpc>
                <a:spcPct val="80000"/>
              </a:lnSpc>
              <a:buNone/>
            </a:pPr>
            <a:r>
              <a:rPr lang="es-ES_tradnl" sz="2000"/>
              <a:t>Cette méta-action permet de lever les malentendus sur ce qu’on est en train d’apprendre “mettre le haut parleur sur sa pensée”</a:t>
            </a:r>
          </a:p>
          <a:p>
            <a:pPr marL="0" indent="0" algn="ctr">
              <a:lnSpc>
                <a:spcPct val="80000"/>
              </a:lnSpc>
              <a:buNone/>
            </a:pPr>
            <a:endParaRPr lang="es-ES_tradnl" sz="2000"/>
          </a:p>
        </p:txBody>
      </p:sp>
      <p:sp>
        <p:nvSpPr>
          <p:cNvPr id="18437" name="AutoShape 5"/>
          <p:cNvSpPr>
            <a:spLocks noChangeArrowheads="1"/>
          </p:cNvSpPr>
          <p:nvPr/>
        </p:nvSpPr>
        <p:spPr bwMode="auto">
          <a:xfrm>
            <a:off x="1790700" y="273051"/>
            <a:ext cx="2984500" cy="5853113"/>
          </a:xfrm>
          <a:prstGeom prst="roundRect">
            <a:avLst>
              <a:gd name="adj" fmla="val 16667"/>
            </a:avLst>
          </a:prstGeom>
          <a:noFill/>
          <a:ln w="12700">
            <a:solidFill>
              <a:schemeClr val="accent2"/>
            </a:solidFill>
            <a:round/>
            <a:headEnd/>
            <a:tailEnd/>
          </a:ln>
          <a:effectLst/>
        </p:spPr>
        <p:txBody>
          <a:bodyPr wrap="none" anchor="ctr"/>
          <a:lstStyle/>
          <a:p>
            <a:endParaRPr lang="fr-FR"/>
          </a:p>
        </p:txBody>
      </p:sp>
      <p:sp>
        <p:nvSpPr>
          <p:cNvPr id="2" name="ZoneTexte 1"/>
          <p:cNvSpPr txBox="1"/>
          <p:nvPr/>
        </p:nvSpPr>
        <p:spPr>
          <a:xfrm>
            <a:off x="5180015" y="1051899"/>
            <a:ext cx="5522962" cy="2585323"/>
          </a:xfrm>
          <a:prstGeom prst="rect">
            <a:avLst/>
          </a:prstGeom>
          <a:noFill/>
        </p:spPr>
        <p:txBody>
          <a:bodyPr wrap="square" rtlCol="0">
            <a:spAutoFit/>
          </a:bodyPr>
          <a:lstStyle/>
          <a:p>
            <a:r>
              <a:rPr lang="fr-FR" dirty="0">
                <a:latin typeface="Arial" charset="0"/>
              </a:rPr>
              <a:t>Reprendre ce </a:t>
            </a:r>
            <a:r>
              <a:rPr lang="fr-FR" dirty="0" err="1">
                <a:latin typeface="Arial" charset="0"/>
              </a:rPr>
              <a:t>qu</a:t>
            </a:r>
            <a:r>
              <a:rPr lang="ja-JP" altLang="fr-FR" dirty="0">
                <a:latin typeface="Arial" charset="0"/>
              </a:rPr>
              <a:t>’</a:t>
            </a:r>
            <a:r>
              <a:rPr lang="fr-FR" altLang="ja-JP" dirty="0">
                <a:latin typeface="Arial" charset="0"/>
              </a:rPr>
              <a:t>on a fait dans les taches d</a:t>
            </a:r>
            <a:r>
              <a:rPr lang="ja-JP" altLang="fr-FR" dirty="0">
                <a:latin typeface="Arial" charset="0"/>
              </a:rPr>
              <a:t>’</a:t>
            </a:r>
            <a:r>
              <a:rPr lang="fr-FR" altLang="ja-JP" dirty="0">
                <a:latin typeface="Arial" charset="0"/>
              </a:rPr>
              <a:t>enseignement ordinaires </a:t>
            </a:r>
          </a:p>
          <a:p>
            <a:endParaRPr lang="fr-FR" altLang="ja-JP" dirty="0">
              <a:latin typeface="Arial" charset="0"/>
            </a:endParaRPr>
          </a:p>
          <a:p>
            <a:r>
              <a:rPr lang="fr-FR" altLang="ja-JP" dirty="0">
                <a:latin typeface="Arial" charset="0"/>
              </a:rPr>
              <a:t>Mettre des mots sur l</a:t>
            </a:r>
            <a:r>
              <a:rPr lang="ja-JP" altLang="fr-FR" dirty="0">
                <a:latin typeface="Arial" charset="0"/>
              </a:rPr>
              <a:t>’</a:t>
            </a:r>
            <a:r>
              <a:rPr lang="fr-FR" altLang="ja-JP" dirty="0">
                <a:latin typeface="Arial" charset="0"/>
              </a:rPr>
              <a:t>activité de résolution, sur les procédures : comment on va s</a:t>
            </a:r>
            <a:r>
              <a:rPr lang="ja-JP" altLang="fr-FR" dirty="0">
                <a:latin typeface="Arial" charset="0"/>
              </a:rPr>
              <a:t>’</a:t>
            </a:r>
            <a:r>
              <a:rPr lang="fr-FR" altLang="ja-JP" dirty="0">
                <a:latin typeface="Arial" charset="0"/>
              </a:rPr>
              <a:t>y prendre, où sont les outils qui peuvent aider… </a:t>
            </a:r>
          </a:p>
          <a:p>
            <a:endParaRPr lang="fr-FR" altLang="ja-JP" dirty="0">
              <a:latin typeface="Arial" charset="0"/>
            </a:endParaRPr>
          </a:p>
          <a:p>
            <a:r>
              <a:rPr lang="fr-FR" altLang="ja-JP" dirty="0">
                <a:latin typeface="Arial" charset="0"/>
              </a:rPr>
              <a:t>Faire lentement et à haute voix ce que l</a:t>
            </a:r>
            <a:r>
              <a:rPr lang="ja-JP" altLang="fr-FR" dirty="0">
                <a:latin typeface="Arial" charset="0"/>
              </a:rPr>
              <a:t>’</a:t>
            </a:r>
            <a:r>
              <a:rPr lang="fr-FR" altLang="ja-JP" dirty="0">
                <a:latin typeface="Arial" charset="0"/>
              </a:rPr>
              <a:t>on saura faire seul et automatiquement plus tard.</a:t>
            </a:r>
          </a:p>
        </p:txBody>
      </p:sp>
      <p:sp>
        <p:nvSpPr>
          <p:cNvPr id="9" name="Espace réservé du pied de page 2"/>
          <p:cNvSpPr>
            <a:spLocks noGrp="1"/>
          </p:cNvSpPr>
          <p:nvPr>
            <p:ph type="ftr" sz="quarter" idx="11"/>
          </p:nvPr>
        </p:nvSpPr>
        <p:spPr>
          <a:xfrm>
            <a:off x="4038600" y="6356350"/>
            <a:ext cx="4114800" cy="365125"/>
          </a:xfrm>
        </p:spPr>
        <p:txBody>
          <a:bodyPr/>
          <a:lstStyle/>
          <a:p>
            <a:r>
              <a:rPr lang="fr-FR" altLang="en-US" dirty="0"/>
              <a:t>Caroline CORNET CPAIEN Abidjan</a:t>
            </a:r>
          </a:p>
        </p:txBody>
      </p:sp>
      <p:sp>
        <p:nvSpPr>
          <p:cNvPr id="10" name="ZoneTexte 9"/>
          <p:cNvSpPr txBox="1"/>
          <p:nvPr/>
        </p:nvSpPr>
        <p:spPr>
          <a:xfrm>
            <a:off x="8918222" y="5317067"/>
            <a:ext cx="2294261" cy="461665"/>
          </a:xfrm>
          <a:prstGeom prst="rect">
            <a:avLst/>
          </a:prstGeom>
          <a:noFill/>
        </p:spPr>
        <p:txBody>
          <a:bodyPr wrap="square" rtlCol="0">
            <a:spAutoFit/>
          </a:bodyPr>
          <a:lstStyle/>
          <a:p>
            <a:r>
              <a:rPr lang="fr-FR" sz="2400" b="1" dirty="0" smtClean="0">
                <a:hlinkClick r:id="rId3" action="ppaction://hlinksldjump"/>
              </a:rPr>
              <a:t>Retour</a:t>
            </a:r>
            <a:endParaRPr lang="fr-FR" sz="2400" b="1" dirty="0"/>
          </a:p>
        </p:txBody>
      </p:sp>
    </p:spTree>
    <p:extLst>
      <p:ext uri="{BB962C8B-B14F-4D97-AF65-F5344CB8AC3E}">
        <p14:creationId xmlns:p14="http://schemas.microsoft.com/office/powerpoint/2010/main" val="1587283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Rétrospective">
  <a:themeElements>
    <a:clrScheme name="Rétrospectiv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étrospectiv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étrospective">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254</TotalTime>
  <Words>2296</Words>
  <Application>Microsoft Office PowerPoint</Application>
  <PresentationFormat>Grand écran</PresentationFormat>
  <Paragraphs>504</Paragraphs>
  <Slides>21</Slides>
  <Notes>9</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21</vt:i4>
      </vt:variant>
    </vt:vector>
  </HeadingPairs>
  <TitlesOfParts>
    <vt:vector size="29" baseType="lpstr">
      <vt:lpstr>ＭＳ Ｐゴシック</vt:lpstr>
      <vt:lpstr>Arial</vt:lpstr>
      <vt:lpstr>Calibri</vt:lpstr>
      <vt:lpstr>Calibri Light</vt:lpstr>
      <vt:lpstr>Symbol</vt:lpstr>
      <vt:lpstr>Times New Roman</vt:lpstr>
      <vt:lpstr>Wingdings</vt:lpstr>
      <vt:lpstr>Rétrospective</vt:lpstr>
      <vt:lpstr>Gérer l’hétérogénéité des élèves dans sa classe</vt:lpstr>
      <vt:lpstr>La classe, un espace hétérogène …</vt:lpstr>
      <vt:lpstr>Présentation PowerPoint</vt:lpstr>
      <vt:lpstr>Gérer l’hétérogénéité des élèves</vt:lpstr>
      <vt:lpstr>Présentation PowerPoint</vt:lpstr>
      <vt:lpstr>Présentation PowerPoint</vt:lpstr>
      <vt:lpstr>1- EXERCER</vt:lpstr>
      <vt:lpstr> 2- REVISER </vt:lpstr>
      <vt:lpstr>3- SOUTENIR  </vt:lpstr>
      <vt:lpstr>4- ANTICIPER  </vt:lpstr>
      <vt:lpstr>5-REVENIR EN ARRIERE </vt:lpstr>
      <vt:lpstr>6 - COMPENSER </vt:lpstr>
      <vt:lpstr> 7- FAIRE AUTREMENT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IPEF</dc:creator>
  <cp:lastModifiedBy>IPEF</cp:lastModifiedBy>
  <cp:revision>32</cp:revision>
  <dcterms:created xsi:type="dcterms:W3CDTF">2017-04-04T09:26:20Z</dcterms:created>
  <dcterms:modified xsi:type="dcterms:W3CDTF">2017-05-09T14:35:05Z</dcterms:modified>
</cp:coreProperties>
</file>