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2" d="100"/>
          <a:sy n="82" d="100"/>
        </p:scale>
        <p:origin x="87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371600" y="4801680"/>
            <a:ext cx="640008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512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3716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Image 34"/>
          <p:cNvPicPr/>
          <p:nvPr/>
        </p:nvPicPr>
        <p:blipFill>
          <a:blip r:embed="rId2"/>
          <a:stretch/>
        </p:blipFill>
        <p:spPr>
          <a:xfrm>
            <a:off x="3474000" y="3886200"/>
            <a:ext cx="2195280" cy="1751760"/>
          </a:xfrm>
          <a:prstGeom prst="rect">
            <a:avLst/>
          </a:prstGeom>
          <a:ln>
            <a:noFill/>
          </a:ln>
        </p:spPr>
      </p:pic>
      <p:pic>
        <p:nvPicPr>
          <p:cNvPr id="36" name="Image 35"/>
          <p:cNvPicPr/>
          <p:nvPr/>
        </p:nvPicPr>
        <p:blipFill>
          <a:blip r:embed="rId2"/>
          <a:stretch/>
        </p:blipFill>
        <p:spPr>
          <a:xfrm>
            <a:off x="3474000" y="3886200"/>
            <a:ext cx="2195280" cy="175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3716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512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371600" y="4801680"/>
            <a:ext cx="640008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B40F-3C6C-4F45-9EBB-F2B165CDFAF2}" type="datetimeFigureOut">
              <a:rPr lang="fr-FR" smtClean="0"/>
              <a:t>14/01/2018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BDF0E-4BF7-498F-B9A2-1AC2CEFEE79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434880" y="2205000"/>
            <a:ext cx="8817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Short Stack"/>
                <a:ea typeface="DejaVu Sans"/>
              </a:rPr>
              <a:t>Sur Terre, où trouve-t-on des glaces qui fondent ?</a:t>
            </a:r>
            <a:endParaRPr/>
          </a:p>
        </p:txBody>
      </p:sp>
      <p:sp>
        <p:nvSpPr>
          <p:cNvPr id="38" name="CustomShape 2"/>
          <p:cNvSpPr/>
          <p:nvPr/>
        </p:nvSpPr>
        <p:spPr>
          <a:xfrm>
            <a:off x="434880" y="306360"/>
            <a:ext cx="824076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>
                <a:solidFill>
                  <a:srgbClr val="D73A36"/>
                </a:solidFill>
                <a:latin typeface="Short Stack"/>
                <a:ea typeface="DejaVu Sans"/>
              </a:rPr>
              <a:t>Le réchauffement climatique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4000" b="1" strike="noStrike">
                <a:solidFill>
                  <a:srgbClr val="D73A36"/>
                </a:solidFill>
                <a:latin typeface="Short Stack"/>
                <a:ea typeface="DejaVu Sans"/>
              </a:rPr>
              <a:t>Conséquences de la fonte des glaces</a:t>
            </a:r>
            <a:endParaRPr/>
          </a:p>
        </p:txBody>
      </p:sp>
      <p:sp>
        <p:nvSpPr>
          <p:cNvPr id="39" name="CustomShape 3"/>
          <p:cNvSpPr/>
          <p:nvPr/>
        </p:nvSpPr>
        <p:spPr>
          <a:xfrm>
            <a:off x="395640" y="2805120"/>
            <a:ext cx="8817120" cy="85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Short Stack"/>
                <a:ea typeface="DejaVu Sans"/>
              </a:rPr>
              <a:t>Important : il faut distinguer 2 sortes de glaces :</a:t>
            </a:r>
            <a:endParaRPr/>
          </a:p>
          <a:p>
            <a:pPr>
              <a:lnSpc>
                <a:spcPct val="100000"/>
              </a:lnSpc>
            </a:pPr>
            <a:r>
              <a:rPr lang="fr-FR" sz="1600" strike="noStrike">
                <a:solidFill>
                  <a:srgbClr val="000000"/>
                </a:solidFill>
                <a:latin typeface="Short Stack"/>
                <a:ea typeface="DejaVu Sans"/>
              </a:rPr>
              <a:t>*  Les glaces qui sont sur la terre ferme : glaciers, Groenland, Antarctique</a:t>
            </a:r>
            <a:endParaRPr/>
          </a:p>
          <a:p>
            <a:pPr>
              <a:lnSpc>
                <a:spcPct val="100000"/>
              </a:lnSpc>
            </a:pPr>
            <a:r>
              <a:rPr lang="fr-FR" sz="1600" strike="noStrike">
                <a:solidFill>
                  <a:srgbClr val="000000"/>
                </a:solidFill>
                <a:latin typeface="Short Stack"/>
                <a:ea typeface="DejaVu Sans"/>
              </a:rPr>
              <a:t>* Les glaces qui sont dans la mer : banquises.</a:t>
            </a:r>
            <a:endParaRPr/>
          </a:p>
        </p:txBody>
      </p:sp>
      <p:sp>
        <p:nvSpPr>
          <p:cNvPr id="40" name="CustomShape 4"/>
          <p:cNvSpPr/>
          <p:nvPr/>
        </p:nvSpPr>
        <p:spPr>
          <a:xfrm>
            <a:off x="417960" y="4046760"/>
            <a:ext cx="8817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Short Stack"/>
                <a:ea typeface="DejaVu Sans"/>
              </a:rPr>
              <a:t>Si toute cette glace fond, où va cette eau ?</a:t>
            </a:r>
            <a:endParaRPr/>
          </a:p>
        </p:txBody>
      </p:sp>
      <p:pic>
        <p:nvPicPr>
          <p:cNvPr id="41" name="Picture 2"/>
          <p:cNvPicPr/>
          <p:nvPr/>
        </p:nvPicPr>
        <p:blipFill>
          <a:blip r:embed="rId2"/>
          <a:srcRect b="53349"/>
          <a:stretch/>
        </p:blipFill>
        <p:spPr>
          <a:xfrm>
            <a:off x="288000" y="4416120"/>
            <a:ext cx="8675640" cy="225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146880" y="116640"/>
            <a:ext cx="8954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>
                <a:solidFill>
                  <a:srgbClr val="D73A36"/>
                </a:solidFill>
                <a:latin typeface="Short Stack"/>
                <a:ea typeface="DejaVu Sans"/>
              </a:rPr>
              <a:t>Le réchauffement climatique</a:t>
            </a:r>
            <a:endParaRPr/>
          </a:p>
        </p:txBody>
      </p:sp>
      <p:pic>
        <p:nvPicPr>
          <p:cNvPr id="71" name="Image 3"/>
          <p:cNvPicPr/>
          <p:nvPr/>
        </p:nvPicPr>
        <p:blipFill>
          <a:blip r:embed="rId2"/>
          <a:srcRect b="42707"/>
          <a:stretch/>
        </p:blipFill>
        <p:spPr>
          <a:xfrm>
            <a:off x="467640" y="855720"/>
            <a:ext cx="2951640" cy="5344920"/>
          </a:xfrm>
          <a:prstGeom prst="rect">
            <a:avLst/>
          </a:prstGeom>
          <a:ln>
            <a:noFill/>
          </a:ln>
        </p:spPr>
      </p:pic>
      <p:pic>
        <p:nvPicPr>
          <p:cNvPr id="72" name="Image 6"/>
          <p:cNvPicPr/>
          <p:nvPr/>
        </p:nvPicPr>
        <p:blipFill>
          <a:blip r:embed="rId2"/>
          <a:srcRect t="57165" b="349"/>
          <a:stretch/>
        </p:blipFill>
        <p:spPr>
          <a:xfrm>
            <a:off x="3384360" y="2522160"/>
            <a:ext cx="2761560" cy="3707640"/>
          </a:xfrm>
          <a:prstGeom prst="rect">
            <a:avLst/>
          </a:prstGeom>
          <a:ln>
            <a:noFill/>
          </a:ln>
        </p:spPr>
      </p:pic>
      <p:pic>
        <p:nvPicPr>
          <p:cNvPr id="73" name="Image 7"/>
          <p:cNvPicPr/>
          <p:nvPr/>
        </p:nvPicPr>
        <p:blipFill>
          <a:blip r:embed="rId3"/>
          <a:srcRect l="19258" r="15731"/>
          <a:stretch/>
        </p:blipFill>
        <p:spPr>
          <a:xfrm>
            <a:off x="5940000" y="890640"/>
            <a:ext cx="2916720" cy="228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395640" y="1126440"/>
            <a:ext cx="8296560" cy="49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600" strike="noStrike">
                <a:solidFill>
                  <a:srgbClr val="FF0000"/>
                </a:solidFill>
                <a:latin typeface="Dancing Script OT"/>
                <a:ea typeface="DejaVu Sans"/>
              </a:rPr>
              <a:t>Conclusion 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0000"/>
                </a:solidFill>
                <a:latin typeface="Short Stack"/>
                <a:ea typeface="DejaVu Sans"/>
              </a:rPr>
              <a:t>Au cours du siècle prochain, le changement climatique : 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0000"/>
                </a:solidFill>
                <a:latin typeface="Short Stack"/>
                <a:ea typeface="DejaVu Sans"/>
              </a:rPr>
              <a:t>1)  augmentera la température moyenne sur la Terre d’environ 3 degrés, rendant ainsi plus fréquents les événements climatiques extrêmes comme les canicules, les inondations, les sécheresses… et posant de nombreux problèmes de santé 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0000"/>
                </a:solidFill>
                <a:latin typeface="Short Stack"/>
                <a:ea typeface="DejaVu Sans"/>
              </a:rPr>
              <a:t>2) fera disparaître des milliers d’espèces vivantes un peu partout sur la planète 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0000"/>
                </a:solidFill>
                <a:latin typeface="Short Stack"/>
                <a:ea typeface="DejaVu Sans"/>
              </a:rPr>
              <a:t>3) fera monter le niveau des mers et des océans d’environ un mètre, obligeant des millions de personnes à se déplacer (rappel des séances précédentes). </a:t>
            </a: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146880" y="241560"/>
            <a:ext cx="8954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>
                <a:solidFill>
                  <a:srgbClr val="D73A36"/>
                </a:solidFill>
                <a:latin typeface="Short Stack"/>
                <a:ea typeface="DejaVu Sans"/>
              </a:rPr>
              <a:t>Le réchauffement climatique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46880" y="332640"/>
            <a:ext cx="8954280" cy="527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0000"/>
                </a:solidFill>
                <a:latin typeface="Short Stack"/>
                <a:ea typeface="DejaVu Sans"/>
              </a:rPr>
              <a:t>Dans la vie de tous les jours 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fr-FR" sz="2000" strike="noStrike">
                <a:solidFill>
                  <a:srgbClr val="000000"/>
                </a:solidFill>
                <a:latin typeface="Short Stack"/>
                <a:ea typeface="DejaVu Sans"/>
              </a:rPr>
              <a:t>En été, quand la voiture est en plein soleil, elle chauffe beaucoup. Vous êtes d’accord ? Pensez-vous que la couleur des sièges a une importance sur la température à l’intérieur de la voiture et que la chaleur ressentie sera plus ou moins élevée 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fr-FR" sz="2000" strike="noStrike">
                <a:solidFill>
                  <a:srgbClr val="000000"/>
                </a:solidFill>
                <a:latin typeface="Short Stack"/>
                <a:ea typeface="DejaVu Sans"/>
              </a:rPr>
              <a:t>Nous avons vu que les grandes quantités de glace (banquise, glaciers) avaient diminué et cela risque de continuer. A votre avis, quelles conséquences cela pourrait-il avoir ? Pourquoi ? Quelles sont les particularités de la glace 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fr-FR" sz="2000" strike="noStrike">
                <a:solidFill>
                  <a:srgbClr val="000000"/>
                </a:solidFill>
                <a:latin typeface="Short Stack"/>
                <a:ea typeface="DejaVu Sans"/>
              </a:rPr>
              <a:t>Quelle est la couleur de l’océan qui est sous la banquise ? Est-il plus clair ou plus foncé que la glace ? Si la glace  disparaît ou diminue, que va-t-il se passer pour la température de l’océan 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/>
          <p:cNvPicPr/>
          <p:nvPr/>
        </p:nvPicPr>
        <p:blipFill>
          <a:blip r:embed="rId2"/>
          <a:stretch/>
        </p:blipFill>
        <p:spPr>
          <a:xfrm>
            <a:off x="108720" y="908640"/>
            <a:ext cx="4678920" cy="3986640"/>
          </a:xfrm>
          <a:prstGeom prst="rect">
            <a:avLst/>
          </a:prstGeom>
          <a:ln>
            <a:noFill/>
          </a:ln>
        </p:spPr>
      </p:pic>
      <p:pic>
        <p:nvPicPr>
          <p:cNvPr id="43" name="Picture 5"/>
          <p:cNvPicPr/>
          <p:nvPr/>
        </p:nvPicPr>
        <p:blipFill>
          <a:blip r:embed="rId3"/>
          <a:stretch/>
        </p:blipFill>
        <p:spPr>
          <a:xfrm>
            <a:off x="297360" y="5157360"/>
            <a:ext cx="4273920" cy="804960"/>
          </a:xfrm>
          <a:prstGeom prst="rect">
            <a:avLst/>
          </a:prstGeom>
          <a:ln>
            <a:noFill/>
          </a:ln>
        </p:spPr>
      </p:pic>
      <p:pic>
        <p:nvPicPr>
          <p:cNvPr id="44" name="Picture 6"/>
          <p:cNvPicPr/>
          <p:nvPr/>
        </p:nvPicPr>
        <p:blipFill>
          <a:blip r:embed="rId4"/>
          <a:stretch/>
        </p:blipFill>
        <p:spPr>
          <a:xfrm>
            <a:off x="0" y="6454800"/>
            <a:ext cx="2640240" cy="40248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4860000" y="980640"/>
            <a:ext cx="4031640" cy="365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Short Stack"/>
                <a:ea typeface="DejaVu Sans"/>
              </a:rPr>
              <a:t>Les scientifiques estiment que le niveau des mers va s’élever de 5 mm par an.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fr-FR" strike="noStrike">
                <a:solidFill>
                  <a:srgbClr val="000000"/>
                </a:solidFill>
                <a:latin typeface="Short Stack"/>
                <a:ea typeface="DejaVu Sans"/>
              </a:rPr>
              <a:t>d’après toi, est-ce beaucoup 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fr-FR" strike="noStrike">
                <a:solidFill>
                  <a:srgbClr val="000000"/>
                </a:solidFill>
                <a:latin typeface="Short Stack"/>
                <a:ea typeface="DejaVu Sans"/>
              </a:rPr>
              <a:t>Calcule de combien le niveau des mers aura monté quand tu auras 30 ans, puis quand tu auras 70 ans.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fr-FR" strike="noStrike">
                <a:solidFill>
                  <a:srgbClr val="000000"/>
                </a:solidFill>
                <a:latin typeface="Short Stack"/>
                <a:ea typeface="DejaVu Sans"/>
              </a:rPr>
              <a:t>Quelles seront les conséquences pour les hommes ?</a:t>
            </a:r>
            <a:endParaRPr/>
          </a:p>
        </p:txBody>
      </p:sp>
      <p:sp>
        <p:nvSpPr>
          <p:cNvPr id="46" name="CustomShape 2"/>
          <p:cNvSpPr/>
          <p:nvPr/>
        </p:nvSpPr>
        <p:spPr>
          <a:xfrm>
            <a:off x="146880" y="169560"/>
            <a:ext cx="8954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>
                <a:solidFill>
                  <a:srgbClr val="D73A36"/>
                </a:solidFill>
                <a:latin typeface="Short Stack"/>
                <a:ea typeface="DejaVu Sans"/>
              </a:rPr>
              <a:t>Le réchauffement climatique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46880" y="97560"/>
            <a:ext cx="8954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>
                <a:solidFill>
                  <a:srgbClr val="D73A36"/>
                </a:solidFill>
                <a:latin typeface="Short Stack"/>
                <a:ea typeface="DejaVu Sans"/>
              </a:rPr>
              <a:t>Le réchauffement climatique</a:t>
            </a:r>
            <a:endParaRPr/>
          </a:p>
        </p:txBody>
      </p:sp>
      <p:pic>
        <p:nvPicPr>
          <p:cNvPr id="48" name="Picture 2"/>
          <p:cNvPicPr/>
          <p:nvPr/>
        </p:nvPicPr>
        <p:blipFill>
          <a:blip r:embed="rId2"/>
          <a:stretch/>
        </p:blipFill>
        <p:spPr>
          <a:xfrm>
            <a:off x="298440" y="1052640"/>
            <a:ext cx="8675640" cy="482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/>
          <p:nvPr/>
        </p:nvPicPr>
        <p:blipFill>
          <a:blip r:embed="rId2"/>
          <a:srcRect t="11171" b="47036"/>
          <a:stretch/>
        </p:blipFill>
        <p:spPr>
          <a:xfrm>
            <a:off x="146880" y="2133000"/>
            <a:ext cx="8954280" cy="453564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146880" y="44640"/>
            <a:ext cx="8954280" cy="11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>
                <a:solidFill>
                  <a:srgbClr val="D73A36"/>
                </a:solidFill>
                <a:latin typeface="Short Stack"/>
                <a:ea typeface="DejaVu Sans"/>
              </a:rPr>
              <a:t>Le réchauffement climatique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4000" b="1" strike="noStrike">
                <a:solidFill>
                  <a:srgbClr val="D73A36"/>
                </a:solidFill>
                <a:latin typeface="Short Stack"/>
                <a:ea typeface="DejaVu Sans"/>
              </a:rPr>
              <a:t>L’importance de la banquise </a:t>
            </a:r>
            <a:endParaRPr/>
          </a:p>
        </p:txBody>
      </p:sp>
      <p:sp>
        <p:nvSpPr>
          <p:cNvPr id="51" name="CustomShape 2"/>
          <p:cNvSpPr/>
          <p:nvPr/>
        </p:nvSpPr>
        <p:spPr>
          <a:xfrm>
            <a:off x="146880" y="1340640"/>
            <a:ext cx="89542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Short Stack"/>
                <a:ea typeface="DejaVu Sans"/>
              </a:rPr>
              <a:t>Il est 11 heures. Deux briques sont posées sur la neige. L’une est foncée, l’autre claire. A votre avis, que va-t-il se passer si on attend quelques heures 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/>
          <p:nvPr/>
        </p:nvPicPr>
        <p:blipFill>
          <a:blip r:embed="rId2"/>
          <a:srcRect t="62179"/>
          <a:stretch/>
        </p:blipFill>
        <p:spPr>
          <a:xfrm>
            <a:off x="72000" y="1976400"/>
            <a:ext cx="8963640" cy="404424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377640" y="978840"/>
            <a:ext cx="83523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Short Stack"/>
                <a:ea typeface="DejaVu Sans"/>
              </a:rPr>
              <a:t>Il est 14 heures. Que remarquez-vous ? Pourquoi cela s’est-il produit à votre avis 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434880" y="234360"/>
            <a:ext cx="824076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>
                <a:solidFill>
                  <a:srgbClr val="D73A36"/>
                </a:solidFill>
                <a:latin typeface="Short Stack"/>
                <a:ea typeface="DejaVu Sans"/>
              </a:rPr>
              <a:t>Le réchauffement climatique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4000" b="1" strike="noStrike">
                <a:solidFill>
                  <a:srgbClr val="D73A36"/>
                </a:solidFill>
                <a:latin typeface="Short Stack"/>
                <a:ea typeface="DejaVu Sans"/>
              </a:rPr>
              <a:t>Conséquences sur la biodiversité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899640" y="2565000"/>
            <a:ext cx="7200000" cy="26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strike="noStrike">
                <a:solidFill>
                  <a:srgbClr val="000000"/>
                </a:solidFill>
                <a:latin typeface="Short Stack"/>
                <a:ea typeface="DejaVu Sans"/>
              </a:rPr>
              <a:t>Nous avons vu que le réchauffement climatique, va entraîner la fonte des glaces et le réchauffement des océans, donc l’augmentation du niveau des mers et océans.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400" strike="noStrike">
                <a:solidFill>
                  <a:srgbClr val="000000"/>
                </a:solidFill>
                <a:latin typeface="Short Stack"/>
                <a:ea typeface="DejaVu Sans"/>
              </a:rPr>
              <a:t>Mais à votre avis, quelles seront les autres conséquences de ce réchauffement climatique 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146880" y="25560"/>
            <a:ext cx="8954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>
                <a:solidFill>
                  <a:srgbClr val="D73A36"/>
                </a:solidFill>
                <a:latin typeface="Short Stack"/>
                <a:ea typeface="DejaVu Sans"/>
              </a:rPr>
              <a:t>Le réchauffement climatique</a:t>
            </a:r>
            <a:endParaRPr/>
          </a:p>
        </p:txBody>
      </p:sp>
      <p:pic>
        <p:nvPicPr>
          <p:cNvPr id="57" name="Picture 2"/>
          <p:cNvPicPr/>
          <p:nvPr/>
        </p:nvPicPr>
        <p:blipFill>
          <a:blip r:embed="rId2"/>
          <a:srcRect t="2390" r="50345" b="31236"/>
          <a:stretch/>
        </p:blipFill>
        <p:spPr>
          <a:xfrm>
            <a:off x="102960" y="620640"/>
            <a:ext cx="4468320" cy="506556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58" name="Picture 2"/>
          <p:cNvPicPr/>
          <p:nvPr/>
        </p:nvPicPr>
        <p:blipFill>
          <a:blip r:embed="rId3"/>
          <a:srcRect l="49993" t="26535"/>
          <a:stretch/>
        </p:blipFill>
        <p:spPr>
          <a:xfrm>
            <a:off x="4572000" y="620640"/>
            <a:ext cx="4498200" cy="506556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59" name="Picture 7"/>
          <p:cNvPicPr/>
          <p:nvPr/>
        </p:nvPicPr>
        <p:blipFill>
          <a:blip r:embed="rId4"/>
          <a:srcRect t="18795" b="61674"/>
          <a:stretch/>
        </p:blipFill>
        <p:spPr>
          <a:xfrm>
            <a:off x="1187640" y="5706360"/>
            <a:ext cx="7136280" cy="99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146880" y="116640"/>
            <a:ext cx="8954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>
                <a:solidFill>
                  <a:srgbClr val="D73A36"/>
                </a:solidFill>
                <a:latin typeface="Short Stack"/>
                <a:ea typeface="DejaVu Sans"/>
              </a:rPr>
              <a:t>Le réchauffement climatique</a:t>
            </a:r>
            <a:endParaRPr/>
          </a:p>
        </p:txBody>
      </p:sp>
      <p:pic>
        <p:nvPicPr>
          <p:cNvPr id="61" name="Picture 2"/>
          <p:cNvPicPr/>
          <p:nvPr/>
        </p:nvPicPr>
        <p:blipFill>
          <a:blip r:embed="rId2"/>
          <a:stretch/>
        </p:blipFill>
        <p:spPr>
          <a:xfrm>
            <a:off x="683640" y="639720"/>
            <a:ext cx="7704000" cy="1116720"/>
          </a:xfrm>
          <a:prstGeom prst="rect">
            <a:avLst/>
          </a:prstGeom>
          <a:ln>
            <a:noFill/>
          </a:ln>
        </p:spPr>
      </p:pic>
      <p:pic>
        <p:nvPicPr>
          <p:cNvPr id="62" name="Picture 3"/>
          <p:cNvPicPr/>
          <p:nvPr/>
        </p:nvPicPr>
        <p:blipFill>
          <a:blip r:embed="rId3"/>
          <a:stretch/>
        </p:blipFill>
        <p:spPr>
          <a:xfrm>
            <a:off x="146880" y="1882440"/>
            <a:ext cx="3401640" cy="4951800"/>
          </a:xfrm>
          <a:prstGeom prst="rect">
            <a:avLst/>
          </a:prstGeom>
          <a:ln>
            <a:noFill/>
          </a:ln>
        </p:spPr>
      </p:pic>
      <p:pic>
        <p:nvPicPr>
          <p:cNvPr id="63" name="Picture 4"/>
          <p:cNvPicPr/>
          <p:nvPr/>
        </p:nvPicPr>
        <p:blipFill>
          <a:blip r:embed="rId4"/>
          <a:stretch/>
        </p:blipFill>
        <p:spPr>
          <a:xfrm>
            <a:off x="3961800" y="2348640"/>
            <a:ext cx="4883400" cy="4299480"/>
          </a:xfrm>
          <a:prstGeom prst="rect">
            <a:avLst/>
          </a:prstGeom>
          <a:ln>
            <a:noFill/>
          </a:ln>
        </p:spPr>
      </p:pic>
      <p:pic>
        <p:nvPicPr>
          <p:cNvPr id="64" name="Picture 5"/>
          <p:cNvPicPr/>
          <p:nvPr/>
        </p:nvPicPr>
        <p:blipFill>
          <a:blip r:embed="rId5"/>
          <a:stretch/>
        </p:blipFill>
        <p:spPr>
          <a:xfrm>
            <a:off x="395640" y="2068200"/>
            <a:ext cx="2303640" cy="488520"/>
          </a:xfrm>
          <a:prstGeom prst="rect">
            <a:avLst/>
          </a:prstGeom>
          <a:ln>
            <a:noFill/>
          </a:ln>
        </p:spPr>
      </p:pic>
      <p:pic>
        <p:nvPicPr>
          <p:cNvPr id="65" name="Picture 6"/>
          <p:cNvPicPr/>
          <p:nvPr/>
        </p:nvPicPr>
        <p:blipFill>
          <a:blip r:embed="rId6"/>
          <a:stretch/>
        </p:blipFill>
        <p:spPr>
          <a:xfrm>
            <a:off x="5868000" y="1836720"/>
            <a:ext cx="2964960" cy="65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146880" y="116640"/>
            <a:ext cx="8954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>
                <a:solidFill>
                  <a:srgbClr val="D73A36"/>
                </a:solidFill>
                <a:latin typeface="Short Stack"/>
                <a:ea typeface="DejaVu Sans"/>
              </a:rPr>
              <a:t>Le réchauffement climatique</a:t>
            </a:r>
            <a:endParaRPr/>
          </a:p>
        </p:txBody>
      </p:sp>
      <p:pic>
        <p:nvPicPr>
          <p:cNvPr id="67" name="Image 5"/>
          <p:cNvPicPr/>
          <p:nvPr/>
        </p:nvPicPr>
        <p:blipFill>
          <a:blip r:embed="rId2"/>
          <a:srcRect l="63903" r="1835"/>
          <a:stretch/>
        </p:blipFill>
        <p:spPr>
          <a:xfrm>
            <a:off x="5652000" y="675360"/>
            <a:ext cx="2951640" cy="6109560"/>
          </a:xfrm>
          <a:prstGeom prst="rect">
            <a:avLst/>
          </a:prstGeom>
          <a:ln>
            <a:noFill/>
          </a:ln>
        </p:spPr>
      </p:pic>
      <p:pic>
        <p:nvPicPr>
          <p:cNvPr id="68" name="Image 1"/>
          <p:cNvPicPr/>
          <p:nvPr/>
        </p:nvPicPr>
        <p:blipFill>
          <a:blip r:embed="rId3"/>
          <a:srcRect t="19558"/>
          <a:stretch/>
        </p:blipFill>
        <p:spPr>
          <a:xfrm>
            <a:off x="362520" y="836640"/>
            <a:ext cx="4977000" cy="2663640"/>
          </a:xfrm>
          <a:prstGeom prst="rect">
            <a:avLst/>
          </a:prstGeom>
          <a:ln>
            <a:noFill/>
          </a:ln>
        </p:spPr>
      </p:pic>
      <p:pic>
        <p:nvPicPr>
          <p:cNvPr id="69" name="Image 2"/>
          <p:cNvPicPr/>
          <p:nvPr/>
        </p:nvPicPr>
        <p:blipFill>
          <a:blip r:embed="rId4"/>
          <a:stretch/>
        </p:blipFill>
        <p:spPr>
          <a:xfrm>
            <a:off x="899640" y="3718800"/>
            <a:ext cx="3920760" cy="292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395</Words>
  <Application>Microsoft Office PowerPoint</Application>
  <PresentationFormat>Affichage à l'écran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Dancing Script OT</vt:lpstr>
      <vt:lpstr>DejaVu Sans</vt:lpstr>
      <vt:lpstr>Short Stack</vt:lpstr>
      <vt:lpstr>StarSymbol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sandrine_brou@hotmail.fr</dc:creator>
  <cp:lastModifiedBy>IPEF</cp:lastModifiedBy>
  <cp:revision>12</cp:revision>
  <dcterms:created xsi:type="dcterms:W3CDTF">2015-01-24T13:38:48Z</dcterms:created>
  <dcterms:modified xsi:type="dcterms:W3CDTF">2018-01-14T20:10:34Z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