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3809"/>
  </p:normalViewPr>
  <p:slideViewPr>
    <p:cSldViewPr snapToGrid="0" snapToObjects="1">
      <p:cViewPr varScale="1">
        <p:scale>
          <a:sx n="57" d="100"/>
          <a:sy n="57" d="100"/>
        </p:scale>
        <p:origin x="200"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33D7AD-62C6-524D-A839-5C18E5534F2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41539B5-3045-A64B-B8E4-A8369992CE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50281CB-6C76-904A-8ED3-F69510123BC5}"/>
              </a:ext>
            </a:extLst>
          </p:cNvPr>
          <p:cNvSpPr>
            <a:spLocks noGrp="1"/>
          </p:cNvSpPr>
          <p:nvPr>
            <p:ph type="dt" sz="half" idx="10"/>
          </p:nvPr>
        </p:nvSpPr>
        <p:spPr/>
        <p:txBody>
          <a:bodyPr/>
          <a:lstStyle/>
          <a:p>
            <a:fld id="{16C7208C-87DF-B948-A05B-00530ADFF589}" type="datetimeFigureOut">
              <a:rPr lang="fr-FR" smtClean="0"/>
              <a:t>13/11/2018</a:t>
            </a:fld>
            <a:endParaRPr lang="fr-FR"/>
          </a:p>
        </p:txBody>
      </p:sp>
      <p:sp>
        <p:nvSpPr>
          <p:cNvPr id="5" name="Espace réservé du pied de page 4">
            <a:extLst>
              <a:ext uri="{FF2B5EF4-FFF2-40B4-BE49-F238E27FC236}">
                <a16:creationId xmlns:a16="http://schemas.microsoft.com/office/drawing/2014/main" id="{FC06B1FE-DADA-7947-BCA5-28CAD789BDF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D95453-18F1-BB4F-9012-7D032C3EB1A6}"/>
              </a:ext>
            </a:extLst>
          </p:cNvPr>
          <p:cNvSpPr>
            <a:spLocks noGrp="1"/>
          </p:cNvSpPr>
          <p:nvPr>
            <p:ph type="sldNum" sz="quarter" idx="12"/>
          </p:nvPr>
        </p:nvSpPr>
        <p:spPr/>
        <p:txBody>
          <a:bodyPr/>
          <a:lstStyle/>
          <a:p>
            <a:fld id="{EA92F1F6-DA1D-EA48-A7A6-172B4A6D6C84}" type="slidenum">
              <a:rPr lang="fr-FR" smtClean="0"/>
              <a:t>‹N°›</a:t>
            </a:fld>
            <a:endParaRPr lang="fr-FR"/>
          </a:p>
        </p:txBody>
      </p:sp>
    </p:spTree>
    <p:extLst>
      <p:ext uri="{BB962C8B-B14F-4D97-AF65-F5344CB8AC3E}">
        <p14:creationId xmlns:p14="http://schemas.microsoft.com/office/powerpoint/2010/main" val="3259383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1FAB34-F575-B444-AC46-277EF0A825A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CBDDAD1-7546-1045-AEF4-6DD27D5AEA17}"/>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8CA3602-438E-EF44-91BA-214B723C19FA}"/>
              </a:ext>
            </a:extLst>
          </p:cNvPr>
          <p:cNvSpPr>
            <a:spLocks noGrp="1"/>
          </p:cNvSpPr>
          <p:nvPr>
            <p:ph type="dt" sz="half" idx="10"/>
          </p:nvPr>
        </p:nvSpPr>
        <p:spPr/>
        <p:txBody>
          <a:bodyPr/>
          <a:lstStyle/>
          <a:p>
            <a:fld id="{16C7208C-87DF-B948-A05B-00530ADFF589}" type="datetimeFigureOut">
              <a:rPr lang="fr-FR" smtClean="0"/>
              <a:t>13/11/2018</a:t>
            </a:fld>
            <a:endParaRPr lang="fr-FR"/>
          </a:p>
        </p:txBody>
      </p:sp>
      <p:sp>
        <p:nvSpPr>
          <p:cNvPr id="5" name="Espace réservé du pied de page 4">
            <a:extLst>
              <a:ext uri="{FF2B5EF4-FFF2-40B4-BE49-F238E27FC236}">
                <a16:creationId xmlns:a16="http://schemas.microsoft.com/office/drawing/2014/main" id="{F1709857-E28F-A445-88A2-9D10D590527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FEFC39-0CE4-8542-B0DF-9B6B83158BC0}"/>
              </a:ext>
            </a:extLst>
          </p:cNvPr>
          <p:cNvSpPr>
            <a:spLocks noGrp="1"/>
          </p:cNvSpPr>
          <p:nvPr>
            <p:ph type="sldNum" sz="quarter" idx="12"/>
          </p:nvPr>
        </p:nvSpPr>
        <p:spPr/>
        <p:txBody>
          <a:bodyPr/>
          <a:lstStyle/>
          <a:p>
            <a:fld id="{EA92F1F6-DA1D-EA48-A7A6-172B4A6D6C84}" type="slidenum">
              <a:rPr lang="fr-FR" smtClean="0"/>
              <a:t>‹N°›</a:t>
            </a:fld>
            <a:endParaRPr lang="fr-FR"/>
          </a:p>
        </p:txBody>
      </p:sp>
    </p:spTree>
    <p:extLst>
      <p:ext uri="{BB962C8B-B14F-4D97-AF65-F5344CB8AC3E}">
        <p14:creationId xmlns:p14="http://schemas.microsoft.com/office/powerpoint/2010/main" val="4024067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E02A838-1E42-314B-9118-7B75502FD88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6C4B9F5-4BA3-6743-A933-ADC8197EC1BE}"/>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A5A149A9-B1BC-9844-9171-A3F638D2990F}"/>
              </a:ext>
            </a:extLst>
          </p:cNvPr>
          <p:cNvSpPr>
            <a:spLocks noGrp="1"/>
          </p:cNvSpPr>
          <p:nvPr>
            <p:ph type="dt" sz="half" idx="10"/>
          </p:nvPr>
        </p:nvSpPr>
        <p:spPr/>
        <p:txBody>
          <a:bodyPr/>
          <a:lstStyle/>
          <a:p>
            <a:fld id="{16C7208C-87DF-B948-A05B-00530ADFF589}" type="datetimeFigureOut">
              <a:rPr lang="fr-FR" smtClean="0"/>
              <a:t>13/11/2018</a:t>
            </a:fld>
            <a:endParaRPr lang="fr-FR"/>
          </a:p>
        </p:txBody>
      </p:sp>
      <p:sp>
        <p:nvSpPr>
          <p:cNvPr id="5" name="Espace réservé du pied de page 4">
            <a:extLst>
              <a:ext uri="{FF2B5EF4-FFF2-40B4-BE49-F238E27FC236}">
                <a16:creationId xmlns:a16="http://schemas.microsoft.com/office/drawing/2014/main" id="{6D30B6A4-EEB6-A243-B94D-3CCD0D6B1CF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0DE9004-E46C-4649-AEC1-CBE253D9D6BD}"/>
              </a:ext>
            </a:extLst>
          </p:cNvPr>
          <p:cNvSpPr>
            <a:spLocks noGrp="1"/>
          </p:cNvSpPr>
          <p:nvPr>
            <p:ph type="sldNum" sz="quarter" idx="12"/>
          </p:nvPr>
        </p:nvSpPr>
        <p:spPr/>
        <p:txBody>
          <a:bodyPr/>
          <a:lstStyle/>
          <a:p>
            <a:fld id="{EA92F1F6-DA1D-EA48-A7A6-172B4A6D6C84}" type="slidenum">
              <a:rPr lang="fr-FR" smtClean="0"/>
              <a:t>‹N°›</a:t>
            </a:fld>
            <a:endParaRPr lang="fr-FR"/>
          </a:p>
        </p:txBody>
      </p:sp>
    </p:spTree>
    <p:extLst>
      <p:ext uri="{BB962C8B-B14F-4D97-AF65-F5344CB8AC3E}">
        <p14:creationId xmlns:p14="http://schemas.microsoft.com/office/powerpoint/2010/main" val="2652391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BA17F-1BBB-074E-B3AE-F657DBD6459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5B8DC6A-6668-5A4B-AB2A-E0C088B5C8CF}"/>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30DC4A2-C26D-3541-BB8C-E442C944C55E}"/>
              </a:ext>
            </a:extLst>
          </p:cNvPr>
          <p:cNvSpPr>
            <a:spLocks noGrp="1"/>
          </p:cNvSpPr>
          <p:nvPr>
            <p:ph type="dt" sz="half" idx="10"/>
          </p:nvPr>
        </p:nvSpPr>
        <p:spPr/>
        <p:txBody>
          <a:bodyPr/>
          <a:lstStyle/>
          <a:p>
            <a:fld id="{16C7208C-87DF-B948-A05B-00530ADFF589}" type="datetimeFigureOut">
              <a:rPr lang="fr-FR" smtClean="0"/>
              <a:t>13/11/2018</a:t>
            </a:fld>
            <a:endParaRPr lang="fr-FR"/>
          </a:p>
        </p:txBody>
      </p:sp>
      <p:sp>
        <p:nvSpPr>
          <p:cNvPr id="5" name="Espace réservé du pied de page 4">
            <a:extLst>
              <a:ext uri="{FF2B5EF4-FFF2-40B4-BE49-F238E27FC236}">
                <a16:creationId xmlns:a16="http://schemas.microsoft.com/office/drawing/2014/main" id="{76EF9F95-054A-B847-8998-04318713F5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370477-5BF8-E64C-BD67-DED0A9C10EF0}"/>
              </a:ext>
            </a:extLst>
          </p:cNvPr>
          <p:cNvSpPr>
            <a:spLocks noGrp="1"/>
          </p:cNvSpPr>
          <p:nvPr>
            <p:ph type="sldNum" sz="quarter" idx="12"/>
          </p:nvPr>
        </p:nvSpPr>
        <p:spPr/>
        <p:txBody>
          <a:bodyPr/>
          <a:lstStyle/>
          <a:p>
            <a:fld id="{EA92F1F6-DA1D-EA48-A7A6-172B4A6D6C84}" type="slidenum">
              <a:rPr lang="fr-FR" smtClean="0"/>
              <a:t>‹N°›</a:t>
            </a:fld>
            <a:endParaRPr lang="fr-FR"/>
          </a:p>
        </p:txBody>
      </p:sp>
    </p:spTree>
    <p:extLst>
      <p:ext uri="{BB962C8B-B14F-4D97-AF65-F5344CB8AC3E}">
        <p14:creationId xmlns:p14="http://schemas.microsoft.com/office/powerpoint/2010/main" val="3538566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FDDCF9-E2C3-DE42-B929-C5167064676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BFC1B9B-96F7-F446-9282-C7FB3ADCC2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A339BE71-7A3A-5B41-A469-87E3C0F63C43}"/>
              </a:ext>
            </a:extLst>
          </p:cNvPr>
          <p:cNvSpPr>
            <a:spLocks noGrp="1"/>
          </p:cNvSpPr>
          <p:nvPr>
            <p:ph type="dt" sz="half" idx="10"/>
          </p:nvPr>
        </p:nvSpPr>
        <p:spPr/>
        <p:txBody>
          <a:bodyPr/>
          <a:lstStyle/>
          <a:p>
            <a:fld id="{16C7208C-87DF-B948-A05B-00530ADFF589}" type="datetimeFigureOut">
              <a:rPr lang="fr-FR" smtClean="0"/>
              <a:t>13/11/2018</a:t>
            </a:fld>
            <a:endParaRPr lang="fr-FR"/>
          </a:p>
        </p:txBody>
      </p:sp>
      <p:sp>
        <p:nvSpPr>
          <p:cNvPr id="5" name="Espace réservé du pied de page 4">
            <a:extLst>
              <a:ext uri="{FF2B5EF4-FFF2-40B4-BE49-F238E27FC236}">
                <a16:creationId xmlns:a16="http://schemas.microsoft.com/office/drawing/2014/main" id="{988AA850-696A-5F48-8157-73AB96E00F6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19B9143-0E95-194A-A54B-61543395999E}"/>
              </a:ext>
            </a:extLst>
          </p:cNvPr>
          <p:cNvSpPr>
            <a:spLocks noGrp="1"/>
          </p:cNvSpPr>
          <p:nvPr>
            <p:ph type="sldNum" sz="quarter" idx="12"/>
          </p:nvPr>
        </p:nvSpPr>
        <p:spPr/>
        <p:txBody>
          <a:bodyPr/>
          <a:lstStyle/>
          <a:p>
            <a:fld id="{EA92F1F6-DA1D-EA48-A7A6-172B4A6D6C84}" type="slidenum">
              <a:rPr lang="fr-FR" smtClean="0"/>
              <a:t>‹N°›</a:t>
            </a:fld>
            <a:endParaRPr lang="fr-FR"/>
          </a:p>
        </p:txBody>
      </p:sp>
    </p:spTree>
    <p:extLst>
      <p:ext uri="{BB962C8B-B14F-4D97-AF65-F5344CB8AC3E}">
        <p14:creationId xmlns:p14="http://schemas.microsoft.com/office/powerpoint/2010/main" val="146408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AABD-5E1D-8045-96E5-B2C9D4142D2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CF249DF-9BE4-F442-8DA3-A9C7F7CC728B}"/>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68F3E5C0-E01F-4F47-AAC1-1D7B9D4FDF15}"/>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4CCB86E5-E6CA-E648-A402-39412C009285}"/>
              </a:ext>
            </a:extLst>
          </p:cNvPr>
          <p:cNvSpPr>
            <a:spLocks noGrp="1"/>
          </p:cNvSpPr>
          <p:nvPr>
            <p:ph type="dt" sz="half" idx="10"/>
          </p:nvPr>
        </p:nvSpPr>
        <p:spPr/>
        <p:txBody>
          <a:bodyPr/>
          <a:lstStyle/>
          <a:p>
            <a:fld id="{16C7208C-87DF-B948-A05B-00530ADFF589}" type="datetimeFigureOut">
              <a:rPr lang="fr-FR" smtClean="0"/>
              <a:t>13/11/2018</a:t>
            </a:fld>
            <a:endParaRPr lang="fr-FR"/>
          </a:p>
        </p:txBody>
      </p:sp>
      <p:sp>
        <p:nvSpPr>
          <p:cNvPr id="6" name="Espace réservé du pied de page 5">
            <a:extLst>
              <a:ext uri="{FF2B5EF4-FFF2-40B4-BE49-F238E27FC236}">
                <a16:creationId xmlns:a16="http://schemas.microsoft.com/office/drawing/2014/main" id="{FC8A00EB-7689-3643-8EE0-D421323FB08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6C4BA2C-98E5-8645-9C90-E59E0BA827B8}"/>
              </a:ext>
            </a:extLst>
          </p:cNvPr>
          <p:cNvSpPr>
            <a:spLocks noGrp="1"/>
          </p:cNvSpPr>
          <p:nvPr>
            <p:ph type="sldNum" sz="quarter" idx="12"/>
          </p:nvPr>
        </p:nvSpPr>
        <p:spPr/>
        <p:txBody>
          <a:bodyPr/>
          <a:lstStyle/>
          <a:p>
            <a:fld id="{EA92F1F6-DA1D-EA48-A7A6-172B4A6D6C84}" type="slidenum">
              <a:rPr lang="fr-FR" smtClean="0"/>
              <a:t>‹N°›</a:t>
            </a:fld>
            <a:endParaRPr lang="fr-FR"/>
          </a:p>
        </p:txBody>
      </p:sp>
    </p:spTree>
    <p:extLst>
      <p:ext uri="{BB962C8B-B14F-4D97-AF65-F5344CB8AC3E}">
        <p14:creationId xmlns:p14="http://schemas.microsoft.com/office/powerpoint/2010/main" val="386853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3A1204-45C6-194E-A403-A5864EE706C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C20D36C-0FAB-C143-BBE8-5B426B6CA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1A7449AA-2AC1-054C-ABA0-D4FFD1B95BA6}"/>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5168A68D-3B5E-B941-9610-56DFE3C17B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0656689F-4876-1549-A286-5F8002954A04}"/>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FF123F7B-7A71-5E46-A1A3-AB5617EE1CDD}"/>
              </a:ext>
            </a:extLst>
          </p:cNvPr>
          <p:cNvSpPr>
            <a:spLocks noGrp="1"/>
          </p:cNvSpPr>
          <p:nvPr>
            <p:ph type="dt" sz="half" idx="10"/>
          </p:nvPr>
        </p:nvSpPr>
        <p:spPr/>
        <p:txBody>
          <a:bodyPr/>
          <a:lstStyle/>
          <a:p>
            <a:fld id="{16C7208C-87DF-B948-A05B-00530ADFF589}" type="datetimeFigureOut">
              <a:rPr lang="fr-FR" smtClean="0"/>
              <a:t>13/11/2018</a:t>
            </a:fld>
            <a:endParaRPr lang="fr-FR"/>
          </a:p>
        </p:txBody>
      </p:sp>
      <p:sp>
        <p:nvSpPr>
          <p:cNvPr id="8" name="Espace réservé du pied de page 7">
            <a:extLst>
              <a:ext uri="{FF2B5EF4-FFF2-40B4-BE49-F238E27FC236}">
                <a16:creationId xmlns:a16="http://schemas.microsoft.com/office/drawing/2014/main" id="{E1236D0D-DC4E-7F4A-AC2B-3B82B25A74E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C60DE5C-5961-0144-8C37-AF92EA65308B}"/>
              </a:ext>
            </a:extLst>
          </p:cNvPr>
          <p:cNvSpPr>
            <a:spLocks noGrp="1"/>
          </p:cNvSpPr>
          <p:nvPr>
            <p:ph type="sldNum" sz="quarter" idx="12"/>
          </p:nvPr>
        </p:nvSpPr>
        <p:spPr/>
        <p:txBody>
          <a:bodyPr/>
          <a:lstStyle/>
          <a:p>
            <a:fld id="{EA92F1F6-DA1D-EA48-A7A6-172B4A6D6C84}" type="slidenum">
              <a:rPr lang="fr-FR" smtClean="0"/>
              <a:t>‹N°›</a:t>
            </a:fld>
            <a:endParaRPr lang="fr-FR"/>
          </a:p>
        </p:txBody>
      </p:sp>
    </p:spTree>
    <p:extLst>
      <p:ext uri="{BB962C8B-B14F-4D97-AF65-F5344CB8AC3E}">
        <p14:creationId xmlns:p14="http://schemas.microsoft.com/office/powerpoint/2010/main" val="3343862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6887F-2014-3249-A091-C0D6D1AEC34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A2C9FA5-574A-624E-AF00-BF8400EF9A08}"/>
              </a:ext>
            </a:extLst>
          </p:cNvPr>
          <p:cNvSpPr>
            <a:spLocks noGrp="1"/>
          </p:cNvSpPr>
          <p:nvPr>
            <p:ph type="dt" sz="half" idx="10"/>
          </p:nvPr>
        </p:nvSpPr>
        <p:spPr/>
        <p:txBody>
          <a:bodyPr/>
          <a:lstStyle/>
          <a:p>
            <a:fld id="{16C7208C-87DF-B948-A05B-00530ADFF589}" type="datetimeFigureOut">
              <a:rPr lang="fr-FR" smtClean="0"/>
              <a:t>13/11/2018</a:t>
            </a:fld>
            <a:endParaRPr lang="fr-FR"/>
          </a:p>
        </p:txBody>
      </p:sp>
      <p:sp>
        <p:nvSpPr>
          <p:cNvPr id="4" name="Espace réservé du pied de page 3">
            <a:extLst>
              <a:ext uri="{FF2B5EF4-FFF2-40B4-BE49-F238E27FC236}">
                <a16:creationId xmlns:a16="http://schemas.microsoft.com/office/drawing/2014/main" id="{5037981E-AC41-3548-8D3B-2FFC489FA15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77DF9D8-0AA3-6141-A169-BF6FE594EDC9}"/>
              </a:ext>
            </a:extLst>
          </p:cNvPr>
          <p:cNvSpPr>
            <a:spLocks noGrp="1"/>
          </p:cNvSpPr>
          <p:nvPr>
            <p:ph type="sldNum" sz="quarter" idx="12"/>
          </p:nvPr>
        </p:nvSpPr>
        <p:spPr/>
        <p:txBody>
          <a:bodyPr/>
          <a:lstStyle/>
          <a:p>
            <a:fld id="{EA92F1F6-DA1D-EA48-A7A6-172B4A6D6C84}" type="slidenum">
              <a:rPr lang="fr-FR" smtClean="0"/>
              <a:t>‹N°›</a:t>
            </a:fld>
            <a:endParaRPr lang="fr-FR"/>
          </a:p>
        </p:txBody>
      </p:sp>
    </p:spTree>
    <p:extLst>
      <p:ext uri="{BB962C8B-B14F-4D97-AF65-F5344CB8AC3E}">
        <p14:creationId xmlns:p14="http://schemas.microsoft.com/office/powerpoint/2010/main" val="201109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3A39316-94A6-0943-9CB1-635EDE3E1052}"/>
              </a:ext>
            </a:extLst>
          </p:cNvPr>
          <p:cNvSpPr>
            <a:spLocks noGrp="1"/>
          </p:cNvSpPr>
          <p:nvPr>
            <p:ph type="dt" sz="half" idx="10"/>
          </p:nvPr>
        </p:nvSpPr>
        <p:spPr/>
        <p:txBody>
          <a:bodyPr/>
          <a:lstStyle/>
          <a:p>
            <a:fld id="{16C7208C-87DF-B948-A05B-00530ADFF589}" type="datetimeFigureOut">
              <a:rPr lang="fr-FR" smtClean="0"/>
              <a:t>13/11/2018</a:t>
            </a:fld>
            <a:endParaRPr lang="fr-FR"/>
          </a:p>
        </p:txBody>
      </p:sp>
      <p:sp>
        <p:nvSpPr>
          <p:cNvPr id="3" name="Espace réservé du pied de page 2">
            <a:extLst>
              <a:ext uri="{FF2B5EF4-FFF2-40B4-BE49-F238E27FC236}">
                <a16:creationId xmlns:a16="http://schemas.microsoft.com/office/drawing/2014/main" id="{2C11F0A9-90FD-8949-9BAA-9F95F7CCEE4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F589432-261E-174B-A746-D014D264BB1E}"/>
              </a:ext>
            </a:extLst>
          </p:cNvPr>
          <p:cNvSpPr>
            <a:spLocks noGrp="1"/>
          </p:cNvSpPr>
          <p:nvPr>
            <p:ph type="sldNum" sz="quarter" idx="12"/>
          </p:nvPr>
        </p:nvSpPr>
        <p:spPr/>
        <p:txBody>
          <a:bodyPr/>
          <a:lstStyle/>
          <a:p>
            <a:fld id="{EA92F1F6-DA1D-EA48-A7A6-172B4A6D6C84}" type="slidenum">
              <a:rPr lang="fr-FR" smtClean="0"/>
              <a:t>‹N°›</a:t>
            </a:fld>
            <a:endParaRPr lang="fr-FR"/>
          </a:p>
        </p:txBody>
      </p:sp>
    </p:spTree>
    <p:extLst>
      <p:ext uri="{BB962C8B-B14F-4D97-AF65-F5344CB8AC3E}">
        <p14:creationId xmlns:p14="http://schemas.microsoft.com/office/powerpoint/2010/main" val="92923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BE36F5-F374-DA44-A53A-F9B7BC5E6D0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0AF9EF9-1971-1B40-9786-C3B8762A38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CE01F8D5-DE6D-5947-AD13-62FE92B7ED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E4C3D460-9CBE-6947-8BB8-C900C3550DA4}"/>
              </a:ext>
            </a:extLst>
          </p:cNvPr>
          <p:cNvSpPr>
            <a:spLocks noGrp="1"/>
          </p:cNvSpPr>
          <p:nvPr>
            <p:ph type="dt" sz="half" idx="10"/>
          </p:nvPr>
        </p:nvSpPr>
        <p:spPr/>
        <p:txBody>
          <a:bodyPr/>
          <a:lstStyle/>
          <a:p>
            <a:fld id="{16C7208C-87DF-B948-A05B-00530ADFF589}" type="datetimeFigureOut">
              <a:rPr lang="fr-FR" smtClean="0"/>
              <a:t>13/11/2018</a:t>
            </a:fld>
            <a:endParaRPr lang="fr-FR"/>
          </a:p>
        </p:txBody>
      </p:sp>
      <p:sp>
        <p:nvSpPr>
          <p:cNvPr id="6" name="Espace réservé du pied de page 5">
            <a:extLst>
              <a:ext uri="{FF2B5EF4-FFF2-40B4-BE49-F238E27FC236}">
                <a16:creationId xmlns:a16="http://schemas.microsoft.com/office/drawing/2014/main" id="{2838B432-5320-F646-8F32-9546CAC6935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1FEBF9A-C577-0541-A1B6-7E2981619E99}"/>
              </a:ext>
            </a:extLst>
          </p:cNvPr>
          <p:cNvSpPr>
            <a:spLocks noGrp="1"/>
          </p:cNvSpPr>
          <p:nvPr>
            <p:ph type="sldNum" sz="quarter" idx="12"/>
          </p:nvPr>
        </p:nvSpPr>
        <p:spPr/>
        <p:txBody>
          <a:bodyPr/>
          <a:lstStyle/>
          <a:p>
            <a:fld id="{EA92F1F6-DA1D-EA48-A7A6-172B4A6D6C84}" type="slidenum">
              <a:rPr lang="fr-FR" smtClean="0"/>
              <a:t>‹N°›</a:t>
            </a:fld>
            <a:endParaRPr lang="fr-FR"/>
          </a:p>
        </p:txBody>
      </p:sp>
    </p:spTree>
    <p:extLst>
      <p:ext uri="{BB962C8B-B14F-4D97-AF65-F5344CB8AC3E}">
        <p14:creationId xmlns:p14="http://schemas.microsoft.com/office/powerpoint/2010/main" val="467604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38BF7F-7266-574C-90BF-298E0A8169A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A8DDEBD-6E91-D84B-B0CF-8021667A57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C02E7A3-C890-0E4B-8C15-86182728AA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E4725146-7289-5B4E-8028-88B04C47B044}"/>
              </a:ext>
            </a:extLst>
          </p:cNvPr>
          <p:cNvSpPr>
            <a:spLocks noGrp="1"/>
          </p:cNvSpPr>
          <p:nvPr>
            <p:ph type="dt" sz="half" idx="10"/>
          </p:nvPr>
        </p:nvSpPr>
        <p:spPr/>
        <p:txBody>
          <a:bodyPr/>
          <a:lstStyle/>
          <a:p>
            <a:fld id="{16C7208C-87DF-B948-A05B-00530ADFF589}" type="datetimeFigureOut">
              <a:rPr lang="fr-FR" smtClean="0"/>
              <a:t>13/11/2018</a:t>
            </a:fld>
            <a:endParaRPr lang="fr-FR"/>
          </a:p>
        </p:txBody>
      </p:sp>
      <p:sp>
        <p:nvSpPr>
          <p:cNvPr id="6" name="Espace réservé du pied de page 5">
            <a:extLst>
              <a:ext uri="{FF2B5EF4-FFF2-40B4-BE49-F238E27FC236}">
                <a16:creationId xmlns:a16="http://schemas.microsoft.com/office/drawing/2014/main" id="{0CE5E943-292F-8D48-864F-2233AE3D260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6E93D3A-2B13-CD4F-9970-EF28713E7DBC}"/>
              </a:ext>
            </a:extLst>
          </p:cNvPr>
          <p:cNvSpPr>
            <a:spLocks noGrp="1"/>
          </p:cNvSpPr>
          <p:nvPr>
            <p:ph type="sldNum" sz="quarter" idx="12"/>
          </p:nvPr>
        </p:nvSpPr>
        <p:spPr/>
        <p:txBody>
          <a:bodyPr/>
          <a:lstStyle/>
          <a:p>
            <a:fld id="{EA92F1F6-DA1D-EA48-A7A6-172B4A6D6C84}" type="slidenum">
              <a:rPr lang="fr-FR" smtClean="0"/>
              <a:t>‹N°›</a:t>
            </a:fld>
            <a:endParaRPr lang="fr-FR"/>
          </a:p>
        </p:txBody>
      </p:sp>
    </p:spTree>
    <p:extLst>
      <p:ext uri="{BB962C8B-B14F-4D97-AF65-F5344CB8AC3E}">
        <p14:creationId xmlns:p14="http://schemas.microsoft.com/office/powerpoint/2010/main" val="743735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199DC78-BD41-F746-84DB-F51EB07C56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A91EB34-077F-5447-A0E8-2A6160C69A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A3953703-5AFB-B749-958E-1115DB5843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7208C-87DF-B948-A05B-00530ADFF589}" type="datetimeFigureOut">
              <a:rPr lang="fr-FR" smtClean="0"/>
              <a:t>13/11/2018</a:t>
            </a:fld>
            <a:endParaRPr lang="fr-FR"/>
          </a:p>
        </p:txBody>
      </p:sp>
      <p:sp>
        <p:nvSpPr>
          <p:cNvPr id="5" name="Espace réservé du pied de page 4">
            <a:extLst>
              <a:ext uri="{FF2B5EF4-FFF2-40B4-BE49-F238E27FC236}">
                <a16:creationId xmlns:a16="http://schemas.microsoft.com/office/drawing/2014/main" id="{660C7416-6EE9-B94F-AC00-7747F81788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FAE98F7-66C7-8346-9DC7-BB4980337D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2F1F6-DA1D-EA48-A7A6-172B4A6D6C84}" type="slidenum">
              <a:rPr lang="fr-FR" smtClean="0"/>
              <a:t>‹N°›</a:t>
            </a:fld>
            <a:endParaRPr lang="fr-FR"/>
          </a:p>
        </p:txBody>
      </p:sp>
    </p:spTree>
    <p:extLst>
      <p:ext uri="{BB962C8B-B14F-4D97-AF65-F5344CB8AC3E}">
        <p14:creationId xmlns:p14="http://schemas.microsoft.com/office/powerpoint/2010/main" val="3750419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1DB43B6-2EB1-5C40-9065-4E4A512F3398}"/>
              </a:ext>
            </a:extLst>
          </p:cNvPr>
          <p:cNvSpPr>
            <a:spLocks noGrp="1"/>
          </p:cNvSpPr>
          <p:nvPr>
            <p:ph type="title"/>
          </p:nvPr>
        </p:nvSpPr>
        <p:spPr/>
        <p:txBody>
          <a:bodyPr/>
          <a:lstStyle/>
          <a:p>
            <a:pPr algn="ctr"/>
            <a:r>
              <a:rPr lang="fr-FR" dirty="0"/>
              <a:t>DESSINE</a:t>
            </a:r>
          </a:p>
        </p:txBody>
      </p:sp>
      <p:pic>
        <p:nvPicPr>
          <p:cNvPr id="8" name="Espace réservé du contenu 7">
            <a:extLst>
              <a:ext uri="{FF2B5EF4-FFF2-40B4-BE49-F238E27FC236}">
                <a16:creationId xmlns:a16="http://schemas.microsoft.com/office/drawing/2014/main" id="{D3969974-C9F3-754E-A624-14ACFBD3B0D6}"/>
              </a:ext>
            </a:extLst>
          </p:cNvPr>
          <p:cNvPicPr>
            <a:picLocks noGrp="1" noChangeAspect="1"/>
          </p:cNvPicPr>
          <p:nvPr>
            <p:ph idx="1"/>
          </p:nvPr>
        </p:nvPicPr>
        <p:blipFill>
          <a:blip r:embed="rId2"/>
          <a:stretch>
            <a:fillRect/>
          </a:stretch>
        </p:blipFill>
        <p:spPr>
          <a:xfrm>
            <a:off x="2672629" y="1469196"/>
            <a:ext cx="6596062" cy="4947045"/>
          </a:xfrm>
        </p:spPr>
      </p:pic>
    </p:spTree>
    <p:extLst>
      <p:ext uri="{BB962C8B-B14F-4D97-AF65-F5344CB8AC3E}">
        <p14:creationId xmlns:p14="http://schemas.microsoft.com/office/powerpoint/2010/main" val="4023977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EA6BBF9-83F3-8C43-B169-AB97964CDC7D}"/>
              </a:ext>
            </a:extLst>
          </p:cNvPr>
          <p:cNvSpPr txBox="1"/>
          <p:nvPr/>
        </p:nvSpPr>
        <p:spPr>
          <a:xfrm>
            <a:off x="655492" y="429491"/>
            <a:ext cx="3990109" cy="1200329"/>
          </a:xfrm>
          <a:prstGeom prst="rect">
            <a:avLst/>
          </a:prstGeom>
          <a:noFill/>
        </p:spPr>
        <p:txBody>
          <a:bodyPr wrap="square" rtlCol="0">
            <a:spAutoFit/>
          </a:bodyPr>
          <a:lstStyle/>
          <a:p>
            <a:r>
              <a:rPr lang="fr-FR" dirty="0"/>
              <a:t>PHASE 1: matériel, les cartes étaient choisies en fonction </a:t>
            </a:r>
          </a:p>
          <a:p>
            <a:r>
              <a:rPr lang="fr-FR" dirty="0"/>
              <a:t>Découverte du des compétences supposées acquises. </a:t>
            </a:r>
          </a:p>
        </p:txBody>
      </p:sp>
      <p:pic>
        <p:nvPicPr>
          <p:cNvPr id="7" name="Image 6">
            <a:extLst>
              <a:ext uri="{FF2B5EF4-FFF2-40B4-BE49-F238E27FC236}">
                <a16:creationId xmlns:a16="http://schemas.microsoft.com/office/drawing/2014/main" id="{C9B869B4-5F26-F747-82B6-67A3F9CBBA02}"/>
              </a:ext>
            </a:extLst>
          </p:cNvPr>
          <p:cNvPicPr>
            <a:picLocks noChangeAspect="1"/>
          </p:cNvPicPr>
          <p:nvPr/>
        </p:nvPicPr>
        <p:blipFill>
          <a:blip r:embed="rId2"/>
          <a:stretch>
            <a:fillRect/>
          </a:stretch>
        </p:blipFill>
        <p:spPr>
          <a:xfrm rot="5400000">
            <a:off x="501938" y="2529898"/>
            <a:ext cx="4297219" cy="3222914"/>
          </a:xfrm>
          <a:prstGeom prst="rect">
            <a:avLst/>
          </a:prstGeom>
        </p:spPr>
      </p:pic>
      <p:sp>
        <p:nvSpPr>
          <p:cNvPr id="8" name="ZoneTexte 7">
            <a:extLst>
              <a:ext uri="{FF2B5EF4-FFF2-40B4-BE49-F238E27FC236}">
                <a16:creationId xmlns:a16="http://schemas.microsoft.com/office/drawing/2014/main" id="{469409D4-4C51-0540-91CE-3BEAFE4C421D}"/>
              </a:ext>
            </a:extLst>
          </p:cNvPr>
          <p:cNvSpPr txBox="1"/>
          <p:nvPr/>
        </p:nvSpPr>
        <p:spPr>
          <a:xfrm>
            <a:off x="6428508" y="683489"/>
            <a:ext cx="4585855" cy="5355312"/>
          </a:xfrm>
          <a:prstGeom prst="rect">
            <a:avLst/>
          </a:prstGeom>
          <a:noFill/>
        </p:spPr>
        <p:txBody>
          <a:bodyPr wrap="square" rtlCol="0">
            <a:spAutoFit/>
          </a:bodyPr>
          <a:lstStyle/>
          <a:p>
            <a:r>
              <a:rPr lang="fr-FR" dirty="0"/>
              <a:t>Observations : </a:t>
            </a:r>
          </a:p>
          <a:p>
            <a:endParaRPr lang="fr-FR" dirty="0"/>
          </a:p>
          <a:p>
            <a:endParaRPr lang="fr-FR" dirty="0"/>
          </a:p>
          <a:p>
            <a:r>
              <a:rPr lang="fr-FR" dirty="0"/>
              <a:t>Les élèves ont été précis sur les termes graphiques. </a:t>
            </a:r>
          </a:p>
          <a:p>
            <a:r>
              <a:rPr lang="fr-FR" dirty="0"/>
              <a:t>Un élève a identifié que le dos des cartes étaient  de deux types : rayées (manière de dessiner : comment ?) , à pois (répertoire graphique : quoi? )</a:t>
            </a:r>
          </a:p>
          <a:p>
            <a:endParaRPr lang="fr-FR" dirty="0"/>
          </a:p>
          <a:p>
            <a:r>
              <a:rPr lang="fr-FR" dirty="0"/>
              <a:t>Position l’enseignant; accompagnateur . Les élèves parleurs se sont exprimés facilement. </a:t>
            </a:r>
          </a:p>
          <a:p>
            <a:endParaRPr lang="fr-FR" dirty="0"/>
          </a:p>
          <a:p>
            <a:endParaRPr lang="fr-FR" dirty="0"/>
          </a:p>
          <a:p>
            <a:r>
              <a:rPr lang="fr-FR" dirty="0"/>
              <a:t>L’enseignante  a proposé d’effectuer un tri en regardant le dos des cartes. </a:t>
            </a:r>
          </a:p>
          <a:p>
            <a:r>
              <a:rPr lang="fr-FR" dirty="0"/>
              <a:t>Certains élèves ont participé à l’activité de tri. D’autres étaient dans l’observation </a:t>
            </a:r>
          </a:p>
          <a:p>
            <a:endParaRPr lang="fr-FR" dirty="0"/>
          </a:p>
        </p:txBody>
      </p:sp>
    </p:spTree>
    <p:extLst>
      <p:ext uri="{BB962C8B-B14F-4D97-AF65-F5344CB8AC3E}">
        <p14:creationId xmlns:p14="http://schemas.microsoft.com/office/powerpoint/2010/main" val="2910773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22A7373-8998-4C4D-9FFD-155ACFC89877}"/>
              </a:ext>
            </a:extLst>
          </p:cNvPr>
          <p:cNvSpPr txBox="1"/>
          <p:nvPr/>
        </p:nvSpPr>
        <p:spPr>
          <a:xfrm>
            <a:off x="1011382" y="651164"/>
            <a:ext cx="5001491" cy="923330"/>
          </a:xfrm>
          <a:prstGeom prst="rect">
            <a:avLst/>
          </a:prstGeom>
          <a:noFill/>
        </p:spPr>
        <p:txBody>
          <a:bodyPr wrap="square" rtlCol="0">
            <a:spAutoFit/>
          </a:bodyPr>
          <a:lstStyle/>
          <a:p>
            <a:r>
              <a:rPr lang="fr-FR" dirty="0"/>
              <a:t>Phase 2 : présentation du codage des cartes « comment ».</a:t>
            </a:r>
          </a:p>
          <a:p>
            <a:endParaRPr lang="fr-FR" dirty="0"/>
          </a:p>
        </p:txBody>
      </p:sp>
      <p:pic>
        <p:nvPicPr>
          <p:cNvPr id="4" name="Image 3">
            <a:extLst>
              <a:ext uri="{FF2B5EF4-FFF2-40B4-BE49-F238E27FC236}">
                <a16:creationId xmlns:a16="http://schemas.microsoft.com/office/drawing/2014/main" id="{ED1FA5E7-C162-6243-A565-0D881319722E}"/>
              </a:ext>
            </a:extLst>
          </p:cNvPr>
          <p:cNvPicPr>
            <a:picLocks noChangeAspect="1"/>
          </p:cNvPicPr>
          <p:nvPr/>
        </p:nvPicPr>
        <p:blipFill>
          <a:blip r:embed="rId2"/>
          <a:stretch>
            <a:fillRect/>
          </a:stretch>
        </p:blipFill>
        <p:spPr>
          <a:xfrm>
            <a:off x="526473" y="1551709"/>
            <a:ext cx="3232727" cy="2424545"/>
          </a:xfrm>
          <a:prstGeom prst="rect">
            <a:avLst/>
          </a:prstGeom>
        </p:spPr>
      </p:pic>
      <p:pic>
        <p:nvPicPr>
          <p:cNvPr id="6" name="Image 5">
            <a:extLst>
              <a:ext uri="{FF2B5EF4-FFF2-40B4-BE49-F238E27FC236}">
                <a16:creationId xmlns:a16="http://schemas.microsoft.com/office/drawing/2014/main" id="{2369D0B8-8104-4E45-8C68-8443A1240FFE}"/>
              </a:ext>
            </a:extLst>
          </p:cNvPr>
          <p:cNvPicPr>
            <a:picLocks noChangeAspect="1"/>
          </p:cNvPicPr>
          <p:nvPr/>
        </p:nvPicPr>
        <p:blipFill>
          <a:blip r:embed="rId3"/>
          <a:stretch>
            <a:fillRect/>
          </a:stretch>
        </p:blipFill>
        <p:spPr>
          <a:xfrm rot="5400000">
            <a:off x="3649808" y="3635952"/>
            <a:ext cx="3318164" cy="2488623"/>
          </a:xfrm>
          <a:prstGeom prst="rect">
            <a:avLst/>
          </a:prstGeom>
        </p:spPr>
      </p:pic>
      <p:sp>
        <p:nvSpPr>
          <p:cNvPr id="7" name="ZoneTexte 6">
            <a:extLst>
              <a:ext uri="{FF2B5EF4-FFF2-40B4-BE49-F238E27FC236}">
                <a16:creationId xmlns:a16="http://schemas.microsoft.com/office/drawing/2014/main" id="{7EDE6DFC-DD78-F14D-BEEF-824765A6FA17}"/>
              </a:ext>
            </a:extLst>
          </p:cNvPr>
          <p:cNvSpPr txBox="1"/>
          <p:nvPr/>
        </p:nvSpPr>
        <p:spPr>
          <a:xfrm>
            <a:off x="7633855" y="974329"/>
            <a:ext cx="4239490" cy="4247317"/>
          </a:xfrm>
          <a:prstGeom prst="rect">
            <a:avLst/>
          </a:prstGeom>
          <a:noFill/>
        </p:spPr>
        <p:txBody>
          <a:bodyPr wrap="square" rtlCol="0">
            <a:spAutoFit/>
          </a:bodyPr>
          <a:lstStyle/>
          <a:p>
            <a:r>
              <a:rPr lang="fr-FR" dirty="0"/>
              <a:t>Les enfants ont participé activement, en collectif sur une frise murale.</a:t>
            </a:r>
          </a:p>
          <a:p>
            <a:endParaRPr lang="fr-FR" dirty="0"/>
          </a:p>
          <a:p>
            <a:r>
              <a:rPr lang="fr-FR" dirty="0"/>
              <a:t>Les enfants observent la carte comment,</a:t>
            </a:r>
          </a:p>
          <a:p>
            <a:r>
              <a:rPr lang="fr-FR" dirty="0"/>
              <a:t>Ils proposent leur interprétation . La maitresse mime pour induire une réponse (posture de guide)</a:t>
            </a:r>
          </a:p>
          <a:p>
            <a:r>
              <a:rPr lang="fr-FR" dirty="0"/>
              <a:t>La maitresse valide  et lance le signal pour tracer. </a:t>
            </a:r>
          </a:p>
          <a:p>
            <a:r>
              <a:rPr lang="fr-FR" dirty="0"/>
              <a:t>Les enfants nomment et appliquent la consigne. </a:t>
            </a:r>
          </a:p>
          <a:p>
            <a:r>
              <a:rPr lang="fr-FR" dirty="0"/>
              <a:t>3 cartes ont été difficiles à interpréter :  changer de main, en tremblant, fermer les yeux. </a:t>
            </a:r>
          </a:p>
          <a:p>
            <a:endParaRPr lang="fr-FR" dirty="0"/>
          </a:p>
        </p:txBody>
      </p:sp>
      <p:sp>
        <p:nvSpPr>
          <p:cNvPr id="8" name="ZoneTexte 7">
            <a:extLst>
              <a:ext uri="{FF2B5EF4-FFF2-40B4-BE49-F238E27FC236}">
                <a16:creationId xmlns:a16="http://schemas.microsoft.com/office/drawing/2014/main" id="{B1FFE10C-20E6-E443-8E00-D4988173BE20}"/>
              </a:ext>
            </a:extLst>
          </p:cNvPr>
          <p:cNvSpPr txBox="1"/>
          <p:nvPr/>
        </p:nvSpPr>
        <p:spPr>
          <a:xfrm>
            <a:off x="526473" y="4267200"/>
            <a:ext cx="3538105" cy="1477328"/>
          </a:xfrm>
          <a:prstGeom prst="rect">
            <a:avLst/>
          </a:prstGeom>
          <a:noFill/>
        </p:spPr>
        <p:txBody>
          <a:bodyPr wrap="square" rtlCol="0">
            <a:spAutoFit/>
          </a:bodyPr>
          <a:lstStyle/>
          <a:p>
            <a:r>
              <a:rPr lang="fr-FR" dirty="0"/>
              <a:t>Carte quoi : gribouillage</a:t>
            </a:r>
          </a:p>
          <a:p>
            <a:r>
              <a:rPr lang="fr-FR" dirty="0"/>
              <a:t>Dessiner en respectant les cartes comment</a:t>
            </a:r>
          </a:p>
          <a:p>
            <a:r>
              <a:rPr lang="fr-FR" dirty="0"/>
              <a:t>La maitresse demande l’avis des enfants</a:t>
            </a:r>
          </a:p>
        </p:txBody>
      </p:sp>
    </p:spTree>
    <p:extLst>
      <p:ext uri="{BB962C8B-B14F-4D97-AF65-F5344CB8AC3E}">
        <p14:creationId xmlns:p14="http://schemas.microsoft.com/office/powerpoint/2010/main" val="3755275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492E34C-95BD-3C48-B56B-D30B36C8B594}"/>
              </a:ext>
            </a:extLst>
          </p:cNvPr>
          <p:cNvSpPr txBox="1"/>
          <p:nvPr/>
        </p:nvSpPr>
        <p:spPr>
          <a:xfrm>
            <a:off x="651164" y="304799"/>
            <a:ext cx="4585854" cy="1477328"/>
          </a:xfrm>
          <a:prstGeom prst="rect">
            <a:avLst/>
          </a:prstGeom>
          <a:noFill/>
        </p:spPr>
        <p:txBody>
          <a:bodyPr wrap="square" rtlCol="0">
            <a:spAutoFit/>
          </a:bodyPr>
          <a:lstStyle/>
          <a:p>
            <a:r>
              <a:rPr lang="fr-FR" dirty="0"/>
              <a:t>Phase 3 : </a:t>
            </a:r>
          </a:p>
          <a:p>
            <a:endParaRPr lang="fr-FR" dirty="0"/>
          </a:p>
          <a:p>
            <a:r>
              <a:rPr lang="fr-FR" dirty="0"/>
              <a:t>Les enfants dessinent individuellement en couplant deux cartes. Une carte quoi , une carte comment. </a:t>
            </a:r>
          </a:p>
        </p:txBody>
      </p:sp>
      <p:pic>
        <p:nvPicPr>
          <p:cNvPr id="4" name="Image 3">
            <a:extLst>
              <a:ext uri="{FF2B5EF4-FFF2-40B4-BE49-F238E27FC236}">
                <a16:creationId xmlns:a16="http://schemas.microsoft.com/office/drawing/2014/main" id="{6CE2BF29-B6F9-3046-80B8-4F4ADF60788D}"/>
              </a:ext>
            </a:extLst>
          </p:cNvPr>
          <p:cNvPicPr>
            <a:picLocks noChangeAspect="1"/>
          </p:cNvPicPr>
          <p:nvPr/>
        </p:nvPicPr>
        <p:blipFill>
          <a:blip r:embed="rId2"/>
          <a:stretch>
            <a:fillRect/>
          </a:stretch>
        </p:blipFill>
        <p:spPr>
          <a:xfrm rot="5400000">
            <a:off x="316346" y="2309090"/>
            <a:ext cx="2678545" cy="2008909"/>
          </a:xfrm>
          <a:prstGeom prst="rect">
            <a:avLst/>
          </a:prstGeom>
        </p:spPr>
      </p:pic>
      <p:pic>
        <p:nvPicPr>
          <p:cNvPr id="6" name="Image 5">
            <a:extLst>
              <a:ext uri="{FF2B5EF4-FFF2-40B4-BE49-F238E27FC236}">
                <a16:creationId xmlns:a16="http://schemas.microsoft.com/office/drawing/2014/main" id="{7EEB006F-1A7F-C44E-B156-0D75C886C5D1}"/>
              </a:ext>
            </a:extLst>
          </p:cNvPr>
          <p:cNvPicPr>
            <a:picLocks noChangeAspect="1"/>
          </p:cNvPicPr>
          <p:nvPr/>
        </p:nvPicPr>
        <p:blipFill>
          <a:blip r:embed="rId3"/>
          <a:stretch>
            <a:fillRect/>
          </a:stretch>
        </p:blipFill>
        <p:spPr>
          <a:xfrm rot="5400000">
            <a:off x="2608407" y="3013650"/>
            <a:ext cx="3004127" cy="2253095"/>
          </a:xfrm>
          <a:prstGeom prst="rect">
            <a:avLst/>
          </a:prstGeom>
        </p:spPr>
      </p:pic>
      <p:sp>
        <p:nvSpPr>
          <p:cNvPr id="7" name="ZoneTexte 6">
            <a:extLst>
              <a:ext uri="{FF2B5EF4-FFF2-40B4-BE49-F238E27FC236}">
                <a16:creationId xmlns:a16="http://schemas.microsoft.com/office/drawing/2014/main" id="{EDCC9720-4F42-7945-A8A7-CB3B537295E7}"/>
              </a:ext>
            </a:extLst>
          </p:cNvPr>
          <p:cNvSpPr txBox="1"/>
          <p:nvPr/>
        </p:nvSpPr>
        <p:spPr>
          <a:xfrm>
            <a:off x="5680364" y="0"/>
            <a:ext cx="6012873" cy="4893647"/>
          </a:xfrm>
          <a:prstGeom prst="rect">
            <a:avLst/>
          </a:prstGeom>
          <a:noFill/>
        </p:spPr>
        <p:txBody>
          <a:bodyPr wrap="square" rtlCol="0">
            <a:spAutoFit/>
          </a:bodyPr>
          <a:lstStyle/>
          <a:p>
            <a:r>
              <a:rPr lang="fr-FR" sz="1400" dirty="0"/>
              <a:t>1 enfant tire 2 cartes (une quoi, une comment). Et les montre à ses camarades, les copains explicitaient les cartes. </a:t>
            </a:r>
          </a:p>
          <a:p>
            <a:endParaRPr lang="fr-FR" sz="1400" dirty="0"/>
          </a:p>
          <a:p>
            <a:r>
              <a:rPr lang="fr-FR" sz="1400" dirty="0"/>
              <a:t>Les consignes sont suivis, sauf lorsque la carte quoi propose un graphisme complexe ( bonhomme, soleil).</a:t>
            </a:r>
          </a:p>
          <a:p>
            <a:endParaRPr lang="fr-FR" sz="1400" dirty="0"/>
          </a:p>
          <a:p>
            <a:r>
              <a:rPr lang="fr-FR" sz="1400" dirty="0"/>
              <a:t>Un enfant grand parleur réussissait à verbaliser les deux consignes données par les cartes. </a:t>
            </a:r>
          </a:p>
          <a:p>
            <a:r>
              <a:rPr lang="fr-FR" sz="1400" dirty="0"/>
              <a:t>A l’exception de « en tremblant », « en fermant les yeux », et « en changeant de main ». Les autres enfants nommaient une consigne, puis l’autre. </a:t>
            </a:r>
          </a:p>
          <a:p>
            <a:endParaRPr lang="fr-FR" sz="1400" dirty="0"/>
          </a:p>
          <a:p>
            <a:r>
              <a:rPr lang="fr-FR" sz="1400" dirty="0"/>
              <a:t>Une enfant était très intimidée, elle n’a pas réussi à dire son prénom. C’est elle qui a été sollicitée la première pour tirer les deux cartes, et les nommer. Le grand parleur a été très frustré. La maitresse l’a rassuré. Puis chacun leur tour les enfants ont pioché deux cartes. </a:t>
            </a:r>
          </a:p>
          <a:p>
            <a:endParaRPr lang="fr-FR" sz="1400" dirty="0"/>
          </a:p>
          <a:p>
            <a:r>
              <a:rPr lang="fr-FR" sz="1400" dirty="0"/>
              <a:t>Naturellement les enfants ont indiqué quand ils avaient fini leur dessin, et qu’ils souhaitaient faire un autre dessin et qu’ils n’avaient plus de place sur leur feuille.  </a:t>
            </a:r>
          </a:p>
          <a:p>
            <a:r>
              <a:rPr lang="fr-FR" sz="1400" dirty="0"/>
              <a:t>Position de l’enseignant : accompagnateur . L’enseignant n’a jamais dit non , quand elle n’était pas d’accord, elle reformulait. </a:t>
            </a:r>
          </a:p>
          <a:p>
            <a:endParaRPr lang="fr-FR" dirty="0"/>
          </a:p>
        </p:txBody>
      </p:sp>
    </p:spTree>
    <p:extLst>
      <p:ext uri="{BB962C8B-B14F-4D97-AF65-F5344CB8AC3E}">
        <p14:creationId xmlns:p14="http://schemas.microsoft.com/office/powerpoint/2010/main" val="2087105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C43534-5B47-334A-9017-0E7E7C9B2F71}"/>
              </a:ext>
            </a:extLst>
          </p:cNvPr>
          <p:cNvSpPr txBox="1"/>
          <p:nvPr/>
        </p:nvSpPr>
        <p:spPr>
          <a:xfrm>
            <a:off x="581891" y="471055"/>
            <a:ext cx="4946073" cy="646331"/>
          </a:xfrm>
          <a:prstGeom prst="rect">
            <a:avLst/>
          </a:prstGeom>
          <a:noFill/>
        </p:spPr>
        <p:txBody>
          <a:bodyPr wrap="square" rtlCol="0">
            <a:spAutoFit/>
          </a:bodyPr>
          <a:lstStyle/>
          <a:p>
            <a:r>
              <a:rPr lang="fr-FR" dirty="0"/>
              <a:t>Dernière phase : les enfants choisissent la carte ou les cartes qu’ils veulent. </a:t>
            </a:r>
          </a:p>
        </p:txBody>
      </p:sp>
      <p:pic>
        <p:nvPicPr>
          <p:cNvPr id="4" name="Image 3">
            <a:extLst>
              <a:ext uri="{FF2B5EF4-FFF2-40B4-BE49-F238E27FC236}">
                <a16:creationId xmlns:a16="http://schemas.microsoft.com/office/drawing/2014/main" id="{57C226B3-686B-AA49-A991-A1C88F197487}"/>
              </a:ext>
            </a:extLst>
          </p:cNvPr>
          <p:cNvPicPr>
            <a:picLocks noChangeAspect="1"/>
          </p:cNvPicPr>
          <p:nvPr/>
        </p:nvPicPr>
        <p:blipFill>
          <a:blip r:embed="rId2"/>
          <a:stretch>
            <a:fillRect/>
          </a:stretch>
        </p:blipFill>
        <p:spPr>
          <a:xfrm>
            <a:off x="1459922" y="1593271"/>
            <a:ext cx="2753591" cy="3671455"/>
          </a:xfrm>
          <a:prstGeom prst="rect">
            <a:avLst/>
          </a:prstGeom>
        </p:spPr>
      </p:pic>
      <p:sp>
        <p:nvSpPr>
          <p:cNvPr id="5" name="ZoneTexte 4">
            <a:extLst>
              <a:ext uri="{FF2B5EF4-FFF2-40B4-BE49-F238E27FC236}">
                <a16:creationId xmlns:a16="http://schemas.microsoft.com/office/drawing/2014/main" id="{E5ECB930-74FC-8644-BF9F-AA5B7B0F8B0F}"/>
              </a:ext>
            </a:extLst>
          </p:cNvPr>
          <p:cNvSpPr txBox="1"/>
          <p:nvPr/>
        </p:nvSpPr>
        <p:spPr>
          <a:xfrm>
            <a:off x="6289964" y="374073"/>
            <a:ext cx="4987636" cy="6186309"/>
          </a:xfrm>
          <a:prstGeom prst="rect">
            <a:avLst/>
          </a:prstGeom>
          <a:noFill/>
        </p:spPr>
        <p:txBody>
          <a:bodyPr wrap="square" rtlCol="0">
            <a:spAutoFit/>
          </a:bodyPr>
          <a:lstStyle/>
          <a:p>
            <a:r>
              <a:rPr lang="fr-FR" dirty="0"/>
              <a:t>Les enfants ont privilégié des cartes « comment », et ont pris plaisir à exécuter le geste. </a:t>
            </a:r>
          </a:p>
          <a:p>
            <a:endParaRPr lang="fr-FR" dirty="0"/>
          </a:p>
          <a:p>
            <a:r>
              <a:rPr lang="fr-FR" dirty="0"/>
              <a:t>Ils n’étaient pas dans l’échange, ils commentaient leur propre dessin . « il pleut, il pleut, il pleut.. </a:t>
            </a:r>
          </a:p>
          <a:p>
            <a:r>
              <a:rPr lang="fr-FR" dirty="0"/>
              <a:t>«  je dessine des cils », « je prends cette carte », « je change de couleur ». </a:t>
            </a:r>
          </a:p>
          <a:p>
            <a:endParaRPr lang="fr-FR" dirty="0"/>
          </a:p>
          <a:p>
            <a:r>
              <a:rPr lang="fr-FR" dirty="0"/>
              <a:t>En rangeant , un enfant constate qu’il y a une réserve de carte dans la boite. La maitresse explique que l’on peut faire évoluer le jeu. </a:t>
            </a:r>
          </a:p>
          <a:p>
            <a:endParaRPr lang="fr-FR" dirty="0"/>
          </a:p>
          <a:p>
            <a:endParaRPr lang="fr-FR" dirty="0"/>
          </a:p>
          <a:p>
            <a:r>
              <a:rPr lang="fr-FR" dirty="0"/>
              <a:t>Constats langagiers : Une enfant petite parleuse comprenait les consignes et les exécutait. Mais elle ne verbalisait ni leur action, ni leur production. Deux enfants se parlaient entre eux. Ils ont mis du temps avant de s’adresser à l’adulte. </a:t>
            </a:r>
          </a:p>
          <a:p>
            <a:r>
              <a:rPr lang="fr-FR" dirty="0"/>
              <a:t>Les plus grands parleurs ont montré qu’ils maitrisaient bien le répertoire graphique, et les actions.  </a:t>
            </a:r>
          </a:p>
          <a:p>
            <a:endParaRPr lang="fr-FR" dirty="0"/>
          </a:p>
        </p:txBody>
      </p:sp>
    </p:spTree>
    <p:extLst>
      <p:ext uri="{BB962C8B-B14F-4D97-AF65-F5344CB8AC3E}">
        <p14:creationId xmlns:p14="http://schemas.microsoft.com/office/powerpoint/2010/main" val="1070955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68118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305</Words>
  <Application>Microsoft Macintosh PowerPoint</Application>
  <PresentationFormat>Grand écran</PresentationFormat>
  <Paragraphs>50</Paragraphs>
  <Slides>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vt:i4>
      </vt:variant>
    </vt:vector>
  </HeadingPairs>
  <TitlesOfParts>
    <vt:vector size="10" baseType="lpstr">
      <vt:lpstr>Arial</vt:lpstr>
      <vt:lpstr>Calibri</vt:lpstr>
      <vt:lpstr>Calibri Light</vt:lpstr>
      <vt:lpstr>Thème Office</vt:lpstr>
      <vt:lpstr>DESSINE</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DESSINE</dc:title>
  <dc:creator>Frédérique Bussac</dc:creator>
  <cp:lastModifiedBy>Frédérique Bussac</cp:lastModifiedBy>
  <cp:revision>8</cp:revision>
  <dcterms:created xsi:type="dcterms:W3CDTF">2018-11-13T09:30:46Z</dcterms:created>
  <dcterms:modified xsi:type="dcterms:W3CDTF">2018-11-13T11:15:21Z</dcterms:modified>
</cp:coreProperties>
</file>