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9" r:id="rId4"/>
  </p:sldMasterIdLst>
  <p:notesMasterIdLst>
    <p:notesMasterId r:id="rId21"/>
  </p:notesMasterIdLst>
  <p:handoutMasterIdLst>
    <p:handoutMasterId r:id="rId22"/>
  </p:handoutMasterIdLst>
  <p:sldIdLst>
    <p:sldId id="256" r:id="rId5"/>
    <p:sldId id="263" r:id="rId6"/>
    <p:sldId id="271" r:id="rId7"/>
    <p:sldId id="264" r:id="rId8"/>
    <p:sldId id="265" r:id="rId9"/>
    <p:sldId id="277" r:id="rId10"/>
    <p:sldId id="278" r:id="rId11"/>
    <p:sldId id="266" r:id="rId12"/>
    <p:sldId id="262" r:id="rId13"/>
    <p:sldId id="269" r:id="rId14"/>
    <p:sldId id="272" r:id="rId15"/>
    <p:sldId id="267" r:id="rId16"/>
    <p:sldId id="273" r:id="rId17"/>
    <p:sldId id="274" r:id="rId18"/>
    <p:sldId id="275" r:id="rId19"/>
    <p:sldId id="276" r:id="rId20"/>
  </p:sldIdLst>
  <p:sldSz cx="12192000" cy="6858000"/>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3"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notesViewPr>
    <p:cSldViewPr snapToGrid="0">
      <p:cViewPr varScale="1">
        <p:scale>
          <a:sx n="89" d="100"/>
          <a:sy n="89" d="100"/>
        </p:scale>
        <p:origin x="300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73D4729-7EDF-4617-9887-23EED5C475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279A1FA-6B49-4BF9-A4D2-B5C1238CB1C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78F0F15-2F2D-4DB5-A164-E60E89F65A3D}" type="datetimeFigureOut">
              <a:rPr lang="fr-FR" smtClean="0"/>
              <a:t>07/01/2020</a:t>
            </a:fld>
            <a:endParaRPr lang="fr-FR"/>
          </a:p>
        </p:txBody>
      </p:sp>
      <p:sp>
        <p:nvSpPr>
          <p:cNvPr id="4" name="Espace réservé du pied de page 3">
            <a:extLst>
              <a:ext uri="{FF2B5EF4-FFF2-40B4-BE49-F238E27FC236}">
                <a16:creationId xmlns:a16="http://schemas.microsoft.com/office/drawing/2014/main" id="{BA0A5E7F-9527-4436-BC67-A385F23D6C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3284445-C3F0-4564-9236-0144D62D23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39B88B-7368-483D-AF0C-16F797EC2BB0}" type="slidenum">
              <a:rPr lang="fr-FR" smtClean="0"/>
              <a:t>‹N°›</a:t>
            </a:fld>
            <a:endParaRPr lang="fr-FR"/>
          </a:p>
        </p:txBody>
      </p:sp>
    </p:spTree>
    <p:extLst>
      <p:ext uri="{BB962C8B-B14F-4D97-AF65-F5344CB8AC3E}">
        <p14:creationId xmlns:p14="http://schemas.microsoft.com/office/powerpoint/2010/main" val="31166984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3155AA-2797-43A3-AEF3-EC7526F0C37C}" type="datetimeFigureOut">
              <a:rPr lang="fr-FR" noProof="0" smtClean="0"/>
              <a:t>07/01/2020</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noProof="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D21867-9DAF-49AC-B977-03F0D99BE3F1}" type="slidenum">
              <a:rPr lang="fr-FR" noProof="0" smtClean="0"/>
              <a:t>‹N°›</a:t>
            </a:fld>
            <a:endParaRPr lang="fr-FR" noProof="0"/>
          </a:p>
        </p:txBody>
      </p:sp>
    </p:spTree>
    <p:extLst>
      <p:ext uri="{BB962C8B-B14F-4D97-AF65-F5344CB8AC3E}">
        <p14:creationId xmlns:p14="http://schemas.microsoft.com/office/powerpoint/2010/main" val="13157725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6D21867-9DAF-49AC-B977-03F0D99BE3F1}" type="slidenum">
              <a:rPr lang="fr-FR" smtClean="0"/>
              <a:t>1</a:t>
            </a:fld>
            <a:endParaRPr lang="fr-FR"/>
          </a:p>
        </p:txBody>
      </p:sp>
    </p:spTree>
    <p:extLst>
      <p:ext uri="{BB962C8B-B14F-4D97-AF65-F5344CB8AC3E}">
        <p14:creationId xmlns:p14="http://schemas.microsoft.com/office/powerpoint/2010/main" val="2122609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6D21867-9DAF-49AC-B977-03F0D99BE3F1}" type="slidenum">
              <a:rPr lang="fr-FR" smtClean="0"/>
              <a:t>2</a:t>
            </a:fld>
            <a:endParaRPr lang="fr-FR"/>
          </a:p>
        </p:txBody>
      </p:sp>
    </p:spTree>
    <p:extLst>
      <p:ext uri="{BB962C8B-B14F-4D97-AF65-F5344CB8AC3E}">
        <p14:creationId xmlns:p14="http://schemas.microsoft.com/office/powerpoint/2010/main" val="1935400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6D21867-9DAF-49AC-B977-03F0D99BE3F1}" type="slidenum">
              <a:rPr lang="fr-FR" smtClean="0"/>
              <a:t>4</a:t>
            </a:fld>
            <a:endParaRPr lang="fr-FR"/>
          </a:p>
        </p:txBody>
      </p:sp>
    </p:spTree>
    <p:extLst>
      <p:ext uri="{BB962C8B-B14F-4D97-AF65-F5344CB8AC3E}">
        <p14:creationId xmlns:p14="http://schemas.microsoft.com/office/powerpoint/2010/main" val="2099886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6D21867-9DAF-49AC-B977-03F0D99BE3F1}" type="slidenum">
              <a:rPr lang="fr-FR" smtClean="0"/>
              <a:t>8</a:t>
            </a:fld>
            <a:endParaRPr lang="fr-FR"/>
          </a:p>
        </p:txBody>
      </p:sp>
    </p:spTree>
    <p:extLst>
      <p:ext uri="{BB962C8B-B14F-4D97-AF65-F5344CB8AC3E}">
        <p14:creationId xmlns:p14="http://schemas.microsoft.com/office/powerpoint/2010/main" val="2372219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6D21867-9DAF-49AC-B977-03F0D99BE3F1}" type="slidenum">
              <a:rPr lang="fr-FR" smtClean="0"/>
              <a:t>9</a:t>
            </a:fld>
            <a:endParaRPr lang="fr-FR"/>
          </a:p>
        </p:txBody>
      </p:sp>
    </p:spTree>
    <p:extLst>
      <p:ext uri="{BB962C8B-B14F-4D97-AF65-F5344CB8AC3E}">
        <p14:creationId xmlns:p14="http://schemas.microsoft.com/office/powerpoint/2010/main" val="437867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6D21867-9DAF-49AC-B977-03F0D99BE3F1}" type="slidenum">
              <a:rPr lang="fr-FR" smtClean="0"/>
              <a:t>12</a:t>
            </a:fld>
            <a:endParaRPr lang="fr-FR"/>
          </a:p>
        </p:txBody>
      </p:sp>
    </p:spTree>
    <p:extLst>
      <p:ext uri="{BB962C8B-B14F-4D97-AF65-F5344CB8AC3E}">
        <p14:creationId xmlns:p14="http://schemas.microsoft.com/office/powerpoint/2010/main" val="1600211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6" name="Image 2" descr="\\DROBO-FS\QuickDrops\JB\PPTX NG\Droplets\LightingOverlay.png"/>
          <p:cNvPicPr>
            <a:picLocks noChangeAspect="1" noChangeArrowheads="1"/>
          </p:cNvPicPr>
          <p:nvPr/>
        </p:nvPicPr>
        <p:blipFill>
          <a:blip r:embed="rId2"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e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orme libre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orme libre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orme libre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orme libre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orme libre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orme libre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orme libre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orme libre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orme libre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orme libre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orme libre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orme libre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orme libre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orme libre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orme libre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orme libre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orme libre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orme libre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orme libre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orme libre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orme libre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orme libre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orme libre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orme libre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orme libre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orme libre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orme libre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orme libre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orme libre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orme libre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orme libre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orme libre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orme libre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orme libre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orme libre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orme libre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orme libre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orme libre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orme libre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orme libre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orme libre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orme libre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orme libre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orme libre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orme libre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orme libre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orme libre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orme libre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orme libre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orme libre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re 1"/>
          <p:cNvSpPr>
            <a:spLocks noGrp="1"/>
          </p:cNvSpPr>
          <p:nvPr>
            <p:ph type="ctrTitle"/>
          </p:nvPr>
        </p:nvSpPr>
        <p:spPr>
          <a:xfrm>
            <a:off x="1876424" y="1122363"/>
            <a:ext cx="8791575" cy="2387600"/>
          </a:xfrm>
        </p:spPr>
        <p:txBody>
          <a:bodyPr rtlCol="0" anchor="b">
            <a:normAutofit/>
          </a:bodyPr>
          <a:lstStyle>
            <a:lvl1pPr algn="l">
              <a:defRPr sz="4800"/>
            </a:lvl1pPr>
          </a:lstStyle>
          <a:p>
            <a:pPr rtl="0"/>
            <a:r>
              <a:rPr lang="fr-FR" noProof="0"/>
              <a:t>Modifiez le style du titre</a:t>
            </a:r>
          </a:p>
        </p:txBody>
      </p:sp>
      <p:sp>
        <p:nvSpPr>
          <p:cNvPr id="3" name="Sous-titre 2"/>
          <p:cNvSpPr>
            <a:spLocks noGrp="1"/>
          </p:cNvSpPr>
          <p:nvPr>
            <p:ph type="subTitle" idx="1"/>
          </p:nvPr>
        </p:nvSpPr>
        <p:spPr>
          <a:xfrm>
            <a:off x="1876424" y="3602038"/>
            <a:ext cx="8791575" cy="1655762"/>
          </a:xfrm>
        </p:spPr>
        <p:txBody>
          <a:bodyPr rtlCol="0">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p>
        </p:txBody>
      </p:sp>
      <p:sp>
        <p:nvSpPr>
          <p:cNvPr id="4" name="Espace réservé à la date 3"/>
          <p:cNvSpPr>
            <a:spLocks noGrp="1"/>
          </p:cNvSpPr>
          <p:nvPr>
            <p:ph type="dt" sz="half" idx="10"/>
          </p:nvPr>
        </p:nvSpPr>
        <p:spPr>
          <a:xfrm>
            <a:off x="7077511" y="5410201"/>
            <a:ext cx="2743200" cy="365125"/>
          </a:xfrm>
        </p:spPr>
        <p:txBody>
          <a:bodyPr rtlCol="0"/>
          <a:lstStyle/>
          <a:p>
            <a:pPr rtl="0"/>
            <a:fld id="{87CFDDB0-E9E4-4BA3-A7C7-BA37D66DBAFD}" type="datetime1">
              <a:rPr lang="fr-FR" noProof="0" smtClean="0"/>
              <a:t>07/01/2020</a:t>
            </a:fld>
            <a:endParaRPr lang="fr-FR" noProof="0"/>
          </a:p>
        </p:txBody>
      </p:sp>
      <p:sp>
        <p:nvSpPr>
          <p:cNvPr id="5" name="Espace réservé du pied de page 4"/>
          <p:cNvSpPr>
            <a:spLocks noGrp="1"/>
          </p:cNvSpPr>
          <p:nvPr>
            <p:ph type="ftr" sz="quarter" idx="11"/>
          </p:nvPr>
        </p:nvSpPr>
        <p:spPr>
          <a:xfrm>
            <a:off x="1876424" y="5410201"/>
            <a:ext cx="5124886" cy="365125"/>
          </a:xfrm>
        </p:spPr>
        <p:txBody>
          <a:bodyPr rtlCol="0"/>
          <a:lstStyle/>
          <a:p>
            <a:pPr rtl="0"/>
            <a:endParaRPr lang="fr-FR" noProof="0"/>
          </a:p>
        </p:txBody>
      </p:sp>
      <p:sp>
        <p:nvSpPr>
          <p:cNvPr id="6" name="Espace réservé du numéro de diapositive 5"/>
          <p:cNvSpPr>
            <a:spLocks noGrp="1"/>
          </p:cNvSpPr>
          <p:nvPr>
            <p:ph type="sldNum" sz="quarter" idx="12"/>
          </p:nvPr>
        </p:nvSpPr>
        <p:spPr>
          <a:xfrm>
            <a:off x="9896911" y="5410199"/>
            <a:ext cx="771089" cy="365125"/>
          </a:xfrm>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3658416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141410" y="4304664"/>
            <a:ext cx="9912355" cy="819355"/>
          </a:xfrm>
        </p:spPr>
        <p:txBody>
          <a:bodyPr rtlCol="0" anchor="b">
            <a:normAutofit/>
          </a:bodyPr>
          <a:lstStyle>
            <a:lvl1pPr>
              <a:defRPr sz="3200"/>
            </a:lvl1pPr>
          </a:lstStyle>
          <a:p>
            <a:pPr rtl="0"/>
            <a:r>
              <a:rPr lang="fr-FR" noProof="0"/>
              <a:t>Modifiez le style du titre</a:t>
            </a:r>
          </a:p>
        </p:txBody>
      </p:sp>
      <p:sp>
        <p:nvSpPr>
          <p:cNvPr id="3" name="Espace réservé d’image 2"/>
          <p:cNvSpPr>
            <a:spLocks noGrp="1" noChangeAspect="1"/>
          </p:cNvSpPr>
          <p:nvPr>
            <p:ph type="pic" idx="1" hasCustomPrompt="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rtl="0">
              <a:buNone/>
            </a:pPr>
            <a:r>
              <a:rPr lang="fr-FR" noProof="0"/>
              <a:t>Cliquez sur l’icône pour ajouter une image</a:t>
            </a:r>
          </a:p>
        </p:txBody>
      </p:sp>
      <p:sp>
        <p:nvSpPr>
          <p:cNvPr id="4" name="Espace réservé du texte 3"/>
          <p:cNvSpPr>
            <a:spLocks noGrp="1"/>
          </p:cNvSpPr>
          <p:nvPr>
            <p:ph type="body" sz="half" idx="2" hasCustomPrompt="1"/>
          </p:nvPr>
        </p:nvSpPr>
        <p:spPr>
          <a:xfrm>
            <a:off x="1141364" y="5124020"/>
            <a:ext cx="9910859" cy="682472"/>
          </a:xfrm>
        </p:spPr>
        <p:txBody>
          <a:bodyPr rtlCol="0">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à la date 4"/>
          <p:cNvSpPr>
            <a:spLocks noGrp="1"/>
          </p:cNvSpPr>
          <p:nvPr>
            <p:ph type="dt" sz="half" idx="10"/>
          </p:nvPr>
        </p:nvSpPr>
        <p:spPr/>
        <p:txBody>
          <a:bodyPr rtlCol="0"/>
          <a:lstStyle/>
          <a:p>
            <a:pPr rtl="0"/>
            <a:fld id="{BA6CDD04-6F3E-414B-96AF-2C4DF8DEFE5B}" type="datetime1">
              <a:rPr lang="fr-FR" noProof="0" smtClean="0"/>
              <a:t>07/01/2020</a:t>
            </a:fld>
            <a:endParaRPr lang="fr-FR" noProof="0"/>
          </a:p>
        </p:txBody>
      </p:sp>
      <p:sp>
        <p:nvSpPr>
          <p:cNvPr id="6" name="Espace réservé a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1129196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re 1"/>
          <p:cNvSpPr>
            <a:spLocks noGrp="1"/>
          </p:cNvSpPr>
          <p:nvPr>
            <p:ph type="title"/>
          </p:nvPr>
        </p:nvSpPr>
        <p:spPr>
          <a:xfrm>
            <a:off x="1141456" y="609600"/>
            <a:ext cx="9905955" cy="3429000"/>
          </a:xfrm>
        </p:spPr>
        <p:txBody>
          <a:bodyPr rtlCol="0" anchor="ctr">
            <a:normAutofit/>
          </a:bodyPr>
          <a:lstStyle>
            <a:lvl1pPr>
              <a:defRPr sz="3600"/>
            </a:lvl1pPr>
          </a:lstStyle>
          <a:p>
            <a:pPr rtl="0"/>
            <a:r>
              <a:rPr lang="fr-FR" noProof="0"/>
              <a:t>Modifiez le style du titre</a:t>
            </a:r>
          </a:p>
        </p:txBody>
      </p:sp>
      <p:sp>
        <p:nvSpPr>
          <p:cNvPr id="4" name="Espace réservé du texte 3"/>
          <p:cNvSpPr>
            <a:spLocks noGrp="1"/>
          </p:cNvSpPr>
          <p:nvPr>
            <p:ph type="body" sz="half" idx="2" hasCustomPrompt="1"/>
          </p:nvPr>
        </p:nvSpPr>
        <p:spPr>
          <a:xfrm>
            <a:off x="1141410" y="4419599"/>
            <a:ext cx="9904459" cy="1371599"/>
          </a:xfrm>
        </p:spPr>
        <p:txBody>
          <a:bodyPr rtlCol="0"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à la date 4"/>
          <p:cNvSpPr>
            <a:spLocks noGrp="1"/>
          </p:cNvSpPr>
          <p:nvPr>
            <p:ph type="dt" sz="half" idx="10"/>
          </p:nvPr>
        </p:nvSpPr>
        <p:spPr/>
        <p:txBody>
          <a:bodyPr rtlCol="0"/>
          <a:lstStyle/>
          <a:p>
            <a:pPr rtl="0"/>
            <a:fld id="{321768E4-8882-4B7C-B09E-C05F6809531E}" type="datetime1">
              <a:rPr lang="fr-FR" noProof="0" smtClean="0"/>
              <a:t>07/01/2020</a:t>
            </a:fld>
            <a:endParaRPr lang="fr-FR" noProof="0"/>
          </a:p>
        </p:txBody>
      </p:sp>
      <p:sp>
        <p:nvSpPr>
          <p:cNvPr id="6" name="Espace réservé a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2117256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446212" y="609599"/>
            <a:ext cx="9302752" cy="2748429"/>
          </a:xfrm>
        </p:spPr>
        <p:txBody>
          <a:bodyPr rtlCol="0" anchor="ctr">
            <a:normAutofit/>
          </a:bodyPr>
          <a:lstStyle>
            <a:lvl1pPr>
              <a:defRPr sz="3600"/>
            </a:lvl1pPr>
          </a:lstStyle>
          <a:p>
            <a:pPr rtl="0"/>
            <a:r>
              <a:rPr lang="fr-FR" noProof="0"/>
              <a:t>Cliquez sur modifier le style du titre du masque</a:t>
            </a:r>
          </a:p>
        </p:txBody>
      </p:sp>
      <p:sp>
        <p:nvSpPr>
          <p:cNvPr id="12" name="Espace réservé au texte 3"/>
          <p:cNvSpPr>
            <a:spLocks noGrp="1"/>
          </p:cNvSpPr>
          <p:nvPr>
            <p:ph type="body" sz="half" idx="13" hasCustomPrompt="1"/>
          </p:nvPr>
        </p:nvSpPr>
        <p:spPr>
          <a:xfrm>
            <a:off x="1720644" y="3365557"/>
            <a:ext cx="8752299" cy="548968"/>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4" name="Espace réservé du texte 3"/>
          <p:cNvSpPr>
            <a:spLocks noGrp="1"/>
          </p:cNvSpPr>
          <p:nvPr>
            <p:ph type="body" sz="half" idx="2" hasCustomPrompt="1"/>
          </p:nvPr>
        </p:nvSpPr>
        <p:spPr>
          <a:xfrm>
            <a:off x="1141411" y="4309919"/>
            <a:ext cx="9906002" cy="1489496"/>
          </a:xfrm>
        </p:spPr>
        <p:txBody>
          <a:bodyPr rtlCol="0"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à la date 4"/>
          <p:cNvSpPr>
            <a:spLocks noGrp="1"/>
          </p:cNvSpPr>
          <p:nvPr>
            <p:ph type="dt" sz="half" idx="10"/>
          </p:nvPr>
        </p:nvSpPr>
        <p:spPr/>
        <p:txBody>
          <a:bodyPr rtlCol="0"/>
          <a:lstStyle/>
          <a:p>
            <a:pPr rtl="0"/>
            <a:fld id="{893D3115-4F9F-42D3-8FEE-8DE769EED549}" type="datetime1">
              <a:rPr lang="fr-FR" noProof="0" smtClean="0"/>
              <a:t>07/01/2020</a:t>
            </a:fld>
            <a:endParaRPr lang="fr-FR" noProof="0"/>
          </a:p>
        </p:txBody>
      </p:sp>
      <p:sp>
        <p:nvSpPr>
          <p:cNvPr id="6" name="Espace réservé a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
        <p:nvSpPr>
          <p:cNvPr id="60" name="Zone de texte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fr-FR" sz="8000" noProof="0">
                <a:solidFill>
                  <a:schemeClr val="tx1"/>
                </a:solidFill>
                <a:effectLst/>
              </a:rPr>
              <a:t>“</a:t>
            </a:r>
          </a:p>
        </p:txBody>
      </p:sp>
      <p:sp>
        <p:nvSpPr>
          <p:cNvPr id="61" name="Zone de texte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fr-FR" sz="8000" noProof="0">
                <a:solidFill>
                  <a:schemeClr val="tx1"/>
                </a:solidFill>
                <a:effectLst/>
              </a:rPr>
              <a:t>”</a:t>
            </a:r>
          </a:p>
        </p:txBody>
      </p:sp>
    </p:spTree>
    <p:extLst>
      <p:ext uri="{BB962C8B-B14F-4D97-AF65-F5344CB8AC3E}">
        <p14:creationId xmlns:p14="http://schemas.microsoft.com/office/powerpoint/2010/main" val="290224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de nom">
    <p:spTree>
      <p:nvGrpSpPr>
        <p:cNvPr id="1" name=""/>
        <p:cNvGrpSpPr/>
        <p:nvPr/>
      </p:nvGrpSpPr>
      <p:grpSpPr>
        <a:xfrm>
          <a:off x="0" y="0"/>
          <a:ext cx="0" cy="0"/>
          <a:chOff x="0" y="0"/>
          <a:chExt cx="0" cy="0"/>
        </a:xfrm>
      </p:grpSpPr>
      <p:sp>
        <p:nvSpPr>
          <p:cNvPr id="2" name="Titre 1"/>
          <p:cNvSpPr>
            <a:spLocks noGrp="1"/>
          </p:cNvSpPr>
          <p:nvPr>
            <p:ph type="title"/>
          </p:nvPr>
        </p:nvSpPr>
        <p:spPr>
          <a:xfrm>
            <a:off x="1141410" y="2134041"/>
            <a:ext cx="9906001" cy="2511835"/>
          </a:xfrm>
        </p:spPr>
        <p:txBody>
          <a:bodyPr rtlCol="0" anchor="b">
            <a:normAutofit/>
          </a:bodyPr>
          <a:lstStyle>
            <a:lvl1pPr>
              <a:defRPr sz="3600"/>
            </a:lvl1pPr>
          </a:lstStyle>
          <a:p>
            <a:pPr rtl="0"/>
            <a:r>
              <a:rPr lang="fr-FR" noProof="0"/>
              <a:t>Modifiez le style du titre</a:t>
            </a:r>
          </a:p>
        </p:txBody>
      </p:sp>
      <p:sp>
        <p:nvSpPr>
          <p:cNvPr id="4" name="Espace réservé du texte 3"/>
          <p:cNvSpPr>
            <a:spLocks noGrp="1"/>
          </p:cNvSpPr>
          <p:nvPr>
            <p:ph type="body" sz="half" idx="2" hasCustomPrompt="1"/>
          </p:nvPr>
        </p:nvSpPr>
        <p:spPr>
          <a:xfrm>
            <a:off x="1141364" y="4657655"/>
            <a:ext cx="9904505" cy="1140644"/>
          </a:xfrm>
        </p:spPr>
        <p:txBody>
          <a:bodyPr rtlCol="0"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à la date 4"/>
          <p:cNvSpPr>
            <a:spLocks noGrp="1"/>
          </p:cNvSpPr>
          <p:nvPr>
            <p:ph type="dt" sz="half" idx="10"/>
          </p:nvPr>
        </p:nvSpPr>
        <p:spPr/>
        <p:txBody>
          <a:bodyPr rtlCol="0"/>
          <a:lstStyle/>
          <a:p>
            <a:pPr rtl="0"/>
            <a:fld id="{B5CC91BF-1817-479F-89A7-312112DB598A}" type="datetime1">
              <a:rPr lang="fr-FR" noProof="0" smtClean="0"/>
              <a:t>07/01/2020</a:t>
            </a:fld>
            <a:endParaRPr lang="fr-FR" noProof="0"/>
          </a:p>
        </p:txBody>
      </p:sp>
      <p:sp>
        <p:nvSpPr>
          <p:cNvPr id="6" name="Espace réservé a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2747389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re 1"/>
          <p:cNvSpPr>
            <a:spLocks noGrp="1"/>
          </p:cNvSpPr>
          <p:nvPr>
            <p:ph type="title"/>
          </p:nvPr>
        </p:nvSpPr>
        <p:spPr>
          <a:xfrm>
            <a:off x="1141413" y="609600"/>
            <a:ext cx="9905998" cy="1905000"/>
          </a:xfrm>
        </p:spPr>
        <p:txBody>
          <a:bodyPr rtlCol="0"/>
          <a:lstStyle/>
          <a:p>
            <a:pPr rtl="0"/>
            <a:r>
              <a:rPr lang="fr-FR" noProof="0"/>
              <a:t>Modifiez le style du titre</a:t>
            </a:r>
          </a:p>
        </p:txBody>
      </p:sp>
      <p:sp>
        <p:nvSpPr>
          <p:cNvPr id="7" name="Espace réservé du texte 2"/>
          <p:cNvSpPr>
            <a:spLocks noGrp="1"/>
          </p:cNvSpPr>
          <p:nvPr>
            <p:ph type="body" idx="1" hasCustomPrompt="1"/>
          </p:nvPr>
        </p:nvSpPr>
        <p:spPr>
          <a:xfrm>
            <a:off x="1141410" y="2674463"/>
            <a:ext cx="3196899" cy="685800"/>
          </a:xfrm>
        </p:spPr>
        <p:txBody>
          <a:bodyPr rtlCol="0"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8" name="Espace réservé du texte 3"/>
          <p:cNvSpPr>
            <a:spLocks noGrp="1"/>
          </p:cNvSpPr>
          <p:nvPr>
            <p:ph type="body" sz="half" idx="15" hasCustomPrompt="1"/>
          </p:nvPr>
        </p:nvSpPr>
        <p:spPr>
          <a:xfrm>
            <a:off x="1127918" y="3360263"/>
            <a:ext cx="3208735" cy="2430936"/>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9" name="Espace réservé du texte 4"/>
          <p:cNvSpPr>
            <a:spLocks noGrp="1"/>
          </p:cNvSpPr>
          <p:nvPr>
            <p:ph type="body" sz="quarter" idx="3" hasCustomPrompt="1"/>
          </p:nvPr>
        </p:nvSpPr>
        <p:spPr>
          <a:xfrm>
            <a:off x="4514766" y="2677635"/>
            <a:ext cx="3184385" cy="685800"/>
          </a:xfrm>
        </p:spPr>
        <p:txBody>
          <a:bodyPr rtlCol="0"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10" name="Espace réservé du texte 3"/>
          <p:cNvSpPr>
            <a:spLocks noGrp="1"/>
          </p:cNvSpPr>
          <p:nvPr>
            <p:ph type="body" sz="half" idx="16" hasCustomPrompt="1"/>
          </p:nvPr>
        </p:nvSpPr>
        <p:spPr>
          <a:xfrm>
            <a:off x="4504213" y="3363435"/>
            <a:ext cx="3195830" cy="2430936"/>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11" name="Espace réservé du texte 4"/>
          <p:cNvSpPr>
            <a:spLocks noGrp="1"/>
          </p:cNvSpPr>
          <p:nvPr>
            <p:ph type="body" sz="quarter" idx="13" hasCustomPrompt="1"/>
          </p:nvPr>
        </p:nvSpPr>
        <p:spPr>
          <a:xfrm>
            <a:off x="7852442" y="2674463"/>
            <a:ext cx="3194968" cy="685800"/>
          </a:xfrm>
        </p:spPr>
        <p:txBody>
          <a:bodyPr rtlCol="0"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12" name="Espace réservé du texte 3"/>
          <p:cNvSpPr>
            <a:spLocks noGrp="1"/>
          </p:cNvSpPr>
          <p:nvPr>
            <p:ph type="body" sz="half" idx="17" hasCustomPrompt="1"/>
          </p:nvPr>
        </p:nvSpPr>
        <p:spPr>
          <a:xfrm>
            <a:off x="7852442" y="3360263"/>
            <a:ext cx="3194968" cy="2430936"/>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3" name="Espace réservé à la date 2"/>
          <p:cNvSpPr>
            <a:spLocks noGrp="1"/>
          </p:cNvSpPr>
          <p:nvPr>
            <p:ph type="dt" sz="half" idx="10"/>
          </p:nvPr>
        </p:nvSpPr>
        <p:spPr/>
        <p:txBody>
          <a:bodyPr rtlCol="0"/>
          <a:lstStyle/>
          <a:p>
            <a:pPr rtl="0"/>
            <a:fld id="{DF130F69-35DF-4E5E-8A36-58B639E0FC43}" type="datetime1">
              <a:rPr lang="fr-FR" noProof="0" smtClean="0"/>
              <a:t>07/01/2020</a:t>
            </a:fld>
            <a:endParaRPr lang="fr-FR" noProof="0"/>
          </a:p>
        </p:txBody>
      </p:sp>
      <p:sp>
        <p:nvSpPr>
          <p:cNvPr id="4" name="Espace réservé a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4202244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onne 3 images">
    <p:spTree>
      <p:nvGrpSpPr>
        <p:cNvPr id="1" name=""/>
        <p:cNvGrpSpPr/>
        <p:nvPr/>
      </p:nvGrpSpPr>
      <p:grpSpPr>
        <a:xfrm>
          <a:off x="0" y="0"/>
          <a:ext cx="0" cy="0"/>
          <a:chOff x="0" y="0"/>
          <a:chExt cx="0" cy="0"/>
        </a:xfrm>
      </p:grpSpPr>
      <p:sp>
        <p:nvSpPr>
          <p:cNvPr id="30" name="Titre 1"/>
          <p:cNvSpPr>
            <a:spLocks noGrp="1"/>
          </p:cNvSpPr>
          <p:nvPr>
            <p:ph type="title"/>
          </p:nvPr>
        </p:nvSpPr>
        <p:spPr>
          <a:xfrm>
            <a:off x="1141411" y="609600"/>
            <a:ext cx="9905999" cy="1905000"/>
          </a:xfrm>
        </p:spPr>
        <p:txBody>
          <a:bodyPr rtlCol="0"/>
          <a:lstStyle/>
          <a:p>
            <a:pPr rtl="0"/>
            <a:r>
              <a:rPr lang="fr-FR" noProof="0"/>
              <a:t>Modifiez le style du titre</a:t>
            </a:r>
          </a:p>
        </p:txBody>
      </p:sp>
      <p:sp>
        <p:nvSpPr>
          <p:cNvPr id="19" name="Espace réservé du texte 2"/>
          <p:cNvSpPr>
            <a:spLocks noGrp="1"/>
          </p:cNvSpPr>
          <p:nvPr>
            <p:ph type="body" idx="1" hasCustomPrompt="1"/>
          </p:nvPr>
        </p:nvSpPr>
        <p:spPr>
          <a:xfrm>
            <a:off x="1141413" y="4404596"/>
            <a:ext cx="3195240" cy="576262"/>
          </a:xfrm>
        </p:spPr>
        <p:txBody>
          <a:bodyPr rtlCol="0"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20" name="Espace réservé d’image 2"/>
          <p:cNvSpPr>
            <a:spLocks noGrp="1" noChangeAspect="1"/>
          </p:cNvSpPr>
          <p:nvPr>
            <p:ph type="pic" idx="15" hasCustomPrompt="1"/>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rtl="0">
              <a:buNone/>
            </a:pPr>
            <a:r>
              <a:rPr lang="fr-FR" noProof="0"/>
              <a:t>Cliquez sur l’icône pour ajouter une image</a:t>
            </a:r>
          </a:p>
        </p:txBody>
      </p:sp>
      <p:sp>
        <p:nvSpPr>
          <p:cNvPr id="21" name="Espace réservé du texte 3"/>
          <p:cNvSpPr>
            <a:spLocks noGrp="1"/>
          </p:cNvSpPr>
          <p:nvPr>
            <p:ph type="body" sz="half" idx="18" hasCustomPrompt="1"/>
          </p:nvPr>
        </p:nvSpPr>
        <p:spPr>
          <a:xfrm>
            <a:off x="1141413" y="4980858"/>
            <a:ext cx="3195240" cy="81784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22" name="Espace réservé du texte 4"/>
          <p:cNvSpPr>
            <a:spLocks noGrp="1"/>
          </p:cNvSpPr>
          <p:nvPr>
            <p:ph type="body" sz="quarter" idx="3" hasCustomPrompt="1"/>
          </p:nvPr>
        </p:nvSpPr>
        <p:spPr>
          <a:xfrm>
            <a:off x="4489053" y="4404596"/>
            <a:ext cx="3200400" cy="576262"/>
          </a:xfrm>
        </p:spPr>
        <p:txBody>
          <a:bodyPr rtlCol="0"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23" name="Espace réservé d’image 2"/>
          <p:cNvSpPr>
            <a:spLocks noGrp="1" noChangeAspect="1"/>
          </p:cNvSpPr>
          <p:nvPr>
            <p:ph type="pic" idx="21" hasCustomPrompt="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rtl="0">
              <a:buNone/>
            </a:pPr>
            <a:r>
              <a:rPr lang="fr-FR" noProof="0"/>
              <a:t>Cliquez sur l’icône pour ajouter une image</a:t>
            </a:r>
          </a:p>
        </p:txBody>
      </p:sp>
      <p:sp>
        <p:nvSpPr>
          <p:cNvPr id="24" name="Espace réservé du texte 3"/>
          <p:cNvSpPr>
            <a:spLocks noGrp="1"/>
          </p:cNvSpPr>
          <p:nvPr>
            <p:ph type="body" sz="half" idx="19" hasCustomPrompt="1"/>
          </p:nvPr>
        </p:nvSpPr>
        <p:spPr>
          <a:xfrm>
            <a:off x="4487593" y="4980857"/>
            <a:ext cx="3200400" cy="81034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25" name="Espace réservé au texte 4"/>
          <p:cNvSpPr>
            <a:spLocks noGrp="1"/>
          </p:cNvSpPr>
          <p:nvPr>
            <p:ph type="body" sz="quarter" idx="13" hasCustomPrompt="1"/>
          </p:nvPr>
        </p:nvSpPr>
        <p:spPr>
          <a:xfrm>
            <a:off x="7852567" y="4404595"/>
            <a:ext cx="3190741" cy="576262"/>
          </a:xfrm>
        </p:spPr>
        <p:txBody>
          <a:bodyPr rtlCol="0"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26" name="Espace réservé d’image 2"/>
          <p:cNvSpPr>
            <a:spLocks noGrp="1" noChangeAspect="1"/>
          </p:cNvSpPr>
          <p:nvPr>
            <p:ph type="pic" idx="22" hasCustomPrompt="1"/>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rtl="0">
              <a:buNone/>
            </a:pPr>
            <a:r>
              <a:rPr lang="fr-FR" noProof="0"/>
              <a:t>Cliquez sur l’icône pour ajouter une image</a:t>
            </a:r>
          </a:p>
        </p:txBody>
      </p:sp>
      <p:sp>
        <p:nvSpPr>
          <p:cNvPr id="27" name="Espace réservé du texte 3"/>
          <p:cNvSpPr>
            <a:spLocks noGrp="1"/>
          </p:cNvSpPr>
          <p:nvPr>
            <p:ph type="body" sz="half" idx="20" hasCustomPrompt="1"/>
          </p:nvPr>
        </p:nvSpPr>
        <p:spPr>
          <a:xfrm>
            <a:off x="7852442" y="4980854"/>
            <a:ext cx="3194968" cy="810345"/>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3" name="Espace réservé à la date 2"/>
          <p:cNvSpPr>
            <a:spLocks noGrp="1"/>
          </p:cNvSpPr>
          <p:nvPr>
            <p:ph type="dt" sz="half" idx="10"/>
          </p:nvPr>
        </p:nvSpPr>
        <p:spPr/>
        <p:txBody>
          <a:bodyPr rtlCol="0"/>
          <a:lstStyle/>
          <a:p>
            <a:pPr rtl="0"/>
            <a:fld id="{6C1D19E9-9E63-41BE-A3C3-E2D3B3BDE008}" type="datetime1">
              <a:rPr lang="fr-FR" noProof="0" smtClean="0"/>
              <a:t>07/01/2020</a:t>
            </a:fld>
            <a:endParaRPr lang="fr-FR" noProof="0"/>
          </a:p>
        </p:txBody>
      </p:sp>
      <p:sp>
        <p:nvSpPr>
          <p:cNvPr id="4" name="Espace réservé a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2014544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u texte vertical 2"/>
          <p:cNvSpPr>
            <a:spLocks noGrp="1"/>
          </p:cNvSpPr>
          <p:nvPr>
            <p:ph type="body" orient="vert" idx="1" hasCustomPrompt="1"/>
          </p:nvPr>
        </p:nvSpPr>
        <p:spPr/>
        <p:txBody>
          <a:bodyPr vert="eaVert" rtlCol="0" anchor="t"/>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à la date 3"/>
          <p:cNvSpPr>
            <a:spLocks noGrp="1"/>
          </p:cNvSpPr>
          <p:nvPr>
            <p:ph type="dt" sz="half" idx="10"/>
          </p:nvPr>
        </p:nvSpPr>
        <p:spPr/>
        <p:txBody>
          <a:bodyPr rtlCol="0"/>
          <a:lstStyle/>
          <a:p>
            <a:pPr rtl="0"/>
            <a:fld id="{9451DB7A-C39A-4B99-A87D-DAE997C8C035}" type="datetime1">
              <a:rPr lang="fr-FR" noProof="0" smtClean="0"/>
              <a:t>07/01/2020</a:t>
            </a:fld>
            <a:endParaRPr lang="fr-FR" noProof="0"/>
          </a:p>
        </p:txBody>
      </p:sp>
      <p:sp>
        <p:nvSpPr>
          <p:cNvPr id="5" name="Espace réservé a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1590616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042400" y="609599"/>
            <a:ext cx="2005011" cy="5181601"/>
          </a:xfrm>
        </p:spPr>
        <p:txBody>
          <a:bodyPr vert="eaVert" rtlCol="0"/>
          <a:lstStyle/>
          <a:p>
            <a:pPr rtl="0"/>
            <a:r>
              <a:rPr lang="fr-FR" noProof="0"/>
              <a:t>Modifiez le style du titre</a:t>
            </a:r>
          </a:p>
        </p:txBody>
      </p:sp>
      <p:sp>
        <p:nvSpPr>
          <p:cNvPr id="3" name="Espace réservé du texte vertical 2"/>
          <p:cNvSpPr>
            <a:spLocks noGrp="1"/>
          </p:cNvSpPr>
          <p:nvPr>
            <p:ph type="body" orient="vert" idx="1" hasCustomPrompt="1"/>
          </p:nvPr>
        </p:nvSpPr>
        <p:spPr>
          <a:xfrm>
            <a:off x="1141410" y="609599"/>
            <a:ext cx="7748590" cy="5181601"/>
          </a:xfrm>
        </p:spPr>
        <p:txBody>
          <a:bodyPr vert="eaVert"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à la date 3"/>
          <p:cNvSpPr>
            <a:spLocks noGrp="1"/>
          </p:cNvSpPr>
          <p:nvPr>
            <p:ph type="dt" sz="half" idx="10"/>
          </p:nvPr>
        </p:nvSpPr>
        <p:spPr/>
        <p:txBody>
          <a:bodyPr rtlCol="0"/>
          <a:lstStyle/>
          <a:p>
            <a:pPr rtl="0"/>
            <a:fld id="{1C7F6E1F-893A-42D1-9863-A68882192063}" type="datetime1">
              <a:rPr lang="fr-FR" noProof="0" smtClean="0"/>
              <a:t>07/01/2020</a:t>
            </a:fld>
            <a:endParaRPr lang="fr-FR" noProof="0"/>
          </a:p>
        </p:txBody>
      </p:sp>
      <p:sp>
        <p:nvSpPr>
          <p:cNvPr id="5" name="Espace réservé a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1160474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u contenu 2"/>
          <p:cNvSpPr>
            <a:spLocks noGrp="1"/>
          </p:cNvSpPr>
          <p:nvPr>
            <p:ph idx="1" hasCustomPrompt="1"/>
          </p:nvPr>
        </p:nvSpPr>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à la date 3"/>
          <p:cNvSpPr>
            <a:spLocks noGrp="1"/>
          </p:cNvSpPr>
          <p:nvPr>
            <p:ph type="dt" sz="half" idx="10"/>
          </p:nvPr>
        </p:nvSpPr>
        <p:spPr/>
        <p:txBody>
          <a:bodyPr rtlCol="0"/>
          <a:lstStyle/>
          <a:p>
            <a:pPr rtl="0"/>
            <a:fld id="{D4DCBFA9-DAEC-41D3-84CD-95FFDBE7EDAB}" type="datetime1">
              <a:rPr lang="fr-FR" noProof="0" smtClean="0"/>
              <a:t>07/01/2020</a:t>
            </a:fld>
            <a:endParaRPr lang="fr-FR" noProof="0"/>
          </a:p>
        </p:txBody>
      </p:sp>
      <p:sp>
        <p:nvSpPr>
          <p:cNvPr id="5" name="Espace réservé a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149736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141411" y="1419226"/>
            <a:ext cx="9906000" cy="2852737"/>
          </a:xfrm>
        </p:spPr>
        <p:txBody>
          <a:bodyPr rtlCol="0" anchor="b">
            <a:normAutofit/>
          </a:bodyPr>
          <a:lstStyle>
            <a:lvl1pPr>
              <a:defRPr sz="3600"/>
            </a:lvl1pPr>
          </a:lstStyle>
          <a:p>
            <a:pPr rtl="0"/>
            <a:r>
              <a:rPr lang="fr-FR" noProof="0"/>
              <a:t>Modifiez le style du titre</a:t>
            </a:r>
          </a:p>
        </p:txBody>
      </p:sp>
      <p:sp>
        <p:nvSpPr>
          <p:cNvPr id="3" name="Espace réservé du texte 2"/>
          <p:cNvSpPr>
            <a:spLocks noGrp="1"/>
          </p:cNvSpPr>
          <p:nvPr>
            <p:ph type="body" idx="1" hasCustomPrompt="1"/>
          </p:nvPr>
        </p:nvSpPr>
        <p:spPr>
          <a:xfrm>
            <a:off x="1141411" y="4424362"/>
            <a:ext cx="9906000" cy="1374776"/>
          </a:xfrm>
        </p:spPr>
        <p:txBody>
          <a:bodyPr rtlCol="0">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Modifiez les styles du texte du masque</a:t>
            </a:r>
          </a:p>
        </p:txBody>
      </p:sp>
      <p:sp>
        <p:nvSpPr>
          <p:cNvPr id="4" name="Espace réservé à la date 3"/>
          <p:cNvSpPr>
            <a:spLocks noGrp="1"/>
          </p:cNvSpPr>
          <p:nvPr>
            <p:ph type="dt" sz="half" idx="10"/>
          </p:nvPr>
        </p:nvSpPr>
        <p:spPr/>
        <p:txBody>
          <a:bodyPr rtlCol="0"/>
          <a:lstStyle/>
          <a:p>
            <a:pPr rtl="0"/>
            <a:fld id="{4A530C55-7542-4BD6-85FB-4AEC5B369E59}" type="datetime1">
              <a:rPr lang="fr-FR" noProof="0" smtClean="0"/>
              <a:t>07/01/2020</a:t>
            </a:fld>
            <a:endParaRPr lang="fr-FR" noProof="0"/>
          </a:p>
        </p:txBody>
      </p:sp>
      <p:sp>
        <p:nvSpPr>
          <p:cNvPr id="5" name="Espace réservé a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1522801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u contenu 2"/>
          <p:cNvSpPr>
            <a:spLocks noGrp="1"/>
          </p:cNvSpPr>
          <p:nvPr>
            <p:ph sz="half" idx="1" hasCustomPrompt="1"/>
          </p:nvPr>
        </p:nvSpPr>
        <p:spPr>
          <a:xfrm>
            <a:off x="1141410" y="2249486"/>
            <a:ext cx="4878389" cy="3541714"/>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p:cNvSpPr>
            <a:spLocks noGrp="1"/>
          </p:cNvSpPr>
          <p:nvPr>
            <p:ph sz="half" idx="2" hasCustomPrompt="1"/>
          </p:nvPr>
        </p:nvSpPr>
        <p:spPr>
          <a:xfrm>
            <a:off x="6172200" y="2249486"/>
            <a:ext cx="4875211" cy="3541714"/>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à la date 4"/>
          <p:cNvSpPr>
            <a:spLocks noGrp="1"/>
          </p:cNvSpPr>
          <p:nvPr>
            <p:ph type="dt" sz="half" idx="10"/>
          </p:nvPr>
        </p:nvSpPr>
        <p:spPr/>
        <p:txBody>
          <a:bodyPr rtlCol="0"/>
          <a:lstStyle/>
          <a:p>
            <a:pPr rtl="0"/>
            <a:fld id="{D9B9C7D0-516A-4069-A12E-FB904BBE1099}" type="datetime1">
              <a:rPr lang="fr-FR" noProof="0" smtClean="0"/>
              <a:t>07/01/2020</a:t>
            </a:fld>
            <a:endParaRPr lang="fr-FR" noProof="0"/>
          </a:p>
        </p:txBody>
      </p:sp>
      <p:sp>
        <p:nvSpPr>
          <p:cNvPr id="6" name="Espace réservé a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1214335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141411" y="619126"/>
            <a:ext cx="9906000" cy="1477961"/>
          </a:xfrm>
        </p:spPr>
        <p:txBody>
          <a:bodyPr rtlCol="0"/>
          <a:lstStyle/>
          <a:p>
            <a:pPr rtl="0"/>
            <a:r>
              <a:rPr lang="fr-FR" noProof="0"/>
              <a:t>Cliquez pour modifier le style du titre</a:t>
            </a:r>
          </a:p>
        </p:txBody>
      </p:sp>
      <p:sp>
        <p:nvSpPr>
          <p:cNvPr id="3" name="Espace réservé du texte 2"/>
          <p:cNvSpPr>
            <a:spLocks noGrp="1"/>
          </p:cNvSpPr>
          <p:nvPr>
            <p:ph type="body" idx="1" hasCustomPrompt="1"/>
          </p:nvPr>
        </p:nvSpPr>
        <p:spPr>
          <a:xfrm>
            <a:off x="1141411" y="2249486"/>
            <a:ext cx="4878392" cy="823912"/>
          </a:xfrm>
        </p:spPr>
        <p:txBody>
          <a:bodyPr rtlCol="0"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
        <p:nvSpPr>
          <p:cNvPr id="4" name="Espace réservé du contenu 3"/>
          <p:cNvSpPr>
            <a:spLocks noGrp="1"/>
          </p:cNvSpPr>
          <p:nvPr>
            <p:ph sz="half" idx="2" hasCustomPrompt="1"/>
          </p:nvPr>
        </p:nvSpPr>
        <p:spPr>
          <a:xfrm>
            <a:off x="1141410" y="3073397"/>
            <a:ext cx="4878391" cy="2717801"/>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p:cNvSpPr>
            <a:spLocks noGrp="1"/>
          </p:cNvSpPr>
          <p:nvPr>
            <p:ph type="body" sz="quarter" idx="3" hasCustomPrompt="1"/>
          </p:nvPr>
        </p:nvSpPr>
        <p:spPr>
          <a:xfrm>
            <a:off x="6169018" y="2249485"/>
            <a:ext cx="4878392" cy="823912"/>
          </a:xfrm>
        </p:spPr>
        <p:txBody>
          <a:bodyPr rtlCol="0"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
        <p:nvSpPr>
          <p:cNvPr id="6" name="Espace réservé du contenu 5"/>
          <p:cNvSpPr>
            <a:spLocks noGrp="1"/>
          </p:cNvSpPr>
          <p:nvPr>
            <p:ph sz="quarter" idx="4" hasCustomPrompt="1"/>
          </p:nvPr>
        </p:nvSpPr>
        <p:spPr>
          <a:xfrm>
            <a:off x="6172200" y="3073397"/>
            <a:ext cx="4875210" cy="2717801"/>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à la date 6"/>
          <p:cNvSpPr>
            <a:spLocks noGrp="1"/>
          </p:cNvSpPr>
          <p:nvPr>
            <p:ph type="dt" sz="half" idx="10"/>
          </p:nvPr>
        </p:nvSpPr>
        <p:spPr/>
        <p:txBody>
          <a:bodyPr rtlCol="0"/>
          <a:lstStyle/>
          <a:p>
            <a:pPr rtl="0"/>
            <a:fld id="{48CB5EAB-51AF-4687-BEDD-18100F13F759}" type="datetime1">
              <a:rPr lang="fr-FR" noProof="0" smtClean="0"/>
              <a:t>07/01/2020</a:t>
            </a:fld>
            <a:endParaRPr lang="fr-FR" noProof="0"/>
          </a:p>
        </p:txBody>
      </p:sp>
      <p:sp>
        <p:nvSpPr>
          <p:cNvPr id="8" name="Espace réservé au pied de page 7"/>
          <p:cNvSpPr>
            <a:spLocks noGrp="1"/>
          </p:cNvSpPr>
          <p:nvPr>
            <p:ph type="ftr" sz="quarter" idx="11"/>
          </p:nvPr>
        </p:nvSpPr>
        <p:spPr/>
        <p:txBody>
          <a:bodyPr rtlCol="0"/>
          <a:lstStyle/>
          <a:p>
            <a:pPr rtl="0"/>
            <a:endParaRPr lang="fr-FR" noProof="0"/>
          </a:p>
        </p:txBody>
      </p:sp>
      <p:sp>
        <p:nvSpPr>
          <p:cNvPr id="9" name="Espace réservé du numéro de diapositive 8"/>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846593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à la date 2"/>
          <p:cNvSpPr>
            <a:spLocks noGrp="1"/>
          </p:cNvSpPr>
          <p:nvPr>
            <p:ph type="dt" sz="half" idx="10"/>
          </p:nvPr>
        </p:nvSpPr>
        <p:spPr/>
        <p:txBody>
          <a:bodyPr rtlCol="0"/>
          <a:lstStyle/>
          <a:p>
            <a:pPr rtl="0"/>
            <a:fld id="{C0E1A2F0-3414-4047-A205-2487D7374CEC}" type="datetime1">
              <a:rPr lang="fr-FR" noProof="0" smtClean="0"/>
              <a:t>07/01/2020</a:t>
            </a:fld>
            <a:endParaRPr lang="fr-FR" noProof="0"/>
          </a:p>
        </p:txBody>
      </p:sp>
      <p:sp>
        <p:nvSpPr>
          <p:cNvPr id="4" name="Espace réservé a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1876122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à la date 1"/>
          <p:cNvSpPr>
            <a:spLocks noGrp="1"/>
          </p:cNvSpPr>
          <p:nvPr>
            <p:ph type="dt" sz="half" idx="10"/>
          </p:nvPr>
        </p:nvSpPr>
        <p:spPr/>
        <p:txBody>
          <a:bodyPr rtlCol="0"/>
          <a:lstStyle/>
          <a:p>
            <a:pPr rtl="0"/>
            <a:fld id="{AE37A02E-5D9C-435C-823C-834F9690FBDE}" type="datetime1">
              <a:rPr lang="fr-FR" noProof="0" smtClean="0"/>
              <a:t>07/01/2020</a:t>
            </a:fld>
            <a:endParaRPr lang="fr-FR" noProof="0"/>
          </a:p>
        </p:txBody>
      </p:sp>
      <p:sp>
        <p:nvSpPr>
          <p:cNvPr id="3" name="Espace réservé a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199695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146705" y="609601"/>
            <a:ext cx="3856037" cy="1639884"/>
          </a:xfrm>
        </p:spPr>
        <p:txBody>
          <a:bodyPr rtlCol="0" anchor="b"/>
          <a:lstStyle>
            <a:lvl1pPr>
              <a:defRPr sz="3200"/>
            </a:lvl1pPr>
          </a:lstStyle>
          <a:p>
            <a:pPr rtl="0"/>
            <a:r>
              <a:rPr lang="fr-FR" noProof="0"/>
              <a:t>Modifiez le style du titre</a:t>
            </a:r>
          </a:p>
        </p:txBody>
      </p:sp>
      <p:sp>
        <p:nvSpPr>
          <p:cNvPr id="3" name="Espace réservé du contenu 2"/>
          <p:cNvSpPr>
            <a:spLocks noGrp="1"/>
          </p:cNvSpPr>
          <p:nvPr>
            <p:ph idx="1" hasCustomPrompt="1"/>
          </p:nvPr>
        </p:nvSpPr>
        <p:spPr>
          <a:xfrm>
            <a:off x="5156200" y="592666"/>
            <a:ext cx="5891209" cy="5198534"/>
          </a:xfrm>
        </p:spPr>
        <p:txBody>
          <a:bodyPr rtlCol="0" anchor="ct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p:cNvSpPr>
            <a:spLocks noGrp="1"/>
          </p:cNvSpPr>
          <p:nvPr>
            <p:ph type="body" sz="half" idx="2" hasCustomPrompt="1"/>
          </p:nvPr>
        </p:nvSpPr>
        <p:spPr>
          <a:xfrm>
            <a:off x="1146705" y="2249486"/>
            <a:ext cx="3856037" cy="354171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à la date 4"/>
          <p:cNvSpPr>
            <a:spLocks noGrp="1"/>
          </p:cNvSpPr>
          <p:nvPr>
            <p:ph type="dt" sz="half" idx="10"/>
          </p:nvPr>
        </p:nvSpPr>
        <p:spPr/>
        <p:txBody>
          <a:bodyPr rtlCol="0"/>
          <a:lstStyle/>
          <a:p>
            <a:pPr rtl="0"/>
            <a:fld id="{2F105A43-6411-4FC1-B79F-CC8A72F2FBE3}" type="datetime1">
              <a:rPr lang="fr-FR" noProof="0" smtClean="0"/>
              <a:t>07/01/2020</a:t>
            </a:fld>
            <a:endParaRPr lang="fr-FR" noProof="0"/>
          </a:p>
        </p:txBody>
      </p:sp>
      <p:sp>
        <p:nvSpPr>
          <p:cNvPr id="6" name="Espace réservé a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2061360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141413" y="609600"/>
            <a:ext cx="5934508" cy="1639886"/>
          </a:xfrm>
        </p:spPr>
        <p:txBody>
          <a:bodyPr rtlCol="0" anchor="b"/>
          <a:lstStyle>
            <a:lvl1pPr>
              <a:defRPr sz="3200"/>
            </a:lvl1pPr>
          </a:lstStyle>
          <a:p>
            <a:pPr rtl="0"/>
            <a:r>
              <a:rPr lang="fr-FR" noProof="0"/>
              <a:t>Modifiez le style du titre</a:t>
            </a:r>
          </a:p>
        </p:txBody>
      </p:sp>
      <p:sp>
        <p:nvSpPr>
          <p:cNvPr id="3" name="Espace réservé d’image 2"/>
          <p:cNvSpPr>
            <a:spLocks noGrp="1" noChangeAspect="1"/>
          </p:cNvSpPr>
          <p:nvPr>
            <p:ph type="pic" idx="1" hasCustomPrompt="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4" name="Espace réservé du texte 3"/>
          <p:cNvSpPr>
            <a:spLocks noGrp="1"/>
          </p:cNvSpPr>
          <p:nvPr>
            <p:ph type="body" sz="half" idx="2" hasCustomPrompt="1"/>
          </p:nvPr>
        </p:nvSpPr>
        <p:spPr>
          <a:xfrm>
            <a:off x="1141410" y="2249486"/>
            <a:ext cx="5934511" cy="354171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à la date 4"/>
          <p:cNvSpPr>
            <a:spLocks noGrp="1"/>
          </p:cNvSpPr>
          <p:nvPr>
            <p:ph type="dt" sz="half" idx="10"/>
          </p:nvPr>
        </p:nvSpPr>
        <p:spPr/>
        <p:txBody>
          <a:bodyPr rtlCol="0"/>
          <a:lstStyle/>
          <a:p>
            <a:pPr rtl="0"/>
            <a:fld id="{CE462787-E6A9-4DF3-A7ED-963199A84FEC}" type="datetime1">
              <a:rPr lang="fr-FR" noProof="0" smtClean="0"/>
              <a:t>07/01/2020</a:t>
            </a:fld>
            <a:endParaRPr lang="fr-FR" noProof="0"/>
          </a:p>
        </p:txBody>
      </p:sp>
      <p:sp>
        <p:nvSpPr>
          <p:cNvPr id="6" name="Espace réservé a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1109866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Image 2" descr="\\DROBO-FS\QuickDrops\JB\PPTX NG\Droplets\LightingOverlay.png"/>
          <p:cNvPicPr>
            <a:picLocks noChangeAspect="1" noChangeArrowheads="1"/>
          </p:cNvPicPr>
          <p:nvPr/>
        </p:nvPicPr>
        <p:blipFill>
          <a:blip r:embed="rId19"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e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e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orme libre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orme libre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orme libre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orme libre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orme libre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orme libre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orme libre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orme libre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orme libre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orme libre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g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orme libre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orme libre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orme libre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orme libre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orme libre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orme libre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orme libre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orme libre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orme libre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orme libre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orme libre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orme libre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orme libre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orme libre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e 9"/>
            <p:cNvGrpSpPr/>
            <p:nvPr/>
          </p:nvGrpSpPr>
          <p:grpSpPr>
            <a:xfrm>
              <a:off x="11364912" y="0"/>
              <a:ext cx="674688" cy="6848476"/>
              <a:chOff x="11364912" y="0"/>
              <a:chExt cx="674688" cy="6848476"/>
            </a:xfrm>
            <a:grpFill/>
          </p:grpSpPr>
          <p:sp>
            <p:nvSpPr>
              <p:cNvPr id="11" name="Forme libre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orme libre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orme libre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orme libre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orme libre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orme libre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orme libre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orme libre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orme libre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Espace réservé au titre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pPr rtl="0"/>
            <a:endParaRPr lang="fr-FR" noProof="0"/>
          </a:p>
        </p:txBody>
      </p:sp>
      <p:sp>
        <p:nvSpPr>
          <p:cNvPr id="3" name="Espace réservé au texte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à la date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9B70E7FB-2E71-4D8E-A916-20C4E49E06BF}" type="datetime1">
              <a:rPr lang="fr-FR" noProof="0" smtClean="0"/>
              <a:t>07/01/2020</a:t>
            </a:fld>
            <a:endParaRPr lang="fr-FR" noProof="0"/>
          </a:p>
        </p:txBody>
      </p:sp>
      <p:sp>
        <p:nvSpPr>
          <p:cNvPr id="5" name="Espace réservé du pied de page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rtl="0"/>
            <a:endParaRPr lang="fr-FR" noProof="0"/>
          </a:p>
        </p:txBody>
      </p:sp>
      <p:sp>
        <p:nvSpPr>
          <p:cNvPr id="6" name="Espace réservé du numéro de diapositive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6D22F896-40B5-4ADD-8801-0D06FADFA095}" type="slidenum">
              <a:rPr lang="fr-FR" noProof="0" smtClean="0"/>
              <a:pPr rtl="0"/>
              <a:t>‹N°›</a:t>
            </a:fld>
            <a:endParaRPr lang="fr-FR" noProof="0"/>
          </a:p>
        </p:txBody>
      </p:sp>
    </p:spTree>
    <p:extLst>
      <p:ext uri="{BB962C8B-B14F-4D97-AF65-F5344CB8AC3E}">
        <p14:creationId xmlns:p14="http://schemas.microsoft.com/office/powerpoint/2010/main" val="319185221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creativecommons.org/licenses/by-sa/3.0/" TargetMode="External"/><Relationship Id="rId5" Type="http://schemas.openxmlformats.org/officeDocument/2006/relationships/hyperlink" Target="https://fr.wikipedia.org/wiki/Fichier:NAO_Robot_(bleu_et_rouge)_.jpg" TargetMode="Externa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Robots%20ou%20automates.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email">
            <a:duotone>
              <a:schemeClr val="bg2">
                <a:shade val="48000"/>
                <a:hueMod val="106000"/>
                <a:satMod val="140000"/>
                <a:lumMod val="42000"/>
              </a:schemeClr>
              <a:schemeClr val="bg2">
                <a:tint val="98000"/>
                <a:hueMod val="92000"/>
                <a:satMod val="220000"/>
                <a:lumMod val="9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C06F95D-BA5D-4DEE-93EF-3FE3173D13FF}"/>
              </a:ext>
            </a:extLst>
          </p:cNvPr>
          <p:cNvPicPr>
            <a:picLocks noChangeAspect="1"/>
          </p:cNvPicPr>
          <p:nvPr/>
        </p:nvPicPr>
        <p:blipFill>
          <a:blip r:embed="rId4">
            <a:extLst>
              <a:ext uri="{837473B0-CC2E-450A-ABE3-18F120FF3D39}">
                <a1611:picAttrSrcUrl xmlns:a1611="http://schemas.microsoft.com/office/drawing/2016/11/main" r:id="rId5"/>
              </a:ext>
            </a:extLst>
          </a:blip>
          <a:srcRect/>
          <a:stretch/>
        </p:blipFill>
        <p:spPr>
          <a:xfrm>
            <a:off x="7620007" y="0"/>
            <a:ext cx="4571993" cy="6857990"/>
          </a:xfrm>
          <a:prstGeom prst="rect">
            <a:avLst/>
          </a:prstGeom>
        </p:spPr>
      </p:pic>
      <p:sp>
        <p:nvSpPr>
          <p:cNvPr id="2" name="Titre 1">
            <a:extLst>
              <a:ext uri="{FF2B5EF4-FFF2-40B4-BE49-F238E27FC236}">
                <a16:creationId xmlns:a16="http://schemas.microsoft.com/office/drawing/2014/main" id="{4D687081-16D7-4BC5-A7DB-E70117439F85}"/>
              </a:ext>
            </a:extLst>
          </p:cNvPr>
          <p:cNvSpPr>
            <a:spLocks noGrp="1"/>
          </p:cNvSpPr>
          <p:nvPr>
            <p:ph type="ctrTitle" idx="4294967295"/>
          </p:nvPr>
        </p:nvSpPr>
        <p:spPr>
          <a:xfrm>
            <a:off x="306610" y="2408107"/>
            <a:ext cx="6858000" cy="1020893"/>
          </a:xfrm>
        </p:spPr>
        <p:txBody>
          <a:bodyPr rtlCol="0" anchor="ctr">
            <a:normAutofit/>
          </a:bodyPr>
          <a:lstStyle/>
          <a:p>
            <a:pPr algn="ctr" rtl="0"/>
            <a:r>
              <a:rPr lang="fr-FR" dirty="0"/>
              <a:t>Robotique et programmation</a:t>
            </a:r>
          </a:p>
        </p:txBody>
      </p:sp>
      <p:sp>
        <p:nvSpPr>
          <p:cNvPr id="4" name="ZoneTexte 3">
            <a:extLst>
              <a:ext uri="{FF2B5EF4-FFF2-40B4-BE49-F238E27FC236}">
                <a16:creationId xmlns:a16="http://schemas.microsoft.com/office/drawing/2014/main" id="{8473398C-665D-4272-A61D-40259574C23E}"/>
              </a:ext>
            </a:extLst>
          </p:cNvPr>
          <p:cNvSpPr txBox="1"/>
          <p:nvPr/>
        </p:nvSpPr>
        <p:spPr>
          <a:xfrm>
            <a:off x="3811809" y="6858000"/>
            <a:ext cx="4571993" cy="230832"/>
          </a:xfrm>
          <a:prstGeom prst="rect">
            <a:avLst/>
          </a:prstGeom>
          <a:noFill/>
        </p:spPr>
        <p:txBody>
          <a:bodyPr wrap="square" rtlCol="0">
            <a:spAutoFit/>
          </a:bodyPr>
          <a:lstStyle/>
          <a:p>
            <a:r>
              <a:rPr lang="fr-FR" sz="900">
                <a:hlinkClick r:id="rId5" tooltip="https://fr.wikipedia.org/wiki/Fichier:NAO_Robot_(bleu_et_rouge)_.jpg"/>
              </a:rPr>
              <a:t>Cette photo</a:t>
            </a:r>
            <a:r>
              <a:rPr lang="fr-FR" sz="900"/>
              <a:t> par Auteur inconnu est soumise à la licence </a:t>
            </a:r>
            <a:r>
              <a:rPr lang="fr-FR" sz="900">
                <a:hlinkClick r:id="rId6" tooltip="https://creativecommons.org/licenses/by-sa/3.0/"/>
              </a:rPr>
              <a:t>CC BY-SA</a:t>
            </a:r>
            <a:endParaRPr lang="fr-FR" sz="900"/>
          </a:p>
        </p:txBody>
      </p:sp>
      <p:sp>
        <p:nvSpPr>
          <p:cNvPr id="6" name="ZoneTexte 5">
            <a:extLst>
              <a:ext uri="{FF2B5EF4-FFF2-40B4-BE49-F238E27FC236}">
                <a16:creationId xmlns:a16="http://schemas.microsoft.com/office/drawing/2014/main" id="{F149E6A2-CB54-4283-B551-AD046A74E9CC}"/>
              </a:ext>
            </a:extLst>
          </p:cNvPr>
          <p:cNvSpPr txBox="1"/>
          <p:nvPr/>
        </p:nvSpPr>
        <p:spPr>
          <a:xfrm>
            <a:off x="3918195" y="307200"/>
            <a:ext cx="3378200" cy="369332"/>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Stage Dakar Janvier 2019</a:t>
            </a:r>
          </a:p>
        </p:txBody>
      </p:sp>
      <p:sp>
        <p:nvSpPr>
          <p:cNvPr id="39" name="ZoneTexte 38">
            <a:extLst>
              <a:ext uri="{FF2B5EF4-FFF2-40B4-BE49-F238E27FC236}">
                <a16:creationId xmlns:a16="http://schemas.microsoft.com/office/drawing/2014/main" id="{D08DD2F7-AD34-4E40-BD8A-54AE22E268EC}"/>
              </a:ext>
            </a:extLst>
          </p:cNvPr>
          <p:cNvSpPr txBox="1"/>
          <p:nvPr/>
        </p:nvSpPr>
        <p:spPr>
          <a:xfrm>
            <a:off x="382809" y="6273801"/>
            <a:ext cx="3884392"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Serge LEVAUFRE CPAIEN DAKAR</a:t>
            </a:r>
          </a:p>
        </p:txBody>
      </p:sp>
    </p:spTree>
    <p:extLst>
      <p:ext uri="{BB962C8B-B14F-4D97-AF65-F5344CB8AC3E}">
        <p14:creationId xmlns:p14="http://schemas.microsoft.com/office/powerpoint/2010/main" val="2185875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A6F743-53F8-4A9C-A417-747DB66CD164}"/>
              </a:ext>
            </a:extLst>
          </p:cNvPr>
          <p:cNvSpPr/>
          <p:nvPr/>
        </p:nvSpPr>
        <p:spPr>
          <a:xfrm>
            <a:off x="1033669" y="1167877"/>
            <a:ext cx="10442713" cy="3197029"/>
          </a:xfrm>
          <a:prstGeom prst="rect">
            <a:avLst/>
          </a:prstGeom>
        </p:spPr>
        <p:txBody>
          <a:bodyPr wrap="square">
            <a:spAutoFit/>
          </a:bodyPr>
          <a:lstStyle/>
          <a:p>
            <a:pPr>
              <a:lnSpc>
                <a:spcPct val="115000"/>
              </a:lnSpc>
              <a:spcAft>
                <a:spcPts val="1000"/>
              </a:spcAft>
            </a:pPr>
            <a:r>
              <a:rPr lang="fr-SN" sz="2400" b="1" i="1" dirty="0">
                <a:latin typeface="Calibri" panose="020F0502020204030204" pitchFamily="34" charset="0"/>
                <a:ea typeface="Times New Roman" panose="02020603050405020304" pitchFamily="18" charset="0"/>
                <a:cs typeface="Times New Roman" panose="02020603050405020304" pitchFamily="18" charset="0"/>
              </a:rPr>
              <a:t>Exemples de définition du robot : </a:t>
            </a:r>
            <a:r>
              <a:rPr lang="fr-SN" sz="2400" i="1" dirty="0">
                <a:latin typeface="Calibri" panose="020F0502020204030204" pitchFamily="34" charset="0"/>
                <a:ea typeface="Times New Roman" panose="02020603050405020304" pitchFamily="18" charset="0"/>
                <a:cs typeface="Times New Roman" panose="02020603050405020304" pitchFamily="18" charset="0"/>
              </a:rPr>
              <a:t>Un robot est une machine capable d’effectuer des actions complexes en interagissant avec son environnement. Il est capable de s’adapter aux situations qu’il rencontre.</a:t>
            </a:r>
            <a:endParaRPr lang="fr-FR" sz="3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fr-SN" sz="2400" i="1" dirty="0">
                <a:latin typeface="Calibri" panose="020F0502020204030204" pitchFamily="34" charset="0"/>
                <a:ea typeface="Times New Roman" panose="02020603050405020304" pitchFamily="18" charset="0"/>
                <a:cs typeface="Open Sans"/>
              </a:rPr>
              <a:t>Le robot est aussi capable d’apprendre à partir d’un grand nombre d’exemples. C’est ce que permet désormais l’intelligence artificielle. Les tâches que fait un robot sont donc plus complexes que celles que réalise un automate.</a:t>
            </a:r>
            <a:endParaRPr lang="fr-FR" sz="3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fr-SN" dirty="0">
                <a:latin typeface="Calibri" panose="020F0502020204030204" pitchFamily="34"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9E30E415-8EF8-48CB-9903-7E981429B920}"/>
              </a:ext>
            </a:extLst>
          </p:cNvPr>
          <p:cNvSpPr/>
          <p:nvPr/>
        </p:nvSpPr>
        <p:spPr>
          <a:xfrm>
            <a:off x="1033669" y="5221330"/>
            <a:ext cx="10323443" cy="923330"/>
          </a:xfrm>
          <a:prstGeom prst="rect">
            <a:avLst/>
          </a:prstGeom>
        </p:spPr>
        <p:txBody>
          <a:bodyPr wrap="square">
            <a:spAutoFit/>
          </a:bodyPr>
          <a:lstStyle/>
          <a:p>
            <a:pPr fontAlgn="base">
              <a:spcAft>
                <a:spcPts val="1575"/>
              </a:spcAft>
            </a:pPr>
            <a:r>
              <a:rPr lang="fr-FR" b="1" dirty="0">
                <a:latin typeface="Helvetica" panose="020B0604020202020204" pitchFamily="34" charset="0"/>
                <a:ea typeface="Times New Roman" panose="02020603050405020304" pitchFamily="18" charset="0"/>
              </a:rPr>
              <a:t>La robotique </a:t>
            </a:r>
            <a:r>
              <a:rPr lang="fr-FR" dirty="0">
                <a:latin typeface="Helvetica" panose="020B0604020202020204" pitchFamily="34" charset="0"/>
                <a:ea typeface="Times New Roman" panose="02020603050405020304" pitchFamily="18" charset="0"/>
              </a:rPr>
              <a:t>est l’une des façons d’appliquer des notions de programmation.</a:t>
            </a:r>
            <a:br>
              <a:rPr lang="fr-FR" dirty="0">
                <a:latin typeface="Helvetica" panose="020B0604020202020204" pitchFamily="34" charset="0"/>
                <a:ea typeface="Times New Roman" panose="02020603050405020304" pitchFamily="18" charset="0"/>
              </a:rPr>
            </a:br>
            <a:r>
              <a:rPr lang="fr-FR" dirty="0">
                <a:latin typeface="Helvetica" panose="020B0604020202020204" pitchFamily="34" charset="0"/>
                <a:ea typeface="Times New Roman" panose="02020603050405020304" pitchFamily="18" charset="0"/>
              </a:rPr>
              <a:t>Dans un contexte pédagogique, elle permet de </a:t>
            </a:r>
            <a:r>
              <a:rPr lang="fr-FR" b="1" dirty="0">
                <a:latin typeface="Helvetica" panose="020B0604020202020204" pitchFamily="34" charset="0"/>
                <a:ea typeface="Times New Roman" panose="02020603050405020304" pitchFamily="18" charset="0"/>
              </a:rPr>
              <a:t>concrétiser certaines notions </a:t>
            </a:r>
            <a:r>
              <a:rPr lang="fr-FR" dirty="0">
                <a:latin typeface="Helvetica" panose="020B0604020202020204" pitchFamily="34" charset="0"/>
                <a:ea typeface="Times New Roman" panose="02020603050405020304" pitchFamily="18" charset="0"/>
              </a:rPr>
              <a:t>qui seraient souvent beaucoup plus abstraites si elles étaient enseignées de manière formelle ou traditionnelle</a:t>
            </a:r>
            <a:r>
              <a:rPr lang="fr-FR" dirty="0">
                <a:solidFill>
                  <a:srgbClr val="000000"/>
                </a:solidFill>
                <a:latin typeface="Helvetica" panose="020B0604020202020204" pitchFamily="34" charset="0"/>
                <a:ea typeface="Times New Roman" panose="02020603050405020304" pitchFamily="18" charset="0"/>
              </a:rPr>
              <a:t>.</a:t>
            </a:r>
            <a:endParaRPr lang="fr-FR"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5937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67E98C-4278-4282-8572-EA4433009991}"/>
              </a:ext>
            </a:extLst>
          </p:cNvPr>
          <p:cNvSpPr txBox="1">
            <a:spLocks/>
          </p:cNvSpPr>
          <p:nvPr/>
        </p:nvSpPr>
        <p:spPr>
          <a:xfrm>
            <a:off x="1723945" y="450178"/>
            <a:ext cx="8466977" cy="734369"/>
          </a:xfrm>
          <a:prstGeom prst="rect">
            <a:avLst/>
          </a:prstGeom>
          <a:ln w="28575">
            <a:solidFill>
              <a:schemeClr val="accent1">
                <a:lumMod val="60000"/>
                <a:lumOff val="40000"/>
              </a:schemeClr>
            </a:solidFill>
          </a:ln>
        </p:spPr>
        <p:txBody>
          <a:bodyPr rtlCol="0">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fr-FR" sz="4400" cap="none" dirty="0">
                <a:latin typeface="Arial" panose="020B0604020202020204" pitchFamily="34" charset="0"/>
                <a:cs typeface="Arial" panose="020B0604020202020204" pitchFamily="34" charset="0"/>
              </a:rPr>
              <a:t>Pourquoi apprendre à coder ?</a:t>
            </a:r>
            <a:endParaRPr lang="fr-FR" sz="4400" cap="none" dirty="0"/>
          </a:p>
        </p:txBody>
      </p:sp>
      <p:sp>
        <p:nvSpPr>
          <p:cNvPr id="4" name="Rectangle 3">
            <a:extLst>
              <a:ext uri="{FF2B5EF4-FFF2-40B4-BE49-F238E27FC236}">
                <a16:creationId xmlns:a16="http://schemas.microsoft.com/office/drawing/2014/main" id="{EE90A910-A969-4339-A3FE-2521BE828106}"/>
              </a:ext>
            </a:extLst>
          </p:cNvPr>
          <p:cNvSpPr/>
          <p:nvPr/>
        </p:nvSpPr>
        <p:spPr>
          <a:xfrm>
            <a:off x="821634" y="1549465"/>
            <a:ext cx="10787270" cy="966483"/>
          </a:xfrm>
          <a:prstGeom prst="rect">
            <a:avLst/>
          </a:prstGeom>
        </p:spPr>
        <p:txBody>
          <a:bodyPr wrap="square">
            <a:spAutoFit/>
          </a:bodyPr>
          <a:lstStyle/>
          <a:p>
            <a:pPr>
              <a:lnSpc>
                <a:spcPct val="107000"/>
              </a:lnSpc>
              <a:spcAft>
                <a:spcPts val="800"/>
              </a:spcAft>
            </a:pPr>
            <a:r>
              <a:rPr lang="fr-FR" dirty="0">
                <a:latin typeface="Arial" panose="020B0604020202020204" pitchFamily="34" charset="0"/>
                <a:ea typeface="Calibri" panose="020F0502020204030204" pitchFamily="34" charset="0"/>
                <a:cs typeface="Times New Roman" panose="02020603050405020304" pitchFamily="18" charset="0"/>
              </a:rPr>
              <a:t>L’apprentissage de la programmation développe les stratégies cognitives et métacognitives liées à la pensée informatique dont : l’abstraction, l’algorithmique, l’identification, la décomposition et l’organisation de structures complexes et de suites logiques.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719FA121-1FFE-4B88-A8B7-3863948D4380}"/>
              </a:ext>
            </a:extLst>
          </p:cNvPr>
          <p:cNvSpPr/>
          <p:nvPr/>
        </p:nvSpPr>
        <p:spPr>
          <a:xfrm>
            <a:off x="821633" y="2830502"/>
            <a:ext cx="10787269" cy="646331"/>
          </a:xfrm>
          <a:prstGeom prst="rect">
            <a:avLst/>
          </a:prstGeom>
        </p:spPr>
        <p:txBody>
          <a:bodyPr wrap="square">
            <a:spAutoFit/>
          </a:bodyPr>
          <a:lstStyle/>
          <a:p>
            <a:r>
              <a:rPr lang="fr-FR" dirty="0">
                <a:latin typeface="Arial" panose="020B0604020202020204" pitchFamily="34" charset="0"/>
                <a:cs typeface="Arial" panose="020B0604020202020204" pitchFamily="34" charset="0"/>
              </a:rPr>
              <a:t>C’est un ensemble de compétences et de connaissances, utilisées en science et technologie informatique, mais </a:t>
            </a:r>
            <a:r>
              <a:rPr lang="fr-FR" b="1" dirty="0">
                <a:latin typeface="Arial" panose="020B0604020202020204" pitchFamily="34" charset="0"/>
                <a:cs typeface="Arial" panose="020B0604020202020204" pitchFamily="34" charset="0"/>
              </a:rPr>
              <a:t>applicables à d’autres domaines</a:t>
            </a:r>
            <a:r>
              <a:rPr lang="fr-FR" dirty="0">
                <a:latin typeface="Arial" panose="020B0604020202020204" pitchFamily="34" charset="0"/>
                <a:cs typeface="Arial" panose="020B0604020202020204" pitchFamily="34" charset="0"/>
              </a:rPr>
              <a:t>.</a:t>
            </a:r>
          </a:p>
        </p:txBody>
      </p:sp>
      <p:sp>
        <p:nvSpPr>
          <p:cNvPr id="6" name="Rectangle 5">
            <a:extLst>
              <a:ext uri="{FF2B5EF4-FFF2-40B4-BE49-F238E27FC236}">
                <a16:creationId xmlns:a16="http://schemas.microsoft.com/office/drawing/2014/main" id="{AF786FC9-6873-4FF9-854E-532B1CF29FBC}"/>
              </a:ext>
            </a:extLst>
          </p:cNvPr>
          <p:cNvSpPr/>
          <p:nvPr/>
        </p:nvSpPr>
        <p:spPr>
          <a:xfrm>
            <a:off x="821633" y="4038868"/>
            <a:ext cx="11005204" cy="830997"/>
          </a:xfrm>
          <a:prstGeom prst="rect">
            <a:avLst/>
          </a:prstGeom>
        </p:spPr>
        <p:txBody>
          <a:bodyPr wrap="square">
            <a:spAutoFit/>
          </a:bodyPr>
          <a:lstStyle/>
          <a:p>
            <a:r>
              <a:rPr lang="fr-FR" sz="1600" dirty="0">
                <a:latin typeface="Arial" panose="020B0604020202020204" pitchFamily="34" charset="0"/>
                <a:cs typeface="Arial" panose="020B0604020202020204" pitchFamily="34" charset="0"/>
              </a:rPr>
              <a:t>Elles vont permettre </a:t>
            </a:r>
            <a:r>
              <a:rPr lang="fr-FR" sz="1600" b="1" dirty="0">
                <a:latin typeface="Arial" panose="020B0604020202020204" pitchFamily="34" charset="0"/>
                <a:cs typeface="Arial" panose="020B0604020202020204" pitchFamily="34" charset="0"/>
              </a:rPr>
              <a:t>de maîtriser la complexité d’un grand problème ou d’un système </a:t>
            </a:r>
            <a:r>
              <a:rPr lang="fr-FR" sz="1600" dirty="0">
                <a:latin typeface="Arial" panose="020B0604020202020204" pitchFamily="34" charset="0"/>
                <a:cs typeface="Arial" panose="020B0604020202020204" pitchFamily="34" charset="0"/>
              </a:rPr>
              <a:t>en le hiérarchisant, à </a:t>
            </a:r>
            <a:r>
              <a:rPr lang="fr-FR" sz="1600" b="1" dirty="0">
                <a:latin typeface="Arial" panose="020B0604020202020204" pitchFamily="34" charset="0"/>
                <a:cs typeface="Arial" panose="020B0604020202020204" pitchFamily="34" charset="0"/>
              </a:rPr>
              <a:t>pouvoir spécifier dans ses moindre détails un procédé</a:t>
            </a:r>
            <a:r>
              <a:rPr lang="fr-FR" sz="1600" dirty="0">
                <a:latin typeface="Arial" panose="020B0604020202020204" pitchFamily="34" charset="0"/>
                <a:cs typeface="Arial" panose="020B0604020202020204" pitchFamily="34" charset="0"/>
              </a:rPr>
              <a:t> pour qu’il puisse s’exécuter sans ambiguïté de manière mécanique, etc…</a:t>
            </a:r>
          </a:p>
        </p:txBody>
      </p:sp>
      <p:sp>
        <p:nvSpPr>
          <p:cNvPr id="7" name="Rectangle 6">
            <a:extLst>
              <a:ext uri="{FF2B5EF4-FFF2-40B4-BE49-F238E27FC236}">
                <a16:creationId xmlns:a16="http://schemas.microsoft.com/office/drawing/2014/main" id="{46877745-A80A-445A-ADB5-F549BD5F568E}"/>
              </a:ext>
            </a:extLst>
          </p:cNvPr>
          <p:cNvSpPr/>
          <p:nvPr/>
        </p:nvSpPr>
        <p:spPr>
          <a:xfrm>
            <a:off x="823493" y="5431900"/>
            <a:ext cx="10785409" cy="646331"/>
          </a:xfrm>
          <a:prstGeom prst="rect">
            <a:avLst/>
          </a:prstGeom>
        </p:spPr>
        <p:txBody>
          <a:bodyPr wrap="square">
            <a:spAutoFit/>
          </a:bodyPr>
          <a:lstStyle/>
          <a:p>
            <a:r>
              <a:rPr lang="fr-FR" dirty="0">
                <a:latin typeface="Arial" panose="020B0604020202020204" pitchFamily="34" charset="0"/>
                <a:cs typeface="Arial" panose="020B0604020202020204" pitchFamily="34" charset="0"/>
              </a:rPr>
              <a:t>La pensée informatique est en lien avec tous les systèmes symboliques permettant la modélisation de connaissances comme les mathématiques, les langues, les sciences et les technologies.</a:t>
            </a:r>
          </a:p>
        </p:txBody>
      </p:sp>
    </p:spTree>
    <p:extLst>
      <p:ext uri="{BB962C8B-B14F-4D97-AF65-F5344CB8AC3E}">
        <p14:creationId xmlns:p14="http://schemas.microsoft.com/office/powerpoint/2010/main" val="4090067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C194E21-019C-425E-8116-240032DFE2B8}"/>
              </a:ext>
            </a:extLst>
          </p:cNvPr>
          <p:cNvPicPr/>
          <p:nvPr/>
        </p:nvPicPr>
        <p:blipFill>
          <a:blip r:embed="rId3"/>
          <a:stretch>
            <a:fillRect/>
          </a:stretch>
        </p:blipFill>
        <p:spPr>
          <a:xfrm>
            <a:off x="2875722" y="238539"/>
            <a:ext cx="6573078" cy="6400800"/>
          </a:xfrm>
          <a:prstGeom prst="rect">
            <a:avLst/>
          </a:prstGeom>
        </p:spPr>
      </p:pic>
    </p:spTree>
    <p:extLst>
      <p:ext uri="{BB962C8B-B14F-4D97-AF65-F5344CB8AC3E}">
        <p14:creationId xmlns:p14="http://schemas.microsoft.com/office/powerpoint/2010/main" val="2573246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8B4C708-E9D2-4931-89D6-8E4FFC279D74}"/>
              </a:ext>
            </a:extLst>
          </p:cNvPr>
          <p:cNvSpPr txBox="1">
            <a:spLocks/>
          </p:cNvSpPr>
          <p:nvPr/>
        </p:nvSpPr>
        <p:spPr>
          <a:xfrm>
            <a:off x="352243" y="2649681"/>
            <a:ext cx="2588747" cy="2634215"/>
          </a:xfrm>
          <a:prstGeom prst="rect">
            <a:avLst/>
          </a:prstGeom>
          <a:ln w="28575">
            <a:solidFill>
              <a:schemeClr val="accent1">
                <a:lumMod val="60000"/>
                <a:lumOff val="40000"/>
              </a:schemeClr>
            </a:solidFill>
          </a:ln>
        </p:spPr>
        <p:txBody>
          <a:bodyPr rtlCol="0">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fr-FR" sz="3200" cap="none" dirty="0">
                <a:latin typeface="Arial" panose="020B0604020202020204" pitchFamily="34" charset="0"/>
                <a:cs typeface="Arial" panose="020B0604020202020204" pitchFamily="34" charset="0"/>
              </a:rPr>
              <a:t>La programmation informatique </a:t>
            </a:r>
          </a:p>
          <a:p>
            <a:pPr algn="ctr"/>
            <a:endParaRPr lang="fr-FR" sz="3200" cap="none" dirty="0">
              <a:latin typeface="Arial" panose="020B0604020202020204" pitchFamily="34" charset="0"/>
              <a:cs typeface="Arial" panose="020B0604020202020204" pitchFamily="34" charset="0"/>
            </a:endParaRPr>
          </a:p>
          <a:p>
            <a:pPr algn="ctr"/>
            <a:r>
              <a:rPr lang="fr-FR" sz="3200" cap="none" dirty="0">
                <a:latin typeface="Arial" panose="020B0604020202020204" pitchFamily="34" charset="0"/>
                <a:cs typeface="Arial" panose="020B0604020202020204" pitchFamily="34" charset="0"/>
              </a:rPr>
              <a:t>dans les programmes de l’école primaire</a:t>
            </a:r>
          </a:p>
        </p:txBody>
      </p:sp>
      <p:graphicFrame>
        <p:nvGraphicFramePr>
          <p:cNvPr id="6" name="Tableau 5">
            <a:extLst>
              <a:ext uri="{FF2B5EF4-FFF2-40B4-BE49-F238E27FC236}">
                <a16:creationId xmlns:a16="http://schemas.microsoft.com/office/drawing/2014/main" id="{D069EA6C-AFA6-423C-91F2-49763FF6671A}"/>
              </a:ext>
            </a:extLst>
          </p:cNvPr>
          <p:cNvGraphicFramePr>
            <a:graphicFrameLocks noGrp="1"/>
          </p:cNvGraphicFramePr>
          <p:nvPr>
            <p:extLst>
              <p:ext uri="{D42A27DB-BD31-4B8C-83A1-F6EECF244321}">
                <p14:modId xmlns:p14="http://schemas.microsoft.com/office/powerpoint/2010/main" val="1634199732"/>
              </p:ext>
            </p:extLst>
          </p:nvPr>
        </p:nvGraphicFramePr>
        <p:xfrm>
          <a:off x="3684895" y="122829"/>
          <a:ext cx="8202305" cy="6444224"/>
        </p:xfrm>
        <a:graphic>
          <a:graphicData uri="http://schemas.openxmlformats.org/drawingml/2006/table">
            <a:tbl>
              <a:tblPr firstRow="1" firstCol="1" bandRow="1">
                <a:tableStyleId>{5C22544A-7EE6-4342-B048-85BDC9FD1C3A}</a:tableStyleId>
              </a:tblPr>
              <a:tblGrid>
                <a:gridCol w="1069218">
                  <a:extLst>
                    <a:ext uri="{9D8B030D-6E8A-4147-A177-3AD203B41FA5}">
                      <a16:colId xmlns:a16="http://schemas.microsoft.com/office/drawing/2014/main" val="3939678870"/>
                    </a:ext>
                  </a:extLst>
                </a:gridCol>
                <a:gridCol w="1383002">
                  <a:extLst>
                    <a:ext uri="{9D8B030D-6E8A-4147-A177-3AD203B41FA5}">
                      <a16:colId xmlns:a16="http://schemas.microsoft.com/office/drawing/2014/main" val="3545418073"/>
                    </a:ext>
                  </a:extLst>
                </a:gridCol>
                <a:gridCol w="2992711">
                  <a:extLst>
                    <a:ext uri="{9D8B030D-6E8A-4147-A177-3AD203B41FA5}">
                      <a16:colId xmlns:a16="http://schemas.microsoft.com/office/drawing/2014/main" val="1612026878"/>
                    </a:ext>
                  </a:extLst>
                </a:gridCol>
                <a:gridCol w="2757374">
                  <a:extLst>
                    <a:ext uri="{9D8B030D-6E8A-4147-A177-3AD203B41FA5}">
                      <a16:colId xmlns:a16="http://schemas.microsoft.com/office/drawing/2014/main" val="2988647137"/>
                    </a:ext>
                  </a:extLst>
                </a:gridCol>
              </a:tblGrid>
              <a:tr h="155015">
                <a:tc>
                  <a:txBody>
                    <a:bodyPr/>
                    <a:lstStyle/>
                    <a:p>
                      <a:pPr>
                        <a:lnSpc>
                          <a:spcPct val="107000"/>
                        </a:lnSpc>
                        <a:spcAft>
                          <a:spcPts val="0"/>
                        </a:spcAft>
                      </a:pPr>
                      <a:r>
                        <a:rPr lang="fr-FR" sz="800" dirty="0">
                          <a:effectLst/>
                        </a:rPr>
                        <a:t>Domaines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472" marR="32472" marT="0" marB="0" anchor="ctr"/>
                </a:tc>
                <a:tc>
                  <a:txBody>
                    <a:bodyPr/>
                    <a:lstStyle/>
                    <a:p>
                      <a:pPr>
                        <a:lnSpc>
                          <a:spcPct val="107000"/>
                        </a:lnSpc>
                        <a:spcAft>
                          <a:spcPts val="0"/>
                        </a:spcAft>
                      </a:pPr>
                      <a:r>
                        <a:rPr lang="fr-FR" sz="900" dirty="0">
                          <a:effectLst/>
                        </a:rPr>
                        <a:t>Objectifs visés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472" marR="32472" marT="0" marB="0" anchor="ctr"/>
                </a:tc>
                <a:tc>
                  <a:txBody>
                    <a:bodyPr/>
                    <a:lstStyle/>
                    <a:p>
                      <a:pPr>
                        <a:lnSpc>
                          <a:spcPct val="107000"/>
                        </a:lnSpc>
                        <a:spcAft>
                          <a:spcPts val="0"/>
                        </a:spcAft>
                      </a:pPr>
                      <a:r>
                        <a:rPr lang="fr-FR" sz="900" dirty="0">
                          <a:effectLst/>
                        </a:rPr>
                        <a:t>Repères de progressivité</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472" marR="32472" marT="0" marB="0" anchor="ctr"/>
                </a:tc>
                <a:tc>
                  <a:txBody>
                    <a:bodyPr/>
                    <a:lstStyle/>
                    <a:p>
                      <a:pPr>
                        <a:lnSpc>
                          <a:spcPct val="107000"/>
                        </a:lnSpc>
                        <a:spcAft>
                          <a:spcPts val="0"/>
                        </a:spcAft>
                      </a:pPr>
                      <a:r>
                        <a:rPr lang="fr-FR" sz="900" dirty="0">
                          <a:effectLst/>
                        </a:rPr>
                        <a:t>Attendus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472" marR="32472" marT="0" marB="0" anchor="ctr"/>
                </a:tc>
                <a:extLst>
                  <a:ext uri="{0D108BD9-81ED-4DB2-BD59-A6C34878D82A}">
                    <a16:rowId xmlns:a16="http://schemas.microsoft.com/office/drawing/2014/main" val="3778823534"/>
                  </a:ext>
                </a:extLst>
              </a:tr>
              <a:tr h="1246566">
                <a:tc>
                  <a:txBody>
                    <a:bodyPr/>
                    <a:lstStyle/>
                    <a:p>
                      <a:pPr algn="ctr">
                        <a:lnSpc>
                          <a:spcPct val="107000"/>
                        </a:lnSpc>
                        <a:spcAft>
                          <a:spcPts val="0"/>
                        </a:spcAft>
                      </a:pPr>
                      <a:r>
                        <a:rPr lang="fr-FR" sz="1200" dirty="0">
                          <a:effectLst/>
                        </a:rPr>
                        <a:t>1</a:t>
                      </a:r>
                    </a:p>
                    <a:p>
                      <a:pPr>
                        <a:lnSpc>
                          <a:spcPct val="107000"/>
                        </a:lnSpc>
                        <a:spcAft>
                          <a:spcPts val="0"/>
                        </a:spcAft>
                      </a:pPr>
                      <a:r>
                        <a:rPr lang="fr-FR" sz="1200" dirty="0">
                          <a:effectLst/>
                        </a:rPr>
                        <a:t>Mobiliser le langage dans toutes ses dimensions </a:t>
                      </a:r>
                    </a:p>
                    <a:p>
                      <a:pPr>
                        <a:lnSpc>
                          <a:spcPct val="107000"/>
                        </a:lnSpc>
                        <a:spcAft>
                          <a:spcPts val="0"/>
                        </a:spcAft>
                      </a:pPr>
                      <a:r>
                        <a:rPr lang="fr-FR" sz="1200" dirty="0">
                          <a:effectLst/>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472" marR="32472" marT="0" marB="0" anchor="ctr"/>
                </a:tc>
                <a:tc>
                  <a:txBody>
                    <a:bodyPr/>
                    <a:lstStyle/>
                    <a:p>
                      <a:pPr algn="ctr">
                        <a:lnSpc>
                          <a:spcPct val="107000"/>
                        </a:lnSpc>
                        <a:spcAft>
                          <a:spcPts val="0"/>
                        </a:spcAft>
                      </a:pPr>
                      <a:r>
                        <a:rPr lang="fr-FR" sz="1000" dirty="0">
                          <a:effectLst/>
                        </a:rPr>
                        <a:t>L’oral :</a:t>
                      </a:r>
                      <a:endParaRPr lang="fr-FR" sz="1050" dirty="0">
                        <a:effectLst/>
                      </a:endParaRPr>
                    </a:p>
                    <a:p>
                      <a:pPr>
                        <a:lnSpc>
                          <a:spcPct val="107000"/>
                        </a:lnSpc>
                        <a:spcAft>
                          <a:spcPts val="0"/>
                        </a:spcAft>
                      </a:pPr>
                      <a:r>
                        <a:rPr lang="fr-FR" sz="1000" dirty="0">
                          <a:effectLst/>
                        </a:rPr>
                        <a:t> Comprendre et apprendre </a:t>
                      </a:r>
                      <a:endParaRPr lang="fr-FR" sz="1050" dirty="0">
                        <a:effectLst/>
                      </a:endParaRPr>
                    </a:p>
                    <a:p>
                      <a:pPr>
                        <a:lnSpc>
                          <a:spcPct val="107000"/>
                        </a:lnSpc>
                        <a:spcAft>
                          <a:spcPts val="0"/>
                        </a:spcAft>
                      </a:pPr>
                      <a:r>
                        <a:rPr lang="fr-FR" sz="1000" dirty="0" err="1">
                          <a:effectLst/>
                        </a:rPr>
                        <a:t>Echanger</a:t>
                      </a:r>
                      <a:r>
                        <a:rPr lang="fr-FR" sz="1000" dirty="0">
                          <a:effectLst/>
                        </a:rPr>
                        <a:t> et réfléchir avec les autres</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2472" marR="32472" marT="0" marB="0" anchor="ctr"/>
                </a:tc>
                <a:tc>
                  <a:txBody>
                    <a:bodyPr/>
                    <a:lstStyle/>
                    <a:p>
                      <a:pPr>
                        <a:lnSpc>
                          <a:spcPct val="107000"/>
                        </a:lnSpc>
                        <a:spcAft>
                          <a:spcPts val="0"/>
                        </a:spcAft>
                      </a:pPr>
                      <a:r>
                        <a:rPr lang="fr-FR" sz="1000" dirty="0">
                          <a:effectLst/>
                        </a:rPr>
                        <a:t>Langage à plusieurs (</a:t>
                      </a:r>
                      <a:r>
                        <a:rPr lang="fr-FR" sz="1000" dirty="0" err="1">
                          <a:effectLst/>
                        </a:rPr>
                        <a:t>res</a:t>
                      </a:r>
                      <a:r>
                        <a:rPr lang="fr-FR" sz="1000" dirty="0">
                          <a:effectLst/>
                        </a:rPr>
                        <a:t>° de pb, compréhension d’histoire)</a:t>
                      </a:r>
                      <a:endParaRPr lang="fr-FR" sz="1050" dirty="0">
                        <a:effectLst/>
                      </a:endParaRPr>
                    </a:p>
                    <a:p>
                      <a:pPr>
                        <a:lnSpc>
                          <a:spcPct val="107000"/>
                        </a:lnSpc>
                        <a:spcAft>
                          <a:spcPts val="0"/>
                        </a:spcAft>
                      </a:pPr>
                      <a:r>
                        <a:rPr lang="fr-FR" sz="1000" dirty="0">
                          <a:effectLst/>
                        </a:rPr>
                        <a:t>Argumentation, explicitation, question , intérêt pour  d’autres avis.</a:t>
                      </a:r>
                      <a:endParaRPr lang="fr-FR" sz="1050" dirty="0">
                        <a:effectLst/>
                      </a:endParaRPr>
                    </a:p>
                    <a:p>
                      <a:pPr>
                        <a:lnSpc>
                          <a:spcPct val="107000"/>
                        </a:lnSpc>
                        <a:spcAft>
                          <a:spcPts val="0"/>
                        </a:spcAft>
                      </a:pPr>
                      <a:r>
                        <a:rPr lang="fr-FR" sz="1000" dirty="0">
                          <a:effectLst/>
                        </a:rPr>
                        <a:t>Situations d’évocation : se faire comprendre.</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2472" marR="32472" marT="0" marB="0" anchor="ctr"/>
                </a:tc>
                <a:tc>
                  <a:txBody>
                    <a:bodyPr/>
                    <a:lstStyle/>
                    <a:p>
                      <a:pPr>
                        <a:lnSpc>
                          <a:spcPct val="107000"/>
                        </a:lnSpc>
                        <a:spcAft>
                          <a:spcPts val="0"/>
                        </a:spcAft>
                      </a:pPr>
                      <a:r>
                        <a:rPr lang="fr-FR" sz="1000" dirty="0">
                          <a:effectLst/>
                        </a:rPr>
                        <a:t> Pratiquer divers usages du langage oral : raconter, décrire, évoquer, expliquer, questionner, proposer des solutions, discuter un point de vue. </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2472" marR="32472" marT="0" marB="0" anchor="ctr"/>
                </a:tc>
                <a:extLst>
                  <a:ext uri="{0D108BD9-81ED-4DB2-BD59-A6C34878D82A}">
                    <a16:rowId xmlns:a16="http://schemas.microsoft.com/office/drawing/2014/main" val="371815509"/>
                  </a:ext>
                </a:extLst>
              </a:tr>
              <a:tr h="1736376">
                <a:tc>
                  <a:txBody>
                    <a:bodyPr/>
                    <a:lstStyle/>
                    <a:p>
                      <a:pPr algn="ctr">
                        <a:lnSpc>
                          <a:spcPct val="107000"/>
                        </a:lnSpc>
                        <a:spcAft>
                          <a:spcPts val="0"/>
                        </a:spcAft>
                      </a:pPr>
                      <a:r>
                        <a:rPr lang="fr-FR" sz="1200" dirty="0">
                          <a:effectLst/>
                        </a:rPr>
                        <a:t>4</a:t>
                      </a:r>
                    </a:p>
                    <a:p>
                      <a:pPr>
                        <a:lnSpc>
                          <a:spcPct val="107000"/>
                        </a:lnSpc>
                        <a:spcAft>
                          <a:spcPts val="0"/>
                        </a:spcAft>
                      </a:pPr>
                      <a:r>
                        <a:rPr lang="fr-FR" sz="1200" dirty="0">
                          <a:effectLst/>
                        </a:rPr>
                        <a:t>Construire les premiers outils pour structurer sa pensée</a:t>
                      </a:r>
                    </a:p>
                    <a:p>
                      <a:pPr>
                        <a:lnSpc>
                          <a:spcPct val="107000"/>
                        </a:lnSpc>
                        <a:spcAft>
                          <a:spcPts val="0"/>
                        </a:spcAft>
                      </a:pPr>
                      <a:r>
                        <a:rPr lang="fr-FR" sz="1200" dirty="0">
                          <a:effectLst/>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472" marR="32472" marT="0" marB="0" anchor="ctr"/>
                </a:tc>
                <a:tc>
                  <a:txBody>
                    <a:bodyPr/>
                    <a:lstStyle/>
                    <a:p>
                      <a:pPr>
                        <a:lnSpc>
                          <a:spcPct val="107000"/>
                        </a:lnSpc>
                        <a:spcAft>
                          <a:spcPts val="0"/>
                        </a:spcAft>
                      </a:pPr>
                      <a:r>
                        <a:rPr lang="fr-FR" sz="1000" dirty="0">
                          <a:effectLst/>
                        </a:rPr>
                        <a:t> </a:t>
                      </a:r>
                      <a:endParaRPr lang="fr-FR" sz="1050" dirty="0">
                        <a:effectLst/>
                      </a:endParaRPr>
                    </a:p>
                    <a:p>
                      <a:pPr>
                        <a:lnSpc>
                          <a:spcPct val="107000"/>
                        </a:lnSpc>
                        <a:spcAft>
                          <a:spcPts val="0"/>
                        </a:spcAft>
                      </a:pPr>
                      <a:r>
                        <a:rPr lang="fr-FR" sz="1000" dirty="0">
                          <a:effectLst/>
                        </a:rPr>
                        <a:t> </a:t>
                      </a:r>
                      <a:endParaRPr lang="fr-FR" sz="1050" dirty="0">
                        <a:effectLst/>
                      </a:endParaRPr>
                    </a:p>
                    <a:p>
                      <a:pPr>
                        <a:lnSpc>
                          <a:spcPct val="107000"/>
                        </a:lnSpc>
                        <a:spcAft>
                          <a:spcPts val="0"/>
                        </a:spcAft>
                      </a:pPr>
                      <a:r>
                        <a:rPr lang="fr-FR" sz="1000" dirty="0">
                          <a:effectLst/>
                        </a:rPr>
                        <a:t>Utiliser le nombre pour désigner un rang, une position</a:t>
                      </a:r>
                      <a:endParaRPr lang="fr-FR" sz="1050" dirty="0">
                        <a:effectLst/>
                      </a:endParaRPr>
                    </a:p>
                    <a:p>
                      <a:pPr>
                        <a:lnSpc>
                          <a:spcPct val="107000"/>
                        </a:lnSpc>
                        <a:spcAft>
                          <a:spcPts val="0"/>
                        </a:spcAft>
                      </a:pPr>
                      <a:r>
                        <a:rPr lang="fr-FR" sz="1000" dirty="0">
                          <a:effectLst/>
                        </a:rPr>
                        <a:t> </a:t>
                      </a:r>
                      <a:endParaRPr lang="fr-FR" sz="1050" dirty="0">
                        <a:effectLst/>
                      </a:endParaRPr>
                    </a:p>
                    <a:p>
                      <a:pPr>
                        <a:lnSpc>
                          <a:spcPct val="107000"/>
                        </a:lnSpc>
                        <a:spcAft>
                          <a:spcPts val="0"/>
                        </a:spcAft>
                      </a:pPr>
                      <a:r>
                        <a:rPr lang="fr-FR" sz="1000" dirty="0">
                          <a:effectLst/>
                        </a:rPr>
                        <a:t> </a:t>
                      </a:r>
                      <a:endParaRPr lang="fr-FR" sz="1050" dirty="0">
                        <a:effectLst/>
                      </a:endParaRPr>
                    </a:p>
                    <a:p>
                      <a:pPr>
                        <a:lnSpc>
                          <a:spcPct val="107000"/>
                        </a:lnSpc>
                        <a:spcAft>
                          <a:spcPts val="0"/>
                        </a:spcAft>
                      </a:pPr>
                      <a:r>
                        <a:rPr lang="fr-FR" sz="1000" dirty="0">
                          <a:effectLst/>
                        </a:rPr>
                        <a:t> </a:t>
                      </a:r>
                      <a:endParaRPr lang="fr-FR" sz="1050" dirty="0">
                        <a:effectLst/>
                      </a:endParaRPr>
                    </a:p>
                    <a:p>
                      <a:pPr>
                        <a:lnSpc>
                          <a:spcPct val="107000"/>
                        </a:lnSpc>
                        <a:spcAft>
                          <a:spcPts val="0"/>
                        </a:spcAft>
                      </a:pPr>
                      <a:r>
                        <a:rPr lang="fr-FR" sz="1000" dirty="0">
                          <a:effectLst/>
                        </a:rPr>
                        <a:t> </a:t>
                      </a:r>
                      <a:endParaRPr lang="fr-FR" sz="1050" dirty="0">
                        <a:effectLst/>
                      </a:endParaRPr>
                    </a:p>
                    <a:p>
                      <a:pPr>
                        <a:lnSpc>
                          <a:spcPct val="107000"/>
                        </a:lnSpc>
                        <a:spcAft>
                          <a:spcPts val="0"/>
                        </a:spcAft>
                      </a:pPr>
                      <a:r>
                        <a:rPr lang="fr-FR" sz="1000" dirty="0">
                          <a:effectLst/>
                        </a:rPr>
                        <a:t> </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2472" marR="32472" marT="0" marB="0" anchor="ctr"/>
                </a:tc>
                <a:tc>
                  <a:txBody>
                    <a:bodyPr/>
                    <a:lstStyle/>
                    <a:p>
                      <a:pPr>
                        <a:lnSpc>
                          <a:spcPct val="107000"/>
                        </a:lnSpc>
                        <a:spcAft>
                          <a:spcPts val="0"/>
                        </a:spcAft>
                      </a:pPr>
                      <a:r>
                        <a:rPr lang="fr-FR" sz="1000" dirty="0">
                          <a:effectLst/>
                        </a:rPr>
                        <a:t>La construction du nombre s’appuie sur la notion de quantité : codification, suite orale, usage du dénombrement</a:t>
                      </a:r>
                      <a:endParaRPr lang="fr-FR" sz="1050" dirty="0">
                        <a:effectLst/>
                      </a:endParaRPr>
                    </a:p>
                    <a:p>
                      <a:pPr>
                        <a:lnSpc>
                          <a:spcPct val="107000"/>
                        </a:lnSpc>
                        <a:spcAft>
                          <a:spcPts val="0"/>
                        </a:spcAft>
                      </a:pPr>
                      <a:r>
                        <a:rPr lang="fr-FR" sz="1000" dirty="0">
                          <a:effectLst/>
                        </a:rPr>
                        <a:t>  </a:t>
                      </a:r>
                      <a:endParaRPr lang="fr-FR" sz="1050" dirty="0">
                        <a:effectLst/>
                      </a:endParaRPr>
                    </a:p>
                    <a:p>
                      <a:pPr>
                        <a:lnSpc>
                          <a:spcPct val="107000"/>
                        </a:lnSpc>
                        <a:spcAft>
                          <a:spcPts val="0"/>
                        </a:spcAft>
                      </a:pPr>
                      <a:r>
                        <a:rPr lang="fr-FR" sz="1000" dirty="0">
                          <a:effectLst/>
                        </a:rPr>
                        <a:t> Définir un sens de lecture, donner un ordre</a:t>
                      </a:r>
                      <a:endParaRPr lang="fr-FR" sz="1050" dirty="0">
                        <a:effectLst/>
                      </a:endParaRPr>
                    </a:p>
                    <a:p>
                      <a:pPr>
                        <a:lnSpc>
                          <a:spcPct val="107000"/>
                        </a:lnSpc>
                        <a:spcAft>
                          <a:spcPts val="0"/>
                        </a:spcAft>
                      </a:pPr>
                      <a:r>
                        <a:rPr lang="fr-FR" sz="1000" dirty="0">
                          <a:effectLst/>
                        </a:rPr>
                        <a:t>S’appuie sur la connaissance de la comptine numérique et de l’écriture chiffrée. </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2472" marR="32472" marT="0" marB="0" anchor="ctr"/>
                </a:tc>
                <a:tc>
                  <a:txBody>
                    <a:bodyPr/>
                    <a:lstStyle/>
                    <a:p>
                      <a:pPr>
                        <a:lnSpc>
                          <a:spcPct val="107000"/>
                        </a:lnSpc>
                        <a:spcAft>
                          <a:spcPts val="0"/>
                        </a:spcAft>
                      </a:pPr>
                      <a:r>
                        <a:rPr lang="fr-FR" sz="1000" dirty="0">
                          <a:effectLst/>
                        </a:rPr>
                        <a:t>- Utiliser le nombre pour exprimer la position d’un objet ou d’une personne dans un jeu, dans une situation organisée, sur un rang ou pour comparer des positions. </a:t>
                      </a:r>
                      <a:endParaRPr lang="fr-FR" sz="1050" dirty="0">
                        <a:effectLst/>
                      </a:endParaRPr>
                    </a:p>
                    <a:p>
                      <a:pPr>
                        <a:lnSpc>
                          <a:spcPct val="107000"/>
                        </a:lnSpc>
                        <a:spcAft>
                          <a:spcPts val="0"/>
                        </a:spcAft>
                      </a:pPr>
                      <a:r>
                        <a:rPr lang="fr-FR" sz="1000" dirty="0">
                          <a:effectLst/>
                        </a:rPr>
                        <a:t>- Identifier le principe d’organisation d’un algorithme et poursuivre son application.</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2472" marR="32472" marT="0" marB="0" anchor="ctr"/>
                </a:tc>
                <a:extLst>
                  <a:ext uri="{0D108BD9-81ED-4DB2-BD59-A6C34878D82A}">
                    <a16:rowId xmlns:a16="http://schemas.microsoft.com/office/drawing/2014/main" val="1416021344"/>
                  </a:ext>
                </a:extLst>
              </a:tr>
              <a:tr h="3306267">
                <a:tc>
                  <a:txBody>
                    <a:bodyPr/>
                    <a:lstStyle/>
                    <a:p>
                      <a:pPr algn="ctr">
                        <a:lnSpc>
                          <a:spcPct val="107000"/>
                        </a:lnSpc>
                        <a:spcAft>
                          <a:spcPts val="0"/>
                        </a:spcAft>
                      </a:pPr>
                      <a:r>
                        <a:rPr lang="fr-FR" sz="1200" dirty="0">
                          <a:effectLst/>
                        </a:rPr>
                        <a:t>5</a:t>
                      </a:r>
                    </a:p>
                    <a:p>
                      <a:pPr>
                        <a:lnSpc>
                          <a:spcPct val="107000"/>
                        </a:lnSpc>
                        <a:spcAft>
                          <a:spcPts val="0"/>
                        </a:spcAft>
                      </a:pPr>
                      <a:r>
                        <a:rPr lang="fr-FR" sz="1200" dirty="0">
                          <a:effectLst/>
                        </a:rPr>
                        <a:t>Explorer le monde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472" marR="32472" marT="0" marB="0" anchor="ctr"/>
                </a:tc>
                <a:tc>
                  <a:txBody>
                    <a:bodyPr/>
                    <a:lstStyle/>
                    <a:p>
                      <a:pPr>
                        <a:lnSpc>
                          <a:spcPct val="107000"/>
                        </a:lnSpc>
                        <a:spcAft>
                          <a:spcPts val="0"/>
                        </a:spcAft>
                      </a:pPr>
                      <a:r>
                        <a:rPr lang="fr-FR" sz="1000" dirty="0">
                          <a:effectLst/>
                        </a:rPr>
                        <a:t>Stabiliser les premiers repères temporels.</a:t>
                      </a:r>
                      <a:endParaRPr lang="fr-FR" sz="1050" dirty="0">
                        <a:effectLst/>
                      </a:endParaRPr>
                    </a:p>
                    <a:p>
                      <a:pPr>
                        <a:lnSpc>
                          <a:spcPct val="107000"/>
                        </a:lnSpc>
                        <a:spcAft>
                          <a:spcPts val="0"/>
                        </a:spcAft>
                      </a:pPr>
                      <a:r>
                        <a:rPr lang="fr-FR" sz="1000" dirty="0">
                          <a:effectLst/>
                        </a:rPr>
                        <a:t> </a:t>
                      </a:r>
                      <a:endParaRPr lang="fr-FR" sz="1050" dirty="0">
                        <a:effectLst/>
                      </a:endParaRPr>
                    </a:p>
                    <a:p>
                      <a:pPr>
                        <a:lnSpc>
                          <a:spcPct val="107000"/>
                        </a:lnSpc>
                        <a:spcAft>
                          <a:spcPts val="0"/>
                        </a:spcAft>
                      </a:pPr>
                      <a:r>
                        <a:rPr lang="fr-FR" sz="1000" dirty="0">
                          <a:effectLst/>
                        </a:rPr>
                        <a:t>Introduire les repères sociaux.</a:t>
                      </a:r>
                      <a:endParaRPr lang="fr-FR" sz="1050" dirty="0">
                        <a:effectLst/>
                      </a:endParaRPr>
                    </a:p>
                    <a:p>
                      <a:pPr>
                        <a:lnSpc>
                          <a:spcPct val="107000"/>
                        </a:lnSpc>
                        <a:spcAft>
                          <a:spcPts val="0"/>
                        </a:spcAft>
                      </a:pPr>
                      <a:r>
                        <a:rPr lang="fr-FR" sz="1000" dirty="0">
                          <a:effectLst/>
                        </a:rPr>
                        <a:t> </a:t>
                      </a:r>
                      <a:endParaRPr lang="fr-FR" sz="1050" dirty="0">
                        <a:effectLst/>
                      </a:endParaRPr>
                    </a:p>
                    <a:p>
                      <a:pPr>
                        <a:lnSpc>
                          <a:spcPct val="107000"/>
                        </a:lnSpc>
                        <a:spcAft>
                          <a:spcPts val="0"/>
                        </a:spcAft>
                      </a:pPr>
                      <a:r>
                        <a:rPr lang="fr-FR" sz="1000" dirty="0">
                          <a:effectLst/>
                        </a:rPr>
                        <a:t>Consolider  la notion de chronologie.</a:t>
                      </a:r>
                      <a:endParaRPr lang="fr-FR" sz="1050" dirty="0">
                        <a:effectLst/>
                      </a:endParaRPr>
                    </a:p>
                    <a:p>
                      <a:pPr>
                        <a:lnSpc>
                          <a:spcPct val="107000"/>
                        </a:lnSpc>
                        <a:spcAft>
                          <a:spcPts val="0"/>
                        </a:spcAft>
                      </a:pPr>
                      <a:r>
                        <a:rPr lang="fr-FR" sz="1000" dirty="0">
                          <a:effectLst/>
                        </a:rPr>
                        <a:t> </a:t>
                      </a:r>
                      <a:endParaRPr lang="fr-FR" sz="1050" dirty="0">
                        <a:effectLst/>
                      </a:endParaRPr>
                    </a:p>
                    <a:p>
                      <a:pPr>
                        <a:lnSpc>
                          <a:spcPct val="107000"/>
                        </a:lnSpc>
                        <a:spcAft>
                          <a:spcPts val="0"/>
                        </a:spcAft>
                      </a:pPr>
                      <a:r>
                        <a:rPr lang="fr-FR" sz="1000" dirty="0">
                          <a:effectLst/>
                        </a:rPr>
                        <a:t>Sensibiliser à la notion de durée.</a:t>
                      </a:r>
                      <a:endParaRPr lang="fr-FR" sz="1050" dirty="0">
                        <a:effectLst/>
                      </a:endParaRPr>
                    </a:p>
                    <a:p>
                      <a:pPr>
                        <a:lnSpc>
                          <a:spcPct val="107000"/>
                        </a:lnSpc>
                        <a:spcAft>
                          <a:spcPts val="0"/>
                        </a:spcAft>
                      </a:pPr>
                      <a:r>
                        <a:rPr lang="fr-FR" sz="1000" dirty="0">
                          <a:effectLst/>
                        </a:rPr>
                        <a:t> </a:t>
                      </a:r>
                      <a:endParaRPr lang="fr-FR" sz="1050" dirty="0">
                        <a:effectLst/>
                      </a:endParaRPr>
                    </a:p>
                    <a:p>
                      <a:pPr>
                        <a:lnSpc>
                          <a:spcPct val="107000"/>
                        </a:lnSpc>
                        <a:spcAft>
                          <a:spcPts val="0"/>
                        </a:spcAft>
                      </a:pPr>
                      <a:r>
                        <a:rPr lang="fr-FR" sz="1000" dirty="0">
                          <a:effectLst/>
                        </a:rPr>
                        <a:t>Faire l’expérience de l’espace.</a:t>
                      </a:r>
                      <a:endParaRPr lang="fr-FR" sz="1050" dirty="0">
                        <a:effectLst/>
                      </a:endParaRPr>
                    </a:p>
                    <a:p>
                      <a:pPr>
                        <a:lnSpc>
                          <a:spcPct val="107000"/>
                        </a:lnSpc>
                        <a:spcAft>
                          <a:spcPts val="0"/>
                        </a:spcAft>
                      </a:pPr>
                      <a:r>
                        <a:rPr lang="fr-FR" sz="1000" dirty="0">
                          <a:effectLst/>
                        </a:rPr>
                        <a:t> </a:t>
                      </a:r>
                      <a:endParaRPr lang="fr-FR" sz="1050" dirty="0">
                        <a:effectLst/>
                      </a:endParaRPr>
                    </a:p>
                    <a:p>
                      <a:pPr>
                        <a:lnSpc>
                          <a:spcPct val="107000"/>
                        </a:lnSpc>
                        <a:spcAft>
                          <a:spcPts val="0"/>
                        </a:spcAft>
                      </a:pPr>
                      <a:r>
                        <a:rPr lang="fr-FR" sz="1000" dirty="0">
                          <a:effectLst/>
                        </a:rPr>
                        <a:t>Représenter l’espace</a:t>
                      </a:r>
                      <a:endParaRPr lang="fr-FR" sz="1050" dirty="0">
                        <a:effectLst/>
                      </a:endParaRPr>
                    </a:p>
                    <a:p>
                      <a:pPr>
                        <a:lnSpc>
                          <a:spcPct val="107000"/>
                        </a:lnSpc>
                        <a:spcAft>
                          <a:spcPts val="0"/>
                        </a:spcAft>
                      </a:pPr>
                      <a:r>
                        <a:rPr lang="fr-FR" sz="1000" dirty="0">
                          <a:effectLst/>
                        </a:rPr>
                        <a:t>Utiliser des outils numériques.</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2472" marR="32472" marT="0" marB="0" anchor="ctr"/>
                </a:tc>
                <a:tc>
                  <a:txBody>
                    <a:bodyPr/>
                    <a:lstStyle/>
                    <a:p>
                      <a:pPr>
                        <a:lnSpc>
                          <a:spcPct val="107000"/>
                        </a:lnSpc>
                        <a:spcAft>
                          <a:spcPts val="0"/>
                        </a:spcAft>
                      </a:pPr>
                      <a:r>
                        <a:rPr lang="fr-FR" sz="1000" dirty="0">
                          <a:effectLst/>
                        </a:rPr>
                        <a:t>Déplacements, distances, repères spatiaux.</a:t>
                      </a:r>
                      <a:br>
                        <a:rPr lang="fr-FR" sz="1000" dirty="0">
                          <a:effectLst/>
                        </a:rPr>
                      </a:br>
                      <a:r>
                        <a:rPr lang="fr-FR" sz="1000" dirty="0">
                          <a:effectLst/>
                        </a:rPr>
                        <a:t>Explorer, parcourir, observer la position d’éléments.</a:t>
                      </a:r>
                      <a:endParaRPr lang="fr-FR" sz="1050" dirty="0">
                        <a:effectLst/>
                      </a:endParaRPr>
                    </a:p>
                    <a:p>
                      <a:pPr>
                        <a:lnSpc>
                          <a:spcPct val="107000"/>
                        </a:lnSpc>
                        <a:spcAft>
                          <a:spcPts val="0"/>
                        </a:spcAft>
                      </a:pPr>
                      <a:r>
                        <a:rPr lang="fr-FR" sz="1000" dirty="0">
                          <a:effectLst/>
                        </a:rPr>
                        <a:t> </a:t>
                      </a:r>
                      <a:endParaRPr lang="fr-FR" sz="1050" dirty="0">
                        <a:effectLst/>
                      </a:endParaRPr>
                    </a:p>
                    <a:p>
                      <a:pPr>
                        <a:lnSpc>
                          <a:spcPct val="107000"/>
                        </a:lnSpc>
                        <a:spcAft>
                          <a:spcPts val="0"/>
                        </a:spcAft>
                      </a:pPr>
                      <a:r>
                        <a:rPr lang="fr-FR" sz="1000" dirty="0">
                          <a:effectLst/>
                        </a:rPr>
                        <a:t>Anticiper les déplacements.</a:t>
                      </a:r>
                      <a:endParaRPr lang="fr-FR" sz="1050" dirty="0">
                        <a:effectLst/>
                      </a:endParaRPr>
                    </a:p>
                    <a:p>
                      <a:pPr>
                        <a:lnSpc>
                          <a:spcPct val="107000"/>
                        </a:lnSpc>
                        <a:spcAft>
                          <a:spcPts val="0"/>
                        </a:spcAft>
                      </a:pPr>
                      <a:r>
                        <a:rPr lang="fr-FR" sz="1000" dirty="0">
                          <a:effectLst/>
                        </a:rPr>
                        <a:t>Construire une image orientée du corps.</a:t>
                      </a:r>
                      <a:endParaRPr lang="fr-FR" sz="1050" dirty="0">
                        <a:effectLst/>
                      </a:endParaRPr>
                    </a:p>
                    <a:p>
                      <a:pPr>
                        <a:lnSpc>
                          <a:spcPct val="107000"/>
                        </a:lnSpc>
                        <a:spcAft>
                          <a:spcPts val="0"/>
                        </a:spcAft>
                      </a:pPr>
                      <a:r>
                        <a:rPr lang="fr-FR" sz="1000" dirty="0">
                          <a:effectLst/>
                        </a:rPr>
                        <a:t> </a:t>
                      </a:r>
                      <a:endParaRPr lang="fr-FR" sz="1050" dirty="0">
                        <a:effectLst/>
                      </a:endParaRPr>
                    </a:p>
                    <a:p>
                      <a:pPr>
                        <a:lnSpc>
                          <a:spcPct val="107000"/>
                        </a:lnSpc>
                        <a:spcAft>
                          <a:spcPts val="0"/>
                        </a:spcAft>
                      </a:pPr>
                      <a:r>
                        <a:rPr lang="fr-FR" sz="1000" dirty="0">
                          <a:effectLst/>
                        </a:rPr>
                        <a:t>Plans, maquettes, dessins, photos.</a:t>
                      </a:r>
                      <a:endParaRPr lang="fr-FR" sz="1050" dirty="0">
                        <a:effectLst/>
                      </a:endParaRPr>
                    </a:p>
                    <a:p>
                      <a:pPr>
                        <a:lnSpc>
                          <a:spcPct val="107000"/>
                        </a:lnSpc>
                        <a:spcAft>
                          <a:spcPts val="0"/>
                        </a:spcAft>
                      </a:pPr>
                      <a:br>
                        <a:rPr lang="fr-FR" sz="1000" dirty="0">
                          <a:effectLst/>
                        </a:rPr>
                      </a:br>
                      <a:r>
                        <a:rPr lang="fr-FR" sz="1000" dirty="0">
                          <a:effectLst/>
                        </a:rPr>
                        <a:t>Restituer son déplacement, en effectuer à partir de consignes orales.</a:t>
                      </a:r>
                      <a:endParaRPr lang="fr-FR" sz="1050" dirty="0">
                        <a:effectLst/>
                      </a:endParaRPr>
                    </a:p>
                    <a:p>
                      <a:pPr>
                        <a:lnSpc>
                          <a:spcPct val="107000"/>
                        </a:lnSpc>
                        <a:spcAft>
                          <a:spcPts val="0"/>
                        </a:spcAft>
                      </a:pPr>
                      <a:r>
                        <a:rPr lang="fr-FR" sz="1000" dirty="0">
                          <a:effectLst/>
                        </a:rPr>
                        <a:t>Intégrer la chronologie des tâches requises et ordonner une suite d’actions.</a:t>
                      </a:r>
                      <a:endParaRPr lang="fr-FR" sz="1050" dirty="0">
                        <a:effectLst/>
                      </a:endParaRPr>
                    </a:p>
                    <a:p>
                      <a:pPr>
                        <a:lnSpc>
                          <a:spcPct val="107000"/>
                        </a:lnSpc>
                        <a:spcAft>
                          <a:spcPts val="0"/>
                        </a:spcAft>
                      </a:pPr>
                      <a:r>
                        <a:rPr lang="fr-FR" sz="1000" dirty="0">
                          <a:effectLst/>
                        </a:rPr>
                        <a:t>GS : utilisation d’un mode d’emploi ou d’une fiche de construction illustrée.</a:t>
                      </a:r>
                      <a:endParaRPr lang="fr-FR" sz="1050" dirty="0">
                        <a:effectLst/>
                      </a:endParaRPr>
                    </a:p>
                    <a:p>
                      <a:pPr>
                        <a:lnSpc>
                          <a:spcPct val="107000"/>
                        </a:lnSpc>
                        <a:spcAft>
                          <a:spcPts val="0"/>
                        </a:spcAft>
                      </a:pPr>
                      <a:r>
                        <a:rPr lang="fr-FR" sz="1000" dirty="0">
                          <a:effectLst/>
                        </a:rPr>
                        <a:t> </a:t>
                      </a:r>
                      <a:endParaRPr lang="fr-FR" sz="1050" dirty="0">
                        <a:effectLst/>
                      </a:endParaRPr>
                    </a:p>
                    <a:p>
                      <a:pPr>
                        <a:lnSpc>
                          <a:spcPct val="107000"/>
                        </a:lnSpc>
                        <a:spcAft>
                          <a:spcPts val="0"/>
                        </a:spcAft>
                      </a:pPr>
                      <a:r>
                        <a:rPr lang="fr-FR" sz="1000" dirty="0">
                          <a:effectLst/>
                        </a:rPr>
                        <a:t>Mettre les élèves en contact avec les nouvelles technologies. Effectuer des recherches ciblées.  Des projets de classes favorisent des expériences de communication à distance.</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2472" marR="32472" marT="0" marB="0" anchor="ctr"/>
                </a:tc>
                <a:tc>
                  <a:txBody>
                    <a:bodyPr/>
                    <a:lstStyle/>
                    <a:p>
                      <a:pPr>
                        <a:lnSpc>
                          <a:spcPct val="107000"/>
                        </a:lnSpc>
                        <a:spcAft>
                          <a:spcPts val="0"/>
                        </a:spcAft>
                      </a:pPr>
                      <a:r>
                        <a:rPr lang="fr-FR" sz="1000" dirty="0">
                          <a:effectLst/>
                        </a:rPr>
                        <a:t>- Utiliser des marqueurs temporels adaptés (puis, pendant, avant, après…) dans des récits, descriptions ou explications. </a:t>
                      </a:r>
                      <a:endParaRPr lang="fr-FR" sz="1050" dirty="0">
                        <a:effectLst/>
                      </a:endParaRPr>
                    </a:p>
                    <a:p>
                      <a:pPr>
                        <a:lnSpc>
                          <a:spcPct val="107000"/>
                        </a:lnSpc>
                        <a:spcAft>
                          <a:spcPts val="0"/>
                        </a:spcAft>
                      </a:pPr>
                      <a:r>
                        <a:rPr lang="fr-FR" sz="1000" dirty="0">
                          <a:effectLst/>
                        </a:rPr>
                        <a:t>- Situer des objets par rapport à soi, entre eux, par rapport à des objets repères. </a:t>
                      </a:r>
                      <a:endParaRPr lang="fr-FR" sz="1050" dirty="0">
                        <a:effectLst/>
                      </a:endParaRPr>
                    </a:p>
                    <a:p>
                      <a:pPr>
                        <a:lnSpc>
                          <a:spcPct val="107000"/>
                        </a:lnSpc>
                        <a:spcAft>
                          <a:spcPts val="0"/>
                        </a:spcAft>
                      </a:pPr>
                      <a:r>
                        <a:rPr lang="fr-FR" sz="1000" dirty="0">
                          <a:effectLst/>
                        </a:rPr>
                        <a:t>- Se situer par rapport à d’autres, par rapport à des objets repères. </a:t>
                      </a:r>
                      <a:endParaRPr lang="fr-FR" sz="1050" dirty="0">
                        <a:effectLst/>
                      </a:endParaRPr>
                    </a:p>
                    <a:p>
                      <a:pPr>
                        <a:lnSpc>
                          <a:spcPct val="107000"/>
                        </a:lnSpc>
                        <a:spcAft>
                          <a:spcPts val="0"/>
                        </a:spcAft>
                      </a:pPr>
                      <a:r>
                        <a:rPr lang="fr-FR" sz="1000" dirty="0">
                          <a:effectLst/>
                        </a:rPr>
                        <a:t>- Dans un environnement bien connu, réaliser un trajet, un parcours à partir de sa représentation (dessin ou codage). </a:t>
                      </a:r>
                      <a:endParaRPr lang="fr-FR" sz="1050" dirty="0">
                        <a:effectLst/>
                      </a:endParaRPr>
                    </a:p>
                    <a:p>
                      <a:pPr>
                        <a:lnSpc>
                          <a:spcPct val="107000"/>
                        </a:lnSpc>
                        <a:spcAft>
                          <a:spcPts val="0"/>
                        </a:spcAft>
                      </a:pPr>
                      <a:r>
                        <a:rPr lang="fr-FR" sz="1000" dirty="0">
                          <a:effectLst/>
                        </a:rPr>
                        <a:t>- Élaborer des premiers essais de représentation plane, communicables (construction d’un code commun). </a:t>
                      </a:r>
                      <a:endParaRPr lang="fr-FR" sz="1050" dirty="0">
                        <a:effectLst/>
                      </a:endParaRPr>
                    </a:p>
                    <a:p>
                      <a:pPr>
                        <a:lnSpc>
                          <a:spcPct val="107000"/>
                        </a:lnSpc>
                        <a:spcAft>
                          <a:spcPts val="0"/>
                        </a:spcAft>
                      </a:pPr>
                      <a:r>
                        <a:rPr lang="fr-FR" sz="1000" dirty="0">
                          <a:effectLst/>
                        </a:rPr>
                        <a:t>- Utiliser des marqueurs spatiaux adaptés (devant, derrière, droite, gauche, dessus, dessous…) dans des récits, descriptions ou explications.</a:t>
                      </a:r>
                      <a:endParaRPr lang="fr-FR" sz="1050" dirty="0">
                        <a:effectLst/>
                      </a:endParaRPr>
                    </a:p>
                    <a:p>
                      <a:pPr>
                        <a:lnSpc>
                          <a:spcPct val="107000"/>
                        </a:lnSpc>
                        <a:spcAft>
                          <a:spcPts val="0"/>
                        </a:spcAft>
                      </a:pPr>
                      <a:r>
                        <a:rPr lang="fr-FR" sz="1000" dirty="0">
                          <a:effectLst/>
                        </a:rPr>
                        <a:t>- Utiliser des objets numériques : appareil photo, tablette, ordinateur</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2472" marR="32472" marT="0" marB="0" anchor="ctr"/>
                </a:tc>
                <a:extLst>
                  <a:ext uri="{0D108BD9-81ED-4DB2-BD59-A6C34878D82A}">
                    <a16:rowId xmlns:a16="http://schemas.microsoft.com/office/drawing/2014/main" val="679400488"/>
                  </a:ext>
                </a:extLst>
              </a:tr>
            </a:tbl>
          </a:graphicData>
        </a:graphic>
      </p:graphicFrame>
      <p:sp>
        <p:nvSpPr>
          <p:cNvPr id="7" name="Rectangle 6">
            <a:extLst>
              <a:ext uri="{FF2B5EF4-FFF2-40B4-BE49-F238E27FC236}">
                <a16:creationId xmlns:a16="http://schemas.microsoft.com/office/drawing/2014/main" id="{6017F397-E6C1-41FE-B444-B69A2C6A867B}"/>
              </a:ext>
            </a:extLst>
          </p:cNvPr>
          <p:cNvSpPr/>
          <p:nvPr/>
        </p:nvSpPr>
        <p:spPr>
          <a:xfrm rot="20680251">
            <a:off x="1336378" y="733846"/>
            <a:ext cx="2086890" cy="461665"/>
          </a:xfrm>
          <a:prstGeom prst="rect">
            <a:avLst/>
          </a:prstGeom>
          <a:solidFill>
            <a:schemeClr val="accent1">
              <a:lumMod val="75000"/>
            </a:schemeClr>
          </a:solidFill>
          <a:ln w="38100">
            <a:solidFill>
              <a:schemeClr val="tx1"/>
            </a:solidFill>
          </a:ln>
        </p:spPr>
        <p:txBody>
          <a:bodyPr wrap="square">
            <a:spAutoFit/>
          </a:bodyPr>
          <a:lstStyle/>
          <a:p>
            <a:pPr algn="ctr"/>
            <a:r>
              <a:rPr lang="fr-FR" sz="2400" i="1" dirty="0">
                <a:latin typeface="arial" panose="020B0604020202020204" pitchFamily="34" charset="0"/>
              </a:rPr>
              <a:t>Cycle 1</a:t>
            </a:r>
            <a:endParaRPr lang="fr-FR" sz="2400" i="1" dirty="0"/>
          </a:p>
        </p:txBody>
      </p:sp>
    </p:spTree>
    <p:extLst>
      <p:ext uri="{BB962C8B-B14F-4D97-AF65-F5344CB8AC3E}">
        <p14:creationId xmlns:p14="http://schemas.microsoft.com/office/powerpoint/2010/main" val="1851071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3A6AA0BD-56DA-4880-820D-461C2EF60048}"/>
              </a:ext>
            </a:extLst>
          </p:cNvPr>
          <p:cNvGraphicFramePr>
            <a:graphicFrameLocks noGrp="1"/>
          </p:cNvGraphicFramePr>
          <p:nvPr>
            <p:extLst>
              <p:ext uri="{D42A27DB-BD31-4B8C-83A1-F6EECF244321}">
                <p14:modId xmlns:p14="http://schemas.microsoft.com/office/powerpoint/2010/main" val="2563616363"/>
              </p:ext>
            </p:extLst>
          </p:nvPr>
        </p:nvGraphicFramePr>
        <p:xfrm>
          <a:off x="1556950" y="232757"/>
          <a:ext cx="10157257" cy="6373212"/>
        </p:xfrm>
        <a:graphic>
          <a:graphicData uri="http://schemas.openxmlformats.org/drawingml/2006/table">
            <a:tbl>
              <a:tblPr firstRow="1" firstCol="1" bandRow="1">
                <a:tableStyleId>{5C22544A-7EE6-4342-B048-85BDC9FD1C3A}</a:tableStyleId>
              </a:tblPr>
              <a:tblGrid>
                <a:gridCol w="2199604">
                  <a:extLst>
                    <a:ext uri="{9D8B030D-6E8A-4147-A177-3AD203B41FA5}">
                      <a16:colId xmlns:a16="http://schemas.microsoft.com/office/drawing/2014/main" val="2728689094"/>
                    </a:ext>
                  </a:extLst>
                </a:gridCol>
                <a:gridCol w="4403099">
                  <a:extLst>
                    <a:ext uri="{9D8B030D-6E8A-4147-A177-3AD203B41FA5}">
                      <a16:colId xmlns:a16="http://schemas.microsoft.com/office/drawing/2014/main" val="1297354750"/>
                    </a:ext>
                  </a:extLst>
                </a:gridCol>
                <a:gridCol w="3554554">
                  <a:extLst>
                    <a:ext uri="{9D8B030D-6E8A-4147-A177-3AD203B41FA5}">
                      <a16:colId xmlns:a16="http://schemas.microsoft.com/office/drawing/2014/main" val="1112608041"/>
                    </a:ext>
                  </a:extLst>
                </a:gridCol>
              </a:tblGrid>
              <a:tr h="132109">
                <a:tc gridSpan="3">
                  <a:txBody>
                    <a:bodyPr/>
                    <a:lstStyle/>
                    <a:p>
                      <a:pPr algn="ctr">
                        <a:lnSpc>
                          <a:spcPct val="107000"/>
                        </a:lnSpc>
                        <a:spcAft>
                          <a:spcPts val="0"/>
                        </a:spcAft>
                      </a:pPr>
                      <a:r>
                        <a:rPr lang="fr-FR" sz="1050" dirty="0">
                          <a:effectLst/>
                        </a:rPr>
                        <a:t>MATHEMATIQUES</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8163" marR="38163"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902196787"/>
                  </a:ext>
                </a:extLst>
              </a:tr>
              <a:tr h="535834">
                <a:tc>
                  <a:txBody>
                    <a:bodyPr/>
                    <a:lstStyle/>
                    <a:p>
                      <a:pPr>
                        <a:lnSpc>
                          <a:spcPct val="107000"/>
                        </a:lnSpc>
                        <a:spcAft>
                          <a:spcPts val="0"/>
                        </a:spcAft>
                      </a:pPr>
                      <a:r>
                        <a:rPr lang="fr-FR" sz="1200" dirty="0">
                          <a:effectLst/>
                        </a:rPr>
                        <a:t>Nombres et calculs</a:t>
                      </a:r>
                    </a:p>
                    <a:p>
                      <a:pPr>
                        <a:lnSpc>
                          <a:spcPct val="107000"/>
                        </a:lnSpc>
                        <a:spcAft>
                          <a:spcPts val="0"/>
                        </a:spcAft>
                      </a:pPr>
                      <a:r>
                        <a:rPr lang="fr-FR" sz="1200" dirty="0">
                          <a:effectLst/>
                        </a:rPr>
                        <a:t> </a:t>
                      </a:r>
                    </a:p>
                    <a:p>
                      <a:pPr>
                        <a:lnSpc>
                          <a:spcPct val="107000"/>
                        </a:lnSpc>
                        <a:spcAft>
                          <a:spcPts val="0"/>
                        </a:spcAft>
                      </a:pPr>
                      <a:r>
                        <a:rPr lang="fr-FR" sz="1200" dirty="0">
                          <a:effectLst/>
                        </a:rPr>
                        <a:t>Calculer avec des nombres entiers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63" marR="38163" marT="0" marB="0"/>
                </a:tc>
                <a:tc gridSpan="2">
                  <a:txBody>
                    <a:bodyPr/>
                    <a:lstStyle/>
                    <a:p>
                      <a:pPr marL="73660">
                        <a:lnSpc>
                          <a:spcPct val="107000"/>
                        </a:lnSpc>
                        <a:spcBef>
                          <a:spcPts val="270"/>
                        </a:spcBef>
                        <a:spcAft>
                          <a:spcPts val="0"/>
                        </a:spcAft>
                      </a:pPr>
                      <a:r>
                        <a:rPr lang="fr-FR" sz="1200" dirty="0">
                          <a:effectLst/>
                        </a:rPr>
                        <a:t>Calcul posé</a:t>
                      </a:r>
                    </a:p>
                    <a:p>
                      <a:pPr marL="73660">
                        <a:lnSpc>
                          <a:spcPct val="107000"/>
                        </a:lnSpc>
                        <a:spcBef>
                          <a:spcPts val="270"/>
                        </a:spcBef>
                        <a:spcAft>
                          <a:spcPts val="0"/>
                        </a:spcAft>
                      </a:pPr>
                      <a:r>
                        <a:rPr lang="fr-FR" sz="1200" dirty="0">
                          <a:effectLst/>
                        </a:rPr>
                        <a:t>- Mettre en œuvre un algorithme de calcul posé pour l’addition, la soustraction, la multiplication.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63" marR="38163" marT="0" marB="0"/>
                </a:tc>
                <a:tc hMerge="1">
                  <a:txBody>
                    <a:bodyPr/>
                    <a:lstStyle/>
                    <a:p>
                      <a:endParaRPr lang="fr-FR"/>
                    </a:p>
                  </a:txBody>
                  <a:tcPr/>
                </a:tc>
                <a:extLst>
                  <a:ext uri="{0D108BD9-81ED-4DB2-BD59-A6C34878D82A}">
                    <a16:rowId xmlns:a16="http://schemas.microsoft.com/office/drawing/2014/main" val="1354746565"/>
                  </a:ext>
                </a:extLst>
              </a:tr>
              <a:tr h="3245776">
                <a:tc>
                  <a:txBody>
                    <a:bodyPr/>
                    <a:lstStyle/>
                    <a:p>
                      <a:pPr>
                        <a:lnSpc>
                          <a:spcPct val="107000"/>
                        </a:lnSpc>
                        <a:spcAft>
                          <a:spcPts val="0"/>
                        </a:spcAft>
                      </a:pPr>
                      <a:r>
                        <a:rPr lang="fr-FR" sz="1200" dirty="0">
                          <a:effectLst/>
                        </a:rPr>
                        <a:t>Espace et géométrie</a:t>
                      </a:r>
                    </a:p>
                    <a:p>
                      <a:pPr>
                        <a:lnSpc>
                          <a:spcPct val="107000"/>
                        </a:lnSpc>
                        <a:spcAft>
                          <a:spcPts val="0"/>
                        </a:spcAft>
                      </a:pPr>
                      <a:r>
                        <a:rPr lang="fr-FR" sz="1200" dirty="0">
                          <a:effectLst/>
                        </a:rPr>
                        <a:t> </a:t>
                      </a:r>
                    </a:p>
                    <a:p>
                      <a:pPr>
                        <a:lnSpc>
                          <a:spcPct val="107000"/>
                        </a:lnSpc>
                        <a:spcAft>
                          <a:spcPts val="0"/>
                        </a:spcAft>
                      </a:pPr>
                      <a:r>
                        <a:rPr lang="fr-FR" sz="1200" dirty="0">
                          <a:effectLst/>
                        </a:rPr>
                        <a:t> </a:t>
                      </a:r>
                    </a:p>
                    <a:p>
                      <a:pPr>
                        <a:lnSpc>
                          <a:spcPct val="107000"/>
                        </a:lnSpc>
                        <a:spcAft>
                          <a:spcPts val="0"/>
                        </a:spcAft>
                      </a:pPr>
                      <a:r>
                        <a:rPr lang="fr-FR" sz="1200" dirty="0">
                          <a:effectLst/>
                        </a:rPr>
                        <a:t>(Se) repérer et (se) déplacer en utilisant des repères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63" marR="38163" marT="0" marB="0"/>
                </a:tc>
                <a:tc>
                  <a:txBody>
                    <a:bodyPr/>
                    <a:lstStyle/>
                    <a:p>
                      <a:pPr marL="342900" lvl="0" indent="-342900">
                        <a:lnSpc>
                          <a:spcPct val="107000"/>
                        </a:lnSpc>
                        <a:spcAft>
                          <a:spcPts val="0"/>
                        </a:spcAft>
                        <a:buSzPts val="1200"/>
                        <a:buFont typeface="Arial" panose="020B0604020202020204" pitchFamily="34" charset="0"/>
                        <a:buChar char="-"/>
                      </a:pPr>
                      <a:r>
                        <a:rPr lang="fr-FR" sz="1200" dirty="0">
                          <a:effectLst/>
                        </a:rPr>
                        <a:t>Se repérer dans son environnement proche.</a:t>
                      </a:r>
                    </a:p>
                    <a:p>
                      <a:pPr marL="342900" lvl="0" indent="-342900">
                        <a:lnSpc>
                          <a:spcPct val="107000"/>
                        </a:lnSpc>
                        <a:spcAft>
                          <a:spcPts val="0"/>
                        </a:spcAft>
                        <a:buSzPts val="1200"/>
                        <a:buFont typeface="Arial" panose="020B0604020202020204" pitchFamily="34" charset="0"/>
                        <a:buChar char="-"/>
                      </a:pPr>
                      <a:r>
                        <a:rPr lang="fr-FR" sz="1200" dirty="0">
                          <a:effectLst/>
                        </a:rPr>
                        <a:t>Situer des objets ou des personnes les uns par rapport aux autres ou par rapport à d’autres repères.</a:t>
                      </a:r>
                    </a:p>
                    <a:p>
                      <a:pPr marL="342900" lvl="0" indent="-342900">
                        <a:lnSpc>
                          <a:spcPct val="107000"/>
                        </a:lnSpc>
                        <a:spcAft>
                          <a:spcPts val="0"/>
                        </a:spcAft>
                        <a:buSzPts val="1200"/>
                        <a:buFont typeface="Arial" panose="020B0604020202020204" pitchFamily="34" charset="0"/>
                        <a:buChar char="-"/>
                      </a:pPr>
                      <a:r>
                        <a:rPr lang="fr-FR" sz="1200" dirty="0">
                          <a:effectLst/>
                        </a:rPr>
                        <a:t>Vocabulaire permettant de définir des positions (gauche, droite, au-dessus, en- dessous, sur, sous, devant, derrière, près, loin, premier plan, second plan, nord, sud, est, ouest…)</a:t>
                      </a:r>
                    </a:p>
                    <a:p>
                      <a:pPr marL="342900" lvl="0" indent="-342900">
                        <a:lnSpc>
                          <a:spcPct val="107000"/>
                        </a:lnSpc>
                        <a:spcAft>
                          <a:spcPts val="0"/>
                        </a:spcAft>
                        <a:buSzPts val="1200"/>
                        <a:buFont typeface="Arial" panose="020B0604020202020204" pitchFamily="34" charset="0"/>
                        <a:buChar char="-"/>
                      </a:pPr>
                      <a:r>
                        <a:rPr lang="fr-FR" sz="1200" dirty="0">
                          <a:effectLst/>
                        </a:rPr>
                        <a:t>Vocabulaire permettant de définir des déplacements (avancer, reculer, tourner à droite/à gauche, monter, descendre…).</a:t>
                      </a:r>
                    </a:p>
                    <a:p>
                      <a:pPr marL="342900" lvl="0" indent="-342900">
                        <a:lnSpc>
                          <a:spcPct val="107000"/>
                        </a:lnSpc>
                        <a:spcAft>
                          <a:spcPts val="0"/>
                        </a:spcAft>
                        <a:buSzPts val="1200"/>
                        <a:buFont typeface="Arial" panose="020B0604020202020204" pitchFamily="34" charset="0"/>
                        <a:buChar char="-"/>
                      </a:pPr>
                      <a:r>
                        <a:rPr lang="fr-FR" sz="1200" dirty="0">
                          <a:effectLst/>
                        </a:rPr>
                        <a:t>S’orienter et se déplacer en utilisant des repères.</a:t>
                      </a:r>
                    </a:p>
                    <a:p>
                      <a:pPr marL="342900" lvl="0" indent="-342900">
                        <a:lnSpc>
                          <a:spcPct val="107000"/>
                        </a:lnSpc>
                        <a:spcAft>
                          <a:spcPts val="0"/>
                        </a:spcAft>
                        <a:buSzPts val="1200"/>
                        <a:buFont typeface="Arial" panose="020B0604020202020204" pitchFamily="34" charset="0"/>
                        <a:buChar char="-"/>
                      </a:pPr>
                      <a:r>
                        <a:rPr lang="fr-FR" sz="1200" dirty="0">
                          <a:effectLst/>
                        </a:rPr>
                        <a:t>Coder et décoder pour prévoir, représenter et réaliser des déplacements dans des espaces familiers, sur un quadrillage, sur un écran.</a:t>
                      </a:r>
                    </a:p>
                    <a:p>
                      <a:pPr marL="342900" lvl="0" indent="-342900">
                        <a:lnSpc>
                          <a:spcPct val="107000"/>
                        </a:lnSpc>
                        <a:spcAft>
                          <a:spcPts val="0"/>
                        </a:spcAft>
                        <a:buSzPts val="1200"/>
                        <a:buFont typeface="Arial" panose="020B0604020202020204" pitchFamily="34" charset="0"/>
                        <a:buChar char="-"/>
                      </a:pPr>
                      <a:r>
                        <a:rPr lang="fr-FR" sz="1200" dirty="0">
                          <a:effectLst/>
                        </a:rPr>
                        <a:t>Repères spatiaux.</a:t>
                      </a:r>
                    </a:p>
                    <a:p>
                      <a:pPr marL="342900" lvl="0" indent="-342900">
                        <a:lnSpc>
                          <a:spcPct val="107000"/>
                        </a:lnSpc>
                        <a:spcAft>
                          <a:spcPts val="0"/>
                        </a:spcAft>
                        <a:buSzPts val="1200"/>
                        <a:buFont typeface="Arial" panose="020B0604020202020204" pitchFamily="34" charset="0"/>
                        <a:buChar char="-"/>
                      </a:pPr>
                      <a:r>
                        <a:rPr lang="fr-FR" sz="1200" dirty="0">
                          <a:effectLst/>
                        </a:rPr>
                        <a:t>Relations entre l’espace dans lequel on se déplace et ses représentations.</a:t>
                      </a:r>
                      <a:endParaRPr lang="fr-FR" sz="1200" dirty="0">
                        <a:effectLst/>
                        <a:latin typeface="Calibri" panose="020F0502020204030204" pitchFamily="34" charset="0"/>
                        <a:ea typeface="Arial" panose="020B0604020202020204" pitchFamily="34" charset="0"/>
                        <a:cs typeface="Times New Roman" panose="02020603050405020304" pitchFamily="18" charset="0"/>
                      </a:endParaRPr>
                    </a:p>
                  </a:txBody>
                  <a:tcPr marL="38163" marR="38163" marT="0" marB="0"/>
                </a:tc>
                <a:tc>
                  <a:txBody>
                    <a:bodyPr/>
                    <a:lstStyle/>
                    <a:p>
                      <a:pPr>
                        <a:lnSpc>
                          <a:spcPct val="107000"/>
                        </a:lnSpc>
                        <a:spcAft>
                          <a:spcPts val="0"/>
                        </a:spcAft>
                      </a:pPr>
                      <a:r>
                        <a:rPr lang="fr-FR" sz="1200" dirty="0">
                          <a:effectLst/>
                        </a:rPr>
                        <a:t>Parcours de découverte et d’orientation pour identifier des éléments, les situer les uns par rapport aux autres, anticiper et effectuer un déplacement, le coder.</a:t>
                      </a:r>
                    </a:p>
                    <a:p>
                      <a:pPr>
                        <a:lnSpc>
                          <a:spcPct val="107000"/>
                        </a:lnSpc>
                        <a:spcAft>
                          <a:spcPts val="0"/>
                        </a:spcAft>
                      </a:pPr>
                      <a:r>
                        <a:rPr lang="fr-FR" sz="1200" dirty="0">
                          <a:effectLst/>
                        </a:rPr>
                        <a:t> </a:t>
                      </a:r>
                    </a:p>
                    <a:p>
                      <a:pPr>
                        <a:lnSpc>
                          <a:spcPct val="107000"/>
                        </a:lnSpc>
                        <a:spcAft>
                          <a:spcPts val="0"/>
                        </a:spcAft>
                      </a:pPr>
                      <a:r>
                        <a:rPr lang="fr-FR" sz="1200" dirty="0">
                          <a:effectLst/>
                        </a:rPr>
                        <a:t>Réaliser des déplacements dans l’espace et les coder pour qu’un autre élève puisse les reproduire. </a:t>
                      </a:r>
                    </a:p>
                    <a:p>
                      <a:pPr>
                        <a:lnSpc>
                          <a:spcPct val="107000"/>
                        </a:lnSpc>
                        <a:spcAft>
                          <a:spcPts val="0"/>
                        </a:spcAft>
                      </a:pPr>
                      <a:r>
                        <a:rPr lang="fr-FR" sz="1200" dirty="0">
                          <a:effectLst/>
                        </a:rPr>
                        <a:t> </a:t>
                      </a:r>
                    </a:p>
                    <a:p>
                      <a:pPr>
                        <a:lnSpc>
                          <a:spcPct val="107000"/>
                        </a:lnSpc>
                        <a:spcAft>
                          <a:spcPts val="0"/>
                        </a:spcAft>
                      </a:pPr>
                      <a:r>
                        <a:rPr lang="fr-FR" sz="1200" dirty="0">
                          <a:effectLst/>
                        </a:rPr>
                        <a:t>Produire des représentations d’un espace restreint et s’en servir pour communiquer des positions.</a:t>
                      </a:r>
                    </a:p>
                    <a:p>
                      <a:pPr>
                        <a:lnSpc>
                          <a:spcPct val="107000"/>
                        </a:lnSpc>
                        <a:spcAft>
                          <a:spcPts val="0"/>
                        </a:spcAft>
                      </a:pPr>
                      <a:r>
                        <a:rPr lang="fr-FR" sz="1200" dirty="0">
                          <a:effectLst/>
                        </a:rPr>
                        <a:t> </a:t>
                      </a:r>
                    </a:p>
                    <a:p>
                      <a:pPr>
                        <a:lnSpc>
                          <a:spcPct val="107000"/>
                        </a:lnSpc>
                        <a:spcAft>
                          <a:spcPts val="0"/>
                        </a:spcAft>
                      </a:pPr>
                      <a:r>
                        <a:rPr lang="fr-FR" sz="1200" dirty="0">
                          <a:effectLst/>
                        </a:rPr>
                        <a:t>Programmer les déplacements d’un robot ou ceux d’un personnage sur un écran.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63" marR="38163" marT="0" marB="0"/>
                </a:tc>
                <a:extLst>
                  <a:ext uri="{0D108BD9-81ED-4DB2-BD59-A6C34878D82A}">
                    <a16:rowId xmlns:a16="http://schemas.microsoft.com/office/drawing/2014/main" val="831425833"/>
                  </a:ext>
                </a:extLst>
              </a:tr>
              <a:tr h="129343">
                <a:tc gridSpan="3">
                  <a:txBody>
                    <a:bodyPr/>
                    <a:lstStyle/>
                    <a:p>
                      <a:pPr algn="ctr">
                        <a:lnSpc>
                          <a:spcPct val="107000"/>
                        </a:lnSpc>
                        <a:spcAft>
                          <a:spcPts val="0"/>
                        </a:spcAft>
                      </a:pPr>
                      <a:r>
                        <a:rPr lang="fr-FR" sz="1400" dirty="0">
                          <a:effectLst/>
                        </a:rPr>
                        <a:t>QUESTIONNER LE MONDE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3" marR="38163"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710605741"/>
                  </a:ext>
                </a:extLst>
              </a:tr>
              <a:tr h="806828">
                <a:tc>
                  <a:txBody>
                    <a:bodyPr/>
                    <a:lstStyle/>
                    <a:p>
                      <a:pPr>
                        <a:lnSpc>
                          <a:spcPct val="107000"/>
                        </a:lnSpc>
                        <a:spcAft>
                          <a:spcPts val="0"/>
                        </a:spcAft>
                      </a:pPr>
                      <a:r>
                        <a:rPr lang="fr-FR" sz="1200" dirty="0">
                          <a:effectLst/>
                        </a:rPr>
                        <a:t>Les objets techniques</a:t>
                      </a:r>
                    </a:p>
                    <a:p>
                      <a:pPr>
                        <a:lnSpc>
                          <a:spcPct val="107000"/>
                        </a:lnSpc>
                        <a:spcAft>
                          <a:spcPts val="0"/>
                        </a:spcAft>
                      </a:pPr>
                      <a:r>
                        <a:rPr lang="fr-FR" sz="1200" dirty="0">
                          <a:effectLst/>
                        </a:rPr>
                        <a:t> </a:t>
                      </a:r>
                    </a:p>
                    <a:p>
                      <a:pPr>
                        <a:lnSpc>
                          <a:spcPct val="107000"/>
                        </a:lnSpc>
                        <a:spcAft>
                          <a:spcPts val="0"/>
                        </a:spcAft>
                      </a:pPr>
                      <a:r>
                        <a:rPr lang="fr-FR" sz="1200" dirty="0">
                          <a:effectLst/>
                        </a:rPr>
                        <a:t>Comprendre la fonction et le fonctionnement d’objets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63" marR="38163" marT="0" marB="0"/>
                </a:tc>
                <a:tc>
                  <a:txBody>
                    <a:bodyPr/>
                    <a:lstStyle/>
                    <a:p>
                      <a:pPr marL="342900" lvl="0" indent="-342900">
                        <a:lnSpc>
                          <a:spcPct val="107000"/>
                        </a:lnSpc>
                        <a:spcAft>
                          <a:spcPts val="0"/>
                        </a:spcAft>
                        <a:buSzPts val="1200"/>
                        <a:buFont typeface="Arial" panose="020B0604020202020204" pitchFamily="34" charset="0"/>
                        <a:buChar char="-"/>
                      </a:pPr>
                      <a:r>
                        <a:rPr lang="fr-FR" sz="1200" dirty="0">
                          <a:effectLst/>
                        </a:rPr>
                        <a:t>Observer et utiliser des objets techniques et identifier leur fonction.</a:t>
                      </a:r>
                    </a:p>
                    <a:p>
                      <a:pPr marL="342900" lvl="0" indent="-342900">
                        <a:lnSpc>
                          <a:spcPct val="107000"/>
                        </a:lnSpc>
                        <a:spcAft>
                          <a:spcPts val="0"/>
                        </a:spcAft>
                        <a:buSzPts val="1200"/>
                        <a:buFont typeface="Arial" panose="020B0604020202020204" pitchFamily="34" charset="0"/>
                        <a:buChar char="-"/>
                      </a:pPr>
                      <a:r>
                        <a:rPr lang="fr-FR" sz="1200" dirty="0">
                          <a:effectLst/>
                        </a:rPr>
                        <a:t>Identifier des activités de la vie quotidienne ou professionnelle faisant appel à des outils et objets techniques.</a:t>
                      </a:r>
                      <a:endParaRPr lang="fr-FR" sz="1200" dirty="0">
                        <a:effectLst/>
                        <a:latin typeface="Calibri" panose="020F0502020204030204" pitchFamily="34" charset="0"/>
                        <a:ea typeface="Arial" panose="020B0604020202020204" pitchFamily="34" charset="0"/>
                        <a:cs typeface="Times New Roman" panose="02020603050405020304" pitchFamily="18" charset="0"/>
                      </a:endParaRPr>
                    </a:p>
                  </a:txBody>
                  <a:tcPr marL="38163" marR="38163" marT="0" marB="0"/>
                </a:tc>
                <a:tc>
                  <a:txBody>
                    <a:bodyPr/>
                    <a:lstStyle/>
                    <a:p>
                      <a:pPr>
                        <a:lnSpc>
                          <a:spcPct val="107000"/>
                        </a:lnSpc>
                        <a:spcAft>
                          <a:spcPts val="0"/>
                        </a:spcAft>
                      </a:pPr>
                      <a:r>
                        <a:rPr lang="fr-FR" sz="1200" dirty="0">
                          <a:effectLst/>
                        </a:rPr>
                        <a:t>Dans une démarche d’observation, démonter/remonter, procéder à des tests et essais.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63" marR="38163" marT="0" marB="0"/>
                </a:tc>
                <a:extLst>
                  <a:ext uri="{0D108BD9-81ED-4DB2-BD59-A6C34878D82A}">
                    <a16:rowId xmlns:a16="http://schemas.microsoft.com/office/drawing/2014/main" val="2248783015"/>
                  </a:ext>
                </a:extLst>
              </a:tr>
              <a:tr h="1077822">
                <a:tc>
                  <a:txBody>
                    <a:bodyPr/>
                    <a:lstStyle/>
                    <a:p>
                      <a:pPr>
                        <a:lnSpc>
                          <a:spcPct val="107000"/>
                        </a:lnSpc>
                        <a:spcAft>
                          <a:spcPts val="0"/>
                        </a:spcAft>
                      </a:pPr>
                      <a:r>
                        <a:rPr lang="fr-FR" sz="1200" dirty="0">
                          <a:effectLst/>
                        </a:rPr>
                        <a:t>Se situer dans l’espace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63" marR="38163" marT="0" marB="0"/>
                </a:tc>
                <a:tc gridSpan="2">
                  <a:txBody>
                    <a:bodyPr/>
                    <a:lstStyle/>
                    <a:p>
                      <a:pPr>
                        <a:lnSpc>
                          <a:spcPct val="107000"/>
                        </a:lnSpc>
                        <a:spcAft>
                          <a:spcPts val="0"/>
                        </a:spcAft>
                      </a:pPr>
                      <a:r>
                        <a:rPr lang="fr-FR" sz="1200" dirty="0">
                          <a:effectLst/>
                        </a:rPr>
                        <a:t>- Se repérer dans son environnement proche.</a:t>
                      </a:r>
                    </a:p>
                    <a:p>
                      <a:pPr>
                        <a:lnSpc>
                          <a:spcPct val="107000"/>
                        </a:lnSpc>
                        <a:spcAft>
                          <a:spcPts val="0"/>
                        </a:spcAft>
                      </a:pPr>
                      <a:r>
                        <a:rPr lang="fr-FR" sz="1200" dirty="0">
                          <a:effectLst/>
                        </a:rPr>
                        <a:t>- Situer des objets ou des personnes les uns par rapport aux autres ou par rapport à d’autres repères.</a:t>
                      </a:r>
                    </a:p>
                    <a:p>
                      <a:pPr>
                        <a:lnSpc>
                          <a:spcPct val="107000"/>
                        </a:lnSpc>
                        <a:spcAft>
                          <a:spcPts val="0"/>
                        </a:spcAft>
                      </a:pPr>
                      <a:r>
                        <a:rPr lang="fr-FR" sz="1200" dirty="0">
                          <a:effectLst/>
                        </a:rPr>
                        <a:t>- Vocabulaire permettant de définir des positions (gauche, droite, au-dessus, en dessous, sur, sous, devant, derrière, près, loin, premier plan, second plan, nord, sud, est, ouest…).</a:t>
                      </a:r>
                    </a:p>
                    <a:p>
                      <a:pPr>
                        <a:lnSpc>
                          <a:spcPct val="107000"/>
                        </a:lnSpc>
                        <a:spcAft>
                          <a:spcPts val="0"/>
                        </a:spcAft>
                      </a:pPr>
                      <a:r>
                        <a:rPr lang="fr-FR" sz="1200" dirty="0">
                          <a:effectLst/>
                        </a:rPr>
                        <a:t>- Vocabulaire permettant de définir des déplacements (avancer, reculer, tourner à droite / à gauche, monter, descendre…).</a:t>
                      </a:r>
                    </a:p>
                    <a:p>
                      <a:pPr>
                        <a:lnSpc>
                          <a:spcPct val="107000"/>
                        </a:lnSpc>
                        <a:spcAft>
                          <a:spcPts val="0"/>
                        </a:spcAft>
                      </a:pPr>
                      <a:r>
                        <a:rPr lang="fr-FR" sz="1200" dirty="0">
                          <a:effectLst/>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63" marR="38163" marT="0" marB="0"/>
                </a:tc>
                <a:tc hMerge="1">
                  <a:txBody>
                    <a:bodyPr/>
                    <a:lstStyle/>
                    <a:p>
                      <a:endParaRPr lang="fr-FR"/>
                    </a:p>
                  </a:txBody>
                  <a:tcPr/>
                </a:tc>
                <a:extLst>
                  <a:ext uri="{0D108BD9-81ED-4DB2-BD59-A6C34878D82A}">
                    <a16:rowId xmlns:a16="http://schemas.microsoft.com/office/drawing/2014/main" val="2500576156"/>
                  </a:ext>
                </a:extLst>
              </a:tr>
            </a:tbl>
          </a:graphicData>
        </a:graphic>
      </p:graphicFrame>
      <p:cxnSp>
        <p:nvCxnSpPr>
          <p:cNvPr id="3" name="Connecteur droit 2">
            <a:extLst>
              <a:ext uri="{FF2B5EF4-FFF2-40B4-BE49-F238E27FC236}">
                <a16:creationId xmlns:a16="http://schemas.microsoft.com/office/drawing/2014/main" id="{97D53022-F034-4D2B-9E72-4E16CDCAE3EA}"/>
              </a:ext>
            </a:extLst>
          </p:cNvPr>
          <p:cNvCxnSpPr>
            <a:cxnSpLocks noChangeShapeType="1"/>
          </p:cNvCxnSpPr>
          <p:nvPr/>
        </p:nvCxnSpPr>
        <p:spPr bwMode="auto">
          <a:xfrm>
            <a:off x="12933647" y="8724900"/>
            <a:ext cx="919042" cy="0"/>
          </a:xfrm>
          <a:prstGeom prst="line">
            <a:avLst/>
          </a:prstGeom>
          <a:noFill/>
          <a:ln w="5080">
            <a:solidFill>
              <a:srgbClr val="000000"/>
            </a:solidFill>
            <a:prstDash val="solid"/>
            <a:round/>
            <a:headEnd/>
            <a:tailEnd/>
          </a:ln>
          <a:extLst>
            <a:ext uri="{909E8E84-426E-40DD-AFC4-6F175D3DCCD1}">
              <a14:hiddenFill xmlns:a14="http://schemas.microsoft.com/office/drawing/2010/main">
                <a:noFill/>
              </a14:hiddenFill>
            </a:ext>
          </a:extLst>
        </p:spPr>
      </p:cxnSp>
      <p:sp>
        <p:nvSpPr>
          <p:cNvPr id="6" name="Rectangle 5">
            <a:extLst>
              <a:ext uri="{FF2B5EF4-FFF2-40B4-BE49-F238E27FC236}">
                <a16:creationId xmlns:a16="http://schemas.microsoft.com/office/drawing/2014/main" id="{1E1761C6-25CA-4F7F-910C-789D68C1A5FB}"/>
              </a:ext>
            </a:extLst>
          </p:cNvPr>
          <p:cNvSpPr/>
          <p:nvPr/>
        </p:nvSpPr>
        <p:spPr>
          <a:xfrm rot="20680251">
            <a:off x="137771" y="2699698"/>
            <a:ext cx="2086890" cy="461665"/>
          </a:xfrm>
          <a:prstGeom prst="rect">
            <a:avLst/>
          </a:prstGeom>
          <a:solidFill>
            <a:schemeClr val="accent1">
              <a:lumMod val="75000"/>
            </a:schemeClr>
          </a:solidFill>
          <a:ln w="38100">
            <a:solidFill>
              <a:schemeClr val="tx1"/>
            </a:solidFill>
          </a:ln>
        </p:spPr>
        <p:txBody>
          <a:bodyPr wrap="square">
            <a:spAutoFit/>
          </a:bodyPr>
          <a:lstStyle/>
          <a:p>
            <a:pPr algn="ctr"/>
            <a:r>
              <a:rPr lang="fr-FR" sz="2400" i="1" dirty="0">
                <a:latin typeface="arial" panose="020B0604020202020204" pitchFamily="34" charset="0"/>
              </a:rPr>
              <a:t>Cycle 2</a:t>
            </a:r>
            <a:endParaRPr lang="fr-FR" sz="2400" i="1" dirty="0"/>
          </a:p>
        </p:txBody>
      </p:sp>
    </p:spTree>
    <p:extLst>
      <p:ext uri="{BB962C8B-B14F-4D97-AF65-F5344CB8AC3E}">
        <p14:creationId xmlns:p14="http://schemas.microsoft.com/office/powerpoint/2010/main" val="3796649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1CFF8EB-449A-4347-B699-454363DB58F4}"/>
              </a:ext>
            </a:extLst>
          </p:cNvPr>
          <p:cNvGraphicFramePr>
            <a:graphicFrameLocks noGrp="1"/>
          </p:cNvGraphicFramePr>
          <p:nvPr>
            <p:extLst>
              <p:ext uri="{D42A27DB-BD31-4B8C-83A1-F6EECF244321}">
                <p14:modId xmlns:p14="http://schemas.microsoft.com/office/powerpoint/2010/main" val="2049620206"/>
              </p:ext>
            </p:extLst>
          </p:nvPr>
        </p:nvGraphicFramePr>
        <p:xfrm>
          <a:off x="1000897" y="287382"/>
          <a:ext cx="11033260" cy="6075317"/>
        </p:xfrm>
        <a:graphic>
          <a:graphicData uri="http://schemas.openxmlformats.org/drawingml/2006/table">
            <a:tbl>
              <a:tblPr firstRow="1" firstCol="1" bandRow="1">
                <a:tableStyleId>{5C22544A-7EE6-4342-B048-85BDC9FD1C3A}</a:tableStyleId>
              </a:tblPr>
              <a:tblGrid>
                <a:gridCol w="1676989">
                  <a:extLst>
                    <a:ext uri="{9D8B030D-6E8A-4147-A177-3AD203B41FA5}">
                      <a16:colId xmlns:a16="http://schemas.microsoft.com/office/drawing/2014/main" val="3947681946"/>
                    </a:ext>
                  </a:extLst>
                </a:gridCol>
                <a:gridCol w="4931228">
                  <a:extLst>
                    <a:ext uri="{9D8B030D-6E8A-4147-A177-3AD203B41FA5}">
                      <a16:colId xmlns:a16="http://schemas.microsoft.com/office/drawing/2014/main" val="4203293760"/>
                    </a:ext>
                  </a:extLst>
                </a:gridCol>
                <a:gridCol w="4425043">
                  <a:extLst>
                    <a:ext uri="{9D8B030D-6E8A-4147-A177-3AD203B41FA5}">
                      <a16:colId xmlns:a16="http://schemas.microsoft.com/office/drawing/2014/main" val="3543859689"/>
                    </a:ext>
                  </a:extLst>
                </a:gridCol>
              </a:tblGrid>
              <a:tr h="163243">
                <a:tc gridSpan="3">
                  <a:txBody>
                    <a:bodyPr/>
                    <a:lstStyle/>
                    <a:p>
                      <a:pPr algn="ctr">
                        <a:lnSpc>
                          <a:spcPct val="107000"/>
                        </a:lnSpc>
                        <a:spcAft>
                          <a:spcPts val="0"/>
                        </a:spcAft>
                      </a:pPr>
                      <a:r>
                        <a:rPr lang="fr-FR" sz="1000" dirty="0">
                          <a:effectLst/>
                        </a:rPr>
                        <a:t>MATHEMATIQUES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258" marR="25258"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398518424"/>
                  </a:ext>
                </a:extLst>
              </a:tr>
              <a:tr h="555864">
                <a:tc>
                  <a:txBody>
                    <a:bodyPr/>
                    <a:lstStyle/>
                    <a:p>
                      <a:pPr>
                        <a:lnSpc>
                          <a:spcPct val="107000"/>
                        </a:lnSpc>
                        <a:spcAft>
                          <a:spcPts val="0"/>
                        </a:spcAft>
                      </a:pPr>
                      <a:r>
                        <a:rPr lang="fr-FR" sz="1050" dirty="0">
                          <a:effectLst/>
                        </a:rPr>
                        <a:t>Nombres et calculs</a:t>
                      </a:r>
                    </a:p>
                    <a:p>
                      <a:pPr>
                        <a:lnSpc>
                          <a:spcPct val="107000"/>
                        </a:lnSpc>
                        <a:spcAft>
                          <a:spcPts val="0"/>
                        </a:spcAft>
                      </a:pPr>
                      <a:r>
                        <a:rPr lang="fr-FR" sz="1050" dirty="0">
                          <a:effectLst/>
                        </a:rPr>
                        <a:t> Calculs posés</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5258" marR="25258" marT="0" marB="0"/>
                </a:tc>
                <a:tc>
                  <a:txBody>
                    <a:bodyPr/>
                    <a:lstStyle/>
                    <a:p>
                      <a:pPr>
                        <a:lnSpc>
                          <a:spcPct val="107000"/>
                        </a:lnSpc>
                        <a:spcAft>
                          <a:spcPts val="0"/>
                        </a:spcAft>
                      </a:pPr>
                      <a:r>
                        <a:rPr lang="fr-FR" sz="1100" dirty="0">
                          <a:effectLst/>
                        </a:rPr>
                        <a:t>Mettre en œuvre un algorithme  de calcul posé pour  l’addition,  la soustraction, la multiplication, la division.</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5258" marR="25258" marT="0" marB="0"/>
                </a:tc>
                <a:tc>
                  <a:txBody>
                    <a:bodyPr/>
                    <a:lstStyle/>
                    <a:p>
                      <a:pPr>
                        <a:lnSpc>
                          <a:spcPct val="107000"/>
                        </a:lnSpc>
                        <a:spcAft>
                          <a:spcPts val="0"/>
                        </a:spcAft>
                      </a:pPr>
                      <a:r>
                        <a:rPr lang="fr-FR" sz="1100" dirty="0">
                          <a:effectLst/>
                        </a:rPr>
                        <a:t>la</a:t>
                      </a:r>
                      <a:r>
                        <a:rPr lang="fr-FR" sz="1100" spc="-150" dirty="0">
                          <a:effectLst/>
                        </a:rPr>
                        <a:t> </a:t>
                      </a:r>
                      <a:r>
                        <a:rPr lang="fr-FR" sz="1100" dirty="0">
                          <a:effectLst/>
                        </a:rPr>
                        <a:t>construction</a:t>
                      </a:r>
                      <a:r>
                        <a:rPr lang="fr-FR" sz="1100" spc="-145" dirty="0">
                          <a:effectLst/>
                        </a:rPr>
                        <a:t> </a:t>
                      </a:r>
                      <a:r>
                        <a:rPr lang="fr-FR" sz="1100" dirty="0">
                          <a:effectLst/>
                        </a:rPr>
                        <a:t>des techniques opératoires </a:t>
                      </a:r>
                      <a:r>
                        <a:rPr lang="fr-FR" sz="1100" spc="-145" dirty="0">
                          <a:effectLst/>
                        </a:rPr>
                        <a:t> </a:t>
                      </a:r>
                      <a:r>
                        <a:rPr lang="fr-FR" sz="1100" dirty="0">
                          <a:effectLst/>
                        </a:rPr>
                        <a:t>est</a:t>
                      </a:r>
                      <a:r>
                        <a:rPr lang="fr-FR" sz="1100" spc="-145" dirty="0">
                          <a:effectLst/>
                        </a:rPr>
                        <a:t> </a:t>
                      </a:r>
                      <a:r>
                        <a:rPr lang="fr-FR" sz="1100" dirty="0">
                          <a:effectLst/>
                        </a:rPr>
                        <a:t>l’occasion</a:t>
                      </a:r>
                      <a:r>
                        <a:rPr lang="fr-FR" sz="1100" spc="-145" dirty="0">
                          <a:effectLst/>
                        </a:rPr>
                        <a:t> </a:t>
                      </a:r>
                      <a:r>
                        <a:rPr lang="fr-FR" sz="1100" dirty="0">
                          <a:effectLst/>
                        </a:rPr>
                        <a:t>de</a:t>
                      </a:r>
                      <a:r>
                        <a:rPr lang="fr-FR" sz="1100" spc="-150" dirty="0">
                          <a:effectLst/>
                        </a:rPr>
                        <a:t> </a:t>
                      </a:r>
                      <a:r>
                        <a:rPr lang="fr-FR" sz="1100" dirty="0">
                          <a:effectLst/>
                        </a:rPr>
                        <a:t>retravailler</a:t>
                      </a:r>
                      <a:r>
                        <a:rPr lang="fr-FR" sz="1100" spc="-120" dirty="0">
                          <a:effectLst/>
                        </a:rPr>
                        <a:t> </a:t>
                      </a:r>
                      <a:r>
                        <a:rPr lang="fr-FR" sz="1100" dirty="0">
                          <a:effectLst/>
                        </a:rPr>
                        <a:t>les</a:t>
                      </a:r>
                      <a:r>
                        <a:rPr lang="fr-FR" sz="1100" spc="-145" dirty="0">
                          <a:effectLst/>
                        </a:rPr>
                        <a:t> </a:t>
                      </a:r>
                      <a:r>
                        <a:rPr lang="fr-FR" sz="1100" dirty="0">
                          <a:effectLst/>
                        </a:rPr>
                        <a:t>propriétés</a:t>
                      </a:r>
                      <a:r>
                        <a:rPr lang="fr-FR" sz="1100" spc="-155" dirty="0">
                          <a:effectLst/>
                        </a:rPr>
                        <a:t> </a:t>
                      </a:r>
                      <a:r>
                        <a:rPr lang="fr-FR" sz="1100" dirty="0">
                          <a:effectLst/>
                        </a:rPr>
                        <a:t>de</a:t>
                      </a:r>
                      <a:r>
                        <a:rPr lang="fr-FR" sz="1100" spc="-150" dirty="0">
                          <a:effectLst/>
                        </a:rPr>
                        <a:t> </a:t>
                      </a:r>
                      <a:r>
                        <a:rPr lang="fr-FR" sz="1100" dirty="0">
                          <a:effectLst/>
                        </a:rPr>
                        <a:t>la numération</a:t>
                      </a:r>
                      <a:r>
                        <a:rPr lang="fr-FR" sz="1100" spc="-135" dirty="0">
                          <a:effectLst/>
                        </a:rPr>
                        <a:t> </a:t>
                      </a:r>
                      <a:r>
                        <a:rPr lang="fr-FR" sz="1100" dirty="0">
                          <a:effectLst/>
                        </a:rPr>
                        <a:t>et</a:t>
                      </a:r>
                      <a:r>
                        <a:rPr lang="fr-FR" sz="1100" spc="-135" dirty="0">
                          <a:effectLst/>
                        </a:rPr>
                        <a:t> </a:t>
                      </a:r>
                      <a:r>
                        <a:rPr lang="fr-FR" sz="1100" dirty="0">
                          <a:effectLst/>
                        </a:rPr>
                        <a:t>de</a:t>
                      </a:r>
                      <a:r>
                        <a:rPr lang="fr-FR" sz="1100" spc="-110" dirty="0">
                          <a:effectLst/>
                        </a:rPr>
                        <a:t> </a:t>
                      </a:r>
                      <a:r>
                        <a:rPr lang="fr-FR" sz="1100" dirty="0">
                          <a:effectLst/>
                        </a:rPr>
                        <a:t>rencontrer</a:t>
                      </a:r>
                      <a:r>
                        <a:rPr lang="fr-FR" sz="1100" spc="-155" dirty="0">
                          <a:effectLst/>
                        </a:rPr>
                        <a:t> </a:t>
                      </a:r>
                      <a:r>
                        <a:rPr lang="fr-FR" sz="1100" dirty="0">
                          <a:effectLst/>
                        </a:rPr>
                        <a:t>des</a:t>
                      </a:r>
                      <a:r>
                        <a:rPr lang="fr-FR" sz="1100" spc="-150" dirty="0">
                          <a:effectLst/>
                        </a:rPr>
                        <a:t> </a:t>
                      </a:r>
                      <a:r>
                        <a:rPr lang="fr-FR" sz="1100" dirty="0">
                          <a:effectLst/>
                        </a:rPr>
                        <a:t>exemples</a:t>
                      </a:r>
                      <a:r>
                        <a:rPr lang="fr-FR" sz="1100" spc="-150" dirty="0">
                          <a:effectLst/>
                        </a:rPr>
                        <a:t> </a:t>
                      </a:r>
                      <a:r>
                        <a:rPr lang="fr-FR" sz="1100" dirty="0">
                          <a:effectLst/>
                        </a:rPr>
                        <a:t>d’algorithmes</a:t>
                      </a:r>
                      <a:r>
                        <a:rPr lang="fr-FR" sz="1100" spc="-150" dirty="0">
                          <a:effectLst/>
                        </a:rPr>
                        <a:t> </a:t>
                      </a:r>
                      <a:r>
                        <a:rPr lang="fr-FR" sz="1100" dirty="0">
                          <a:effectLst/>
                        </a:rPr>
                        <a:t>complexes.</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5258" marR="25258" marT="0" marB="0"/>
                </a:tc>
                <a:extLst>
                  <a:ext uri="{0D108BD9-81ED-4DB2-BD59-A6C34878D82A}">
                    <a16:rowId xmlns:a16="http://schemas.microsoft.com/office/drawing/2014/main" val="3306332895"/>
                  </a:ext>
                </a:extLst>
              </a:tr>
              <a:tr h="367712">
                <a:tc>
                  <a:txBody>
                    <a:bodyPr/>
                    <a:lstStyle/>
                    <a:p>
                      <a:pPr>
                        <a:lnSpc>
                          <a:spcPct val="107000"/>
                        </a:lnSpc>
                        <a:spcAft>
                          <a:spcPts val="0"/>
                        </a:spcAft>
                      </a:pPr>
                      <a:r>
                        <a:rPr lang="fr-FR" sz="1050">
                          <a:effectLst/>
                        </a:rPr>
                        <a:t>Espace et géométrie</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5258" marR="25258" marT="0" marB="0"/>
                </a:tc>
                <a:tc gridSpan="2">
                  <a:txBody>
                    <a:bodyPr/>
                    <a:lstStyle/>
                    <a:p>
                      <a:pPr>
                        <a:lnSpc>
                          <a:spcPct val="107000"/>
                        </a:lnSpc>
                        <a:spcAft>
                          <a:spcPts val="0"/>
                        </a:spcAft>
                      </a:pPr>
                      <a:r>
                        <a:rPr lang="fr-FR" sz="1100">
                          <a:effectLst/>
                        </a:rPr>
                        <a:t>Les activités spatiales et géométriques constituent</a:t>
                      </a:r>
                      <a:r>
                        <a:rPr lang="fr-FR" sz="1100" spc="-60">
                          <a:effectLst/>
                        </a:rPr>
                        <a:t> </a:t>
                      </a:r>
                      <a:r>
                        <a:rPr lang="fr-FR" sz="1100">
                          <a:effectLst/>
                        </a:rPr>
                        <a:t>des</a:t>
                      </a:r>
                      <a:r>
                        <a:rPr lang="fr-FR" sz="1100" spc="-35">
                          <a:effectLst/>
                        </a:rPr>
                        <a:t> </a:t>
                      </a:r>
                      <a:r>
                        <a:rPr lang="fr-FR" sz="1100">
                          <a:effectLst/>
                        </a:rPr>
                        <a:t>moments privilégiés pour une première initiation à la programmation notamment à travers la programmation</a:t>
                      </a:r>
                      <a:r>
                        <a:rPr lang="fr-FR" sz="1100" spc="-145">
                          <a:effectLst/>
                        </a:rPr>
                        <a:t> </a:t>
                      </a:r>
                      <a:r>
                        <a:rPr lang="fr-FR" sz="1100">
                          <a:effectLst/>
                        </a:rPr>
                        <a:t>de</a:t>
                      </a:r>
                      <a:r>
                        <a:rPr lang="fr-FR" sz="1100" spc="-145">
                          <a:effectLst/>
                        </a:rPr>
                        <a:t> </a:t>
                      </a:r>
                      <a:r>
                        <a:rPr lang="fr-FR" sz="1100">
                          <a:effectLst/>
                        </a:rPr>
                        <a:t>déplacements</a:t>
                      </a:r>
                      <a:r>
                        <a:rPr lang="fr-FR" sz="1100" spc="-140">
                          <a:effectLst/>
                        </a:rPr>
                        <a:t> </a:t>
                      </a:r>
                      <a:r>
                        <a:rPr lang="fr-FR" sz="1100">
                          <a:effectLst/>
                        </a:rPr>
                        <a:t>ou</a:t>
                      </a:r>
                      <a:r>
                        <a:rPr lang="fr-FR" sz="1100" spc="-145">
                          <a:effectLst/>
                        </a:rPr>
                        <a:t> </a:t>
                      </a:r>
                      <a:r>
                        <a:rPr lang="fr-FR" sz="1100">
                          <a:effectLst/>
                        </a:rPr>
                        <a:t>de</a:t>
                      </a:r>
                      <a:r>
                        <a:rPr lang="fr-FR" sz="1100" spc="-135">
                          <a:effectLst/>
                        </a:rPr>
                        <a:t> </a:t>
                      </a:r>
                      <a:r>
                        <a:rPr lang="fr-FR" sz="1100">
                          <a:effectLst/>
                        </a:rPr>
                        <a:t>construction</a:t>
                      </a:r>
                      <a:r>
                        <a:rPr lang="fr-FR" sz="1100" spc="-145">
                          <a:effectLst/>
                        </a:rPr>
                        <a:t> </a:t>
                      </a:r>
                      <a:r>
                        <a:rPr lang="fr-FR" sz="1100">
                          <a:effectLst/>
                        </a:rPr>
                        <a:t>de</a:t>
                      </a:r>
                      <a:r>
                        <a:rPr lang="fr-FR" sz="1100" spc="-145">
                          <a:effectLst/>
                        </a:rPr>
                        <a:t> </a:t>
                      </a:r>
                      <a:r>
                        <a:rPr lang="fr-FR" sz="1100">
                          <a:effectLst/>
                        </a:rPr>
                        <a:t>figures.</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5258" marR="25258" marT="0" marB="0"/>
                </a:tc>
                <a:tc hMerge="1">
                  <a:txBody>
                    <a:bodyPr/>
                    <a:lstStyle/>
                    <a:p>
                      <a:endParaRPr lang="fr-FR"/>
                    </a:p>
                  </a:txBody>
                  <a:tcPr/>
                </a:tc>
                <a:extLst>
                  <a:ext uri="{0D108BD9-81ED-4DB2-BD59-A6C34878D82A}">
                    <a16:rowId xmlns:a16="http://schemas.microsoft.com/office/drawing/2014/main" val="3178748837"/>
                  </a:ext>
                </a:extLst>
              </a:tr>
              <a:tr h="1498238">
                <a:tc>
                  <a:txBody>
                    <a:bodyPr/>
                    <a:lstStyle/>
                    <a:p>
                      <a:pPr>
                        <a:lnSpc>
                          <a:spcPct val="107000"/>
                        </a:lnSpc>
                        <a:spcAft>
                          <a:spcPts val="0"/>
                        </a:spcAft>
                      </a:pPr>
                      <a:r>
                        <a:rPr lang="fr-FR" sz="1050" dirty="0">
                          <a:effectLst/>
                        </a:rPr>
                        <a:t>(Se) repérer et (se) déplacer dans l’espace en utilisant ou en élaborant des représentations</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5258" marR="25258" marT="0" marB="0"/>
                </a:tc>
                <a:tc>
                  <a:txBody>
                    <a:bodyPr/>
                    <a:lstStyle/>
                    <a:p>
                      <a:pPr marL="342900" lvl="0" indent="-342900" algn="l">
                        <a:lnSpc>
                          <a:spcPct val="107000"/>
                        </a:lnSpc>
                        <a:spcAft>
                          <a:spcPts val="0"/>
                        </a:spcAft>
                        <a:buSzPts val="1200"/>
                        <a:buFont typeface="Arial" panose="020B0604020202020204" pitchFamily="34" charset="0"/>
                        <a:buChar char="-"/>
                      </a:pPr>
                      <a:r>
                        <a:rPr lang="fr-FR" sz="1100">
                          <a:effectLst/>
                        </a:rPr>
                        <a:t>Se repérer, décrire ou exécuter des déplacements, sur un plan ou sur une carte.</a:t>
                      </a:r>
                    </a:p>
                    <a:p>
                      <a:pPr marL="342900" lvl="0" indent="-342900" algn="l">
                        <a:lnSpc>
                          <a:spcPct val="107000"/>
                        </a:lnSpc>
                        <a:spcAft>
                          <a:spcPts val="0"/>
                        </a:spcAft>
                        <a:buSzPts val="1200"/>
                        <a:buFont typeface="Arial" panose="020B0604020202020204" pitchFamily="34" charset="0"/>
                        <a:buChar char="-"/>
                      </a:pPr>
                      <a:r>
                        <a:rPr lang="fr-FR" sz="1100">
                          <a:effectLst/>
                        </a:rPr>
                        <a:t>Accomplir, décrire, coder des déplacements dans des espaces familiers.</a:t>
                      </a:r>
                    </a:p>
                    <a:p>
                      <a:pPr marL="342900" lvl="0" indent="-342900" algn="l">
                        <a:lnSpc>
                          <a:spcPct val="107000"/>
                        </a:lnSpc>
                        <a:spcAft>
                          <a:spcPts val="0"/>
                        </a:spcAft>
                        <a:buSzPts val="1200"/>
                        <a:buFont typeface="Arial" panose="020B0604020202020204" pitchFamily="34" charset="0"/>
                        <a:buChar char="-"/>
                      </a:pPr>
                      <a:r>
                        <a:rPr lang="fr-FR" sz="1100">
                          <a:effectLst/>
                        </a:rPr>
                        <a:t>Programmer les déplacements d’un robot ou ceux d’un personnage sur un écran.</a:t>
                      </a:r>
                    </a:p>
                    <a:p>
                      <a:pPr marL="342900" lvl="0" indent="-342900" algn="l">
                        <a:lnSpc>
                          <a:spcPct val="107000"/>
                        </a:lnSpc>
                        <a:spcAft>
                          <a:spcPts val="0"/>
                        </a:spcAft>
                        <a:buSzPts val="1200"/>
                        <a:buFont typeface="Arial" panose="020B0604020202020204" pitchFamily="34" charset="0"/>
                        <a:buChar char="-"/>
                      </a:pPr>
                      <a:r>
                        <a:rPr lang="fr-FR" sz="1100">
                          <a:effectLst/>
                        </a:rPr>
                        <a:t>Vocabulaire permettant de définir des positions et des déplacements.</a:t>
                      </a:r>
                    </a:p>
                    <a:p>
                      <a:pPr marL="342900" lvl="0" indent="-342900" algn="l">
                        <a:lnSpc>
                          <a:spcPct val="107000"/>
                        </a:lnSpc>
                        <a:spcAft>
                          <a:spcPts val="0"/>
                        </a:spcAft>
                        <a:buSzPts val="1200"/>
                        <a:buFont typeface="Arial" panose="020B0604020202020204" pitchFamily="34" charset="0"/>
                        <a:buChar char="-"/>
                      </a:pPr>
                      <a:r>
                        <a:rPr lang="fr-FR" sz="1100">
                          <a:effectLst/>
                        </a:rPr>
                        <a:t>Divers	modes	de représentation de l’espace.</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5258" marR="25258" marT="0" marB="0"/>
                </a:tc>
                <a:tc>
                  <a:txBody>
                    <a:bodyPr/>
                    <a:lstStyle/>
                    <a:p>
                      <a:pPr>
                        <a:lnSpc>
                          <a:spcPct val="107000"/>
                        </a:lnSpc>
                        <a:spcAft>
                          <a:spcPts val="0"/>
                        </a:spcAft>
                      </a:pPr>
                      <a:r>
                        <a:rPr lang="fr-FR" sz="1100">
                          <a:effectLst/>
                        </a:rPr>
                        <a:t>Situations donnant lieu à des repérages dans l’espace ou à la description, au codage ou au décodage de déplacements.</a:t>
                      </a:r>
                    </a:p>
                    <a:p>
                      <a:pPr>
                        <a:lnSpc>
                          <a:spcPct val="107000"/>
                        </a:lnSpc>
                        <a:spcAft>
                          <a:spcPts val="0"/>
                        </a:spcAft>
                      </a:pPr>
                      <a:r>
                        <a:rPr lang="fr-FR" sz="1100">
                          <a:effectLst/>
                        </a:rPr>
                        <a:t>Travailler avec de nouvelles ressources comme les systèmes d’information géographique, des logiciels d’initiation à la programmation.</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5258" marR="25258" marT="0" marB="0"/>
                </a:tc>
                <a:extLst>
                  <a:ext uri="{0D108BD9-81ED-4DB2-BD59-A6C34878D82A}">
                    <a16:rowId xmlns:a16="http://schemas.microsoft.com/office/drawing/2014/main" val="792642956"/>
                  </a:ext>
                </a:extLst>
              </a:tr>
              <a:tr h="763577">
                <a:tc>
                  <a:txBody>
                    <a:bodyPr/>
                    <a:lstStyle/>
                    <a:p>
                      <a:pPr>
                        <a:lnSpc>
                          <a:spcPct val="107000"/>
                        </a:lnSpc>
                        <a:spcAft>
                          <a:spcPts val="0"/>
                        </a:spcAft>
                      </a:pPr>
                      <a:r>
                        <a:rPr lang="fr-FR" sz="1050" dirty="0">
                          <a:effectLst/>
                        </a:rPr>
                        <a:t>Reconnaitre et utiliser quelques relations géométriques</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5258" marR="25258" marT="0" marB="0"/>
                </a:tc>
                <a:tc>
                  <a:txBody>
                    <a:bodyPr/>
                    <a:lstStyle/>
                    <a:p>
                      <a:pPr>
                        <a:lnSpc>
                          <a:spcPct val="107000"/>
                        </a:lnSpc>
                        <a:spcAft>
                          <a:spcPts val="0"/>
                        </a:spcAft>
                      </a:pPr>
                      <a:r>
                        <a:rPr lang="fr-FR" sz="1100" dirty="0">
                          <a:effectLst/>
                        </a:rPr>
                        <a:t>Effectuer des tracés correspondant à des relations de perpendicularité ou de parallélisme de droites et de segments.</a:t>
                      </a:r>
                    </a:p>
                    <a:p>
                      <a:pPr>
                        <a:lnSpc>
                          <a:spcPct val="107000"/>
                        </a:lnSpc>
                        <a:spcAft>
                          <a:spcPts val="0"/>
                        </a:spcAft>
                      </a:pPr>
                      <a:r>
                        <a:rPr lang="fr-FR" sz="1100" dirty="0">
                          <a:effectLst/>
                        </a:rPr>
                        <a:t>Déterminer le plus court chemin entre deux points (en lien avec la notion d’alignement).Proportionnalité </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5258" marR="25258" marT="0" marB="0"/>
                </a:tc>
                <a:tc>
                  <a:txBody>
                    <a:bodyPr/>
                    <a:lstStyle/>
                    <a:p>
                      <a:pPr>
                        <a:lnSpc>
                          <a:spcPct val="107000"/>
                        </a:lnSpc>
                        <a:spcAft>
                          <a:spcPts val="0"/>
                        </a:spcAft>
                      </a:pPr>
                      <a:r>
                        <a:rPr lang="fr-FR" sz="1100" dirty="0">
                          <a:effectLst/>
                        </a:rPr>
                        <a:t>Situations conduisant les élèves à utiliser des techniques qui évoluent en fonction des supports et  des  instruments  choisis : </a:t>
                      </a:r>
                    </a:p>
                    <a:p>
                      <a:pPr>
                        <a:lnSpc>
                          <a:spcPct val="107000"/>
                        </a:lnSpc>
                        <a:spcAft>
                          <a:spcPts val="0"/>
                        </a:spcAft>
                      </a:pPr>
                      <a:r>
                        <a:rPr lang="fr-FR" sz="1100" dirty="0">
                          <a:effectLst/>
                        </a:rPr>
                        <a:t>Exemples de matériels : papier/crayon, logiciels de géométrie dynamique, d’initiation à la programmation, logiciels de visualisation de cartes, de plans. </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5258" marR="25258" marT="0" marB="0"/>
                </a:tc>
                <a:extLst>
                  <a:ext uri="{0D108BD9-81ED-4DB2-BD59-A6C34878D82A}">
                    <a16:rowId xmlns:a16="http://schemas.microsoft.com/office/drawing/2014/main" val="4052234468"/>
                  </a:ext>
                </a:extLst>
              </a:tr>
              <a:tr h="179560">
                <a:tc gridSpan="3">
                  <a:txBody>
                    <a:bodyPr/>
                    <a:lstStyle/>
                    <a:p>
                      <a:pPr algn="ctr">
                        <a:lnSpc>
                          <a:spcPct val="107000"/>
                        </a:lnSpc>
                        <a:spcAft>
                          <a:spcPts val="0"/>
                        </a:spcAft>
                      </a:pPr>
                      <a:r>
                        <a:rPr lang="fr-FR" sz="1100">
                          <a:effectLst/>
                        </a:rPr>
                        <a:t>SCIENCES ET TECHNOLOGIE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25258" marR="25258"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745783740"/>
                  </a:ext>
                </a:extLst>
              </a:tr>
              <a:tr h="872254">
                <a:tc>
                  <a:txBody>
                    <a:bodyPr/>
                    <a:lstStyle/>
                    <a:p>
                      <a:pPr>
                        <a:lnSpc>
                          <a:spcPct val="107000"/>
                        </a:lnSpc>
                        <a:spcAft>
                          <a:spcPts val="0"/>
                        </a:spcAft>
                      </a:pPr>
                      <a:r>
                        <a:rPr lang="fr-FR" sz="1050">
                          <a:effectLst/>
                        </a:rPr>
                        <a:t>Identifier un signal et une information</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5258" marR="25258" marT="0" marB="0"/>
                </a:tc>
                <a:tc>
                  <a:txBody>
                    <a:bodyPr/>
                    <a:lstStyle/>
                    <a:p>
                      <a:pPr>
                        <a:lnSpc>
                          <a:spcPct val="107000"/>
                        </a:lnSpc>
                        <a:spcAft>
                          <a:spcPts val="0"/>
                        </a:spcAft>
                      </a:pPr>
                      <a:r>
                        <a:rPr lang="fr-FR" sz="1100">
                          <a:effectLst/>
                        </a:rPr>
                        <a:t>Identifier différentes formes de signaux (sonores, lumineux, radio…).</a:t>
                      </a:r>
                    </a:p>
                    <a:p>
                      <a:pPr>
                        <a:lnSpc>
                          <a:spcPct val="107000"/>
                        </a:lnSpc>
                        <a:spcAft>
                          <a:spcPts val="0"/>
                        </a:spcAft>
                      </a:pPr>
                      <a:r>
                        <a:rPr lang="fr-FR" sz="1100">
                          <a:effectLst/>
                        </a:rPr>
                        <a:t>Nature d’un signal, nature d’une information, dans une application simple de la vie courante.</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5258" marR="25258" marT="0" marB="0"/>
                </a:tc>
                <a:tc>
                  <a:txBody>
                    <a:bodyPr/>
                    <a:lstStyle/>
                    <a:p>
                      <a:pPr>
                        <a:lnSpc>
                          <a:spcPct val="107000"/>
                        </a:lnSpc>
                        <a:spcAft>
                          <a:spcPts val="0"/>
                        </a:spcAft>
                      </a:pPr>
                      <a:r>
                        <a:rPr lang="fr-FR" sz="1100" dirty="0">
                          <a:effectLst/>
                        </a:rPr>
                        <a:t>Introduire de façon simple la notion de signal et d’information en utilisant des situations de la vie courante : feux de circulation, voyant de charge d’un appareil, alarme sonore, téléphone…</a:t>
                      </a:r>
                    </a:p>
                    <a:p>
                      <a:pPr>
                        <a:lnSpc>
                          <a:spcPct val="107000"/>
                        </a:lnSpc>
                        <a:spcAft>
                          <a:spcPts val="0"/>
                        </a:spcAft>
                      </a:pPr>
                      <a:r>
                        <a:rPr lang="fr-FR" sz="1100" dirty="0">
                          <a:effectLst/>
                        </a:rPr>
                        <a:t>Élément minimum d’information (oui/non) et représentation par 0, 1.</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5258" marR="25258" marT="0" marB="0"/>
                </a:tc>
                <a:extLst>
                  <a:ext uri="{0D108BD9-81ED-4DB2-BD59-A6C34878D82A}">
                    <a16:rowId xmlns:a16="http://schemas.microsoft.com/office/drawing/2014/main" val="3778057123"/>
                  </a:ext>
                </a:extLst>
              </a:tr>
              <a:tr h="742702">
                <a:tc>
                  <a:txBody>
                    <a:bodyPr/>
                    <a:lstStyle/>
                    <a:p>
                      <a:pPr>
                        <a:lnSpc>
                          <a:spcPct val="107000"/>
                        </a:lnSpc>
                        <a:spcAft>
                          <a:spcPts val="0"/>
                        </a:spcAft>
                      </a:pPr>
                      <a:r>
                        <a:rPr lang="fr-FR" sz="1050">
                          <a:effectLst/>
                        </a:rPr>
                        <a:t>Décrire le fonctionnement d’objets techniques, leurs fonctions et leurs constitutions</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5258" marR="25258" marT="0" marB="0"/>
                </a:tc>
                <a:tc gridSpan="2">
                  <a:txBody>
                    <a:bodyPr/>
                    <a:lstStyle/>
                    <a:p>
                      <a:pPr>
                        <a:lnSpc>
                          <a:spcPct val="107000"/>
                        </a:lnSpc>
                        <a:spcAft>
                          <a:spcPts val="0"/>
                        </a:spcAft>
                      </a:pPr>
                      <a:r>
                        <a:rPr lang="fr-FR" sz="1100" dirty="0">
                          <a:effectLst/>
                        </a:rPr>
                        <a:t>Besoin, fonction d’usage et d’estime. Fonction technique, solutions techniques.</a:t>
                      </a:r>
                    </a:p>
                    <a:p>
                      <a:pPr>
                        <a:lnSpc>
                          <a:spcPct val="107000"/>
                        </a:lnSpc>
                        <a:spcAft>
                          <a:spcPts val="0"/>
                        </a:spcAft>
                      </a:pPr>
                      <a:r>
                        <a:rPr lang="fr-FR" sz="1100" dirty="0">
                          <a:effectLst/>
                        </a:rPr>
                        <a:t>Représentation du fonctionnement d’un objet technique.</a:t>
                      </a:r>
                    </a:p>
                    <a:p>
                      <a:pPr>
                        <a:lnSpc>
                          <a:spcPct val="107000"/>
                        </a:lnSpc>
                        <a:spcAft>
                          <a:spcPts val="0"/>
                        </a:spcAft>
                      </a:pPr>
                      <a:r>
                        <a:rPr lang="fr-FR" sz="1100" dirty="0">
                          <a:effectLst/>
                        </a:rPr>
                        <a:t>Comparaison de solutions techniques : constitutions, fonctions, organes.</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5258" marR="25258" marT="0" marB="0"/>
                </a:tc>
                <a:tc hMerge="1">
                  <a:txBody>
                    <a:bodyPr/>
                    <a:lstStyle/>
                    <a:p>
                      <a:endParaRPr lang="fr-FR"/>
                    </a:p>
                  </a:txBody>
                  <a:tcPr/>
                </a:tc>
                <a:extLst>
                  <a:ext uri="{0D108BD9-81ED-4DB2-BD59-A6C34878D82A}">
                    <a16:rowId xmlns:a16="http://schemas.microsoft.com/office/drawing/2014/main" val="1142427681"/>
                  </a:ext>
                </a:extLst>
              </a:tr>
              <a:tr h="932167">
                <a:tc>
                  <a:txBody>
                    <a:bodyPr/>
                    <a:lstStyle/>
                    <a:p>
                      <a:pPr>
                        <a:lnSpc>
                          <a:spcPct val="107000"/>
                        </a:lnSpc>
                        <a:spcAft>
                          <a:spcPts val="0"/>
                        </a:spcAft>
                        <a:tabLst>
                          <a:tab pos="1371600" algn="l"/>
                        </a:tabLst>
                      </a:pPr>
                      <a:r>
                        <a:rPr lang="fr-FR" sz="1050">
                          <a:effectLst/>
                        </a:rPr>
                        <a:t>Repérer et comprendre la communication et la gestion de l’information</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5258" marR="25258" marT="0" marB="0"/>
                </a:tc>
                <a:tc>
                  <a:txBody>
                    <a:bodyPr/>
                    <a:lstStyle/>
                    <a:p>
                      <a:pPr>
                        <a:lnSpc>
                          <a:spcPct val="107000"/>
                        </a:lnSpc>
                        <a:spcAft>
                          <a:spcPts val="0"/>
                        </a:spcAft>
                      </a:pPr>
                      <a:r>
                        <a:rPr lang="fr-FR" sz="1100" dirty="0">
                          <a:effectLst/>
                        </a:rPr>
                        <a:t>Environnement numérique de travail.</a:t>
                      </a:r>
                    </a:p>
                    <a:p>
                      <a:pPr>
                        <a:lnSpc>
                          <a:spcPct val="107000"/>
                        </a:lnSpc>
                        <a:spcAft>
                          <a:spcPts val="0"/>
                        </a:spcAft>
                      </a:pPr>
                      <a:r>
                        <a:rPr lang="fr-FR" sz="1100" dirty="0">
                          <a:effectLst/>
                        </a:rPr>
                        <a:t>Le stockage des </a:t>
                      </a:r>
                      <a:r>
                        <a:rPr lang="fr-FR" sz="1100" dirty="0" err="1">
                          <a:effectLst/>
                        </a:rPr>
                        <a:t>données,notions</a:t>
                      </a:r>
                      <a:r>
                        <a:rPr lang="fr-FR" sz="1100" dirty="0">
                          <a:effectLst/>
                        </a:rPr>
                        <a:t> d’algorithmes, les objets programmables.</a:t>
                      </a:r>
                    </a:p>
                    <a:p>
                      <a:pPr>
                        <a:lnSpc>
                          <a:spcPct val="107000"/>
                        </a:lnSpc>
                        <a:spcAft>
                          <a:spcPts val="0"/>
                        </a:spcAft>
                      </a:pPr>
                      <a:r>
                        <a:rPr lang="fr-FR" sz="1100" dirty="0">
                          <a:effectLst/>
                        </a:rPr>
                        <a:t>-Usage des moyens numériques dans un réseau.</a:t>
                      </a:r>
                    </a:p>
                    <a:p>
                      <a:pPr>
                        <a:lnSpc>
                          <a:spcPct val="107000"/>
                        </a:lnSpc>
                        <a:spcAft>
                          <a:spcPts val="0"/>
                        </a:spcAft>
                      </a:pPr>
                      <a:r>
                        <a:rPr lang="fr-FR" sz="1100" dirty="0">
                          <a:effectLst/>
                        </a:rPr>
                        <a:t>-Usage de logiciels usuels</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5258" marR="25258" marT="0" marB="0"/>
                </a:tc>
                <a:tc>
                  <a:txBody>
                    <a:bodyPr/>
                    <a:lstStyle/>
                    <a:p>
                      <a:pPr>
                        <a:lnSpc>
                          <a:spcPct val="107000"/>
                        </a:lnSpc>
                        <a:spcAft>
                          <a:spcPts val="0"/>
                        </a:spcAft>
                      </a:pPr>
                      <a:r>
                        <a:rPr lang="fr-FR" sz="1100" dirty="0">
                          <a:effectLst/>
                        </a:rPr>
                        <a:t>Les élèves découvrent l’algorithme en utilisant des logiciels d’applications visuelles et ludiques.</a:t>
                      </a:r>
                    </a:p>
                    <a:p>
                      <a:pPr>
                        <a:lnSpc>
                          <a:spcPct val="107000"/>
                        </a:lnSpc>
                        <a:spcAft>
                          <a:spcPts val="0"/>
                        </a:spcAft>
                      </a:pPr>
                      <a:r>
                        <a:rPr lang="fr-FR" sz="1100" dirty="0">
                          <a:effectLst/>
                        </a:rPr>
                        <a:t>Ils exploitent les moyens informatiques en pratiquant le travail collaboratif. Les élèves maitrisent le fonctionnement de logiciels usuels et s’approprient leur fonctionnement.</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5258" marR="25258" marT="0" marB="0"/>
                </a:tc>
                <a:extLst>
                  <a:ext uri="{0D108BD9-81ED-4DB2-BD59-A6C34878D82A}">
                    <a16:rowId xmlns:a16="http://schemas.microsoft.com/office/drawing/2014/main" val="1875775222"/>
                  </a:ext>
                </a:extLst>
              </a:tr>
            </a:tbl>
          </a:graphicData>
        </a:graphic>
      </p:graphicFrame>
      <p:cxnSp>
        <p:nvCxnSpPr>
          <p:cNvPr id="3" name="Connecteur droit 2">
            <a:extLst>
              <a:ext uri="{FF2B5EF4-FFF2-40B4-BE49-F238E27FC236}">
                <a16:creationId xmlns:a16="http://schemas.microsoft.com/office/drawing/2014/main" id="{9DD82451-79C1-43FA-AC01-DB651532AB1F}"/>
              </a:ext>
            </a:extLst>
          </p:cNvPr>
          <p:cNvCxnSpPr>
            <a:cxnSpLocks noChangeShapeType="1"/>
          </p:cNvCxnSpPr>
          <p:nvPr/>
        </p:nvCxnSpPr>
        <p:spPr bwMode="auto">
          <a:xfrm>
            <a:off x="14014450" y="11301413"/>
            <a:ext cx="427038" cy="0"/>
          </a:xfrm>
          <a:prstGeom prst="line">
            <a:avLst/>
          </a:prstGeom>
          <a:noFill/>
          <a:ln w="5080">
            <a:solidFill>
              <a:srgbClr val="000000"/>
            </a:solidFill>
            <a:prstDash val="solid"/>
            <a:round/>
            <a:headEnd/>
            <a:tailEnd/>
          </a:ln>
          <a:extLst>
            <a:ext uri="{909E8E84-426E-40DD-AFC4-6F175D3DCCD1}">
              <a14:hiddenFill xmlns:a14="http://schemas.microsoft.com/office/drawing/2010/main">
                <a:noFill/>
              </a14:hiddenFill>
            </a:ext>
          </a:extLst>
        </p:spPr>
      </p:cxnSp>
      <p:sp>
        <p:nvSpPr>
          <p:cNvPr id="4" name="Rectangle 3">
            <a:extLst>
              <a:ext uri="{FF2B5EF4-FFF2-40B4-BE49-F238E27FC236}">
                <a16:creationId xmlns:a16="http://schemas.microsoft.com/office/drawing/2014/main" id="{18182D94-47F9-4805-BE5A-9A6AADB367C7}"/>
              </a:ext>
            </a:extLst>
          </p:cNvPr>
          <p:cNvSpPr/>
          <p:nvPr/>
        </p:nvSpPr>
        <p:spPr>
          <a:xfrm rot="20680251">
            <a:off x="23902" y="2356799"/>
            <a:ext cx="2086890" cy="461665"/>
          </a:xfrm>
          <a:prstGeom prst="rect">
            <a:avLst/>
          </a:prstGeom>
          <a:solidFill>
            <a:schemeClr val="accent1">
              <a:lumMod val="75000"/>
            </a:schemeClr>
          </a:solidFill>
          <a:ln w="38100">
            <a:solidFill>
              <a:schemeClr val="tx1"/>
            </a:solidFill>
          </a:ln>
        </p:spPr>
        <p:txBody>
          <a:bodyPr wrap="square">
            <a:spAutoFit/>
          </a:bodyPr>
          <a:lstStyle/>
          <a:p>
            <a:pPr algn="ctr"/>
            <a:r>
              <a:rPr lang="fr-FR" sz="2400" i="1" dirty="0">
                <a:latin typeface="arial" panose="020B0604020202020204" pitchFamily="34" charset="0"/>
              </a:rPr>
              <a:t>Cycle 3</a:t>
            </a:r>
            <a:endParaRPr lang="fr-FR" sz="2400" i="1" dirty="0"/>
          </a:p>
        </p:txBody>
      </p:sp>
    </p:spTree>
    <p:extLst>
      <p:ext uri="{BB962C8B-B14F-4D97-AF65-F5344CB8AC3E}">
        <p14:creationId xmlns:p14="http://schemas.microsoft.com/office/powerpoint/2010/main" val="3078181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85BE17-A73F-427E-B32A-01E9E387DC35}"/>
              </a:ext>
            </a:extLst>
          </p:cNvPr>
          <p:cNvSpPr/>
          <p:nvPr/>
        </p:nvSpPr>
        <p:spPr>
          <a:xfrm>
            <a:off x="1206500" y="4169908"/>
            <a:ext cx="9779000" cy="2153346"/>
          </a:xfrm>
          <a:prstGeom prst="rect">
            <a:avLst/>
          </a:prstGeom>
        </p:spPr>
        <p:txBody>
          <a:bodyPr wrap="square">
            <a:spAutoFit/>
          </a:bodyPr>
          <a:lstStyle/>
          <a:p>
            <a:pPr>
              <a:lnSpc>
                <a:spcPct val="107000"/>
              </a:lnSpc>
              <a:spcAft>
                <a:spcPts val="0"/>
              </a:spcAft>
              <a:tabLst>
                <a:tab pos="1666875" algn="l"/>
              </a:tabLst>
            </a:pPr>
            <a:r>
              <a:rPr lang="fr-FR" dirty="0"/>
              <a:t>L’investigation, l’expérimentation, l’observation du fonctionnement, la recherche de résolution de problème sont à pratiquer afin de solliciter l’analyse, la recherche, et la créativité des élèves pour répondre à un problème posé.</a:t>
            </a:r>
          </a:p>
          <a:p>
            <a:pPr>
              <a:lnSpc>
                <a:spcPct val="107000"/>
              </a:lnSpc>
              <a:spcAft>
                <a:spcPts val="0"/>
              </a:spcAft>
              <a:tabLst>
                <a:tab pos="1666875" algn="l"/>
              </a:tabLst>
            </a:pPr>
            <a:endParaRPr lang="fr-FR" dirty="0"/>
          </a:p>
          <a:p>
            <a:pPr>
              <a:lnSpc>
                <a:spcPct val="107000"/>
              </a:lnSpc>
              <a:spcAft>
                <a:spcPts val="0"/>
              </a:spcAft>
              <a:tabLst>
                <a:tab pos="1666875" algn="l"/>
              </a:tabLst>
            </a:pPr>
            <a:r>
              <a:rPr lang="fr-FR" dirty="0"/>
              <a:t>Leur solution doit aboutir la plupart du temps à une réalisation concrète favorisant la manipulation  sur des matériels et l’activité pratique.  L’usage des outils  numériques est recommandé pour favoriser la communication et la représentation des objets techniques.</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4C9FD4A3-34CF-46F6-A748-1F54D9B7981D}"/>
              </a:ext>
            </a:extLst>
          </p:cNvPr>
          <p:cNvSpPr/>
          <p:nvPr/>
        </p:nvSpPr>
        <p:spPr>
          <a:xfrm>
            <a:off x="1713697" y="922456"/>
            <a:ext cx="10198100" cy="1856983"/>
          </a:xfrm>
          <a:prstGeom prst="rect">
            <a:avLst/>
          </a:prstGeom>
        </p:spPr>
        <p:txBody>
          <a:bodyPr wrap="square">
            <a:spAutoFit/>
          </a:bodyPr>
          <a:lstStyle/>
          <a:p>
            <a:pPr>
              <a:lnSpc>
                <a:spcPct val="107000"/>
              </a:lnSpc>
              <a:spcAft>
                <a:spcPts val="0"/>
              </a:spcAft>
            </a:pPr>
            <a:r>
              <a:rPr lang="fr-FR" dirty="0"/>
              <a:t>En complément de l’usage du papier, du crayon et de la manipulation d’objets concrets, les outils numériques sont progressivement introduits. Ainsi, l’usage de logiciels de calcul et de numération permet d’approfondir les connaissances des propriétés des nombres et des opérations comme d’accroitre la maitrise de certaines techniques de calculs. De même, des activités géométriques peuvent être l’occasion d’amener les élèves à utiliser différents supports de travail : papier et crayon, mais aussi logiciels de géométrie dynamique, d’initiation à la programmation ou logiciels de visualisation de cartes, de plans.</a:t>
            </a:r>
            <a:endParaRPr lang="fr-FR"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0818515-5CC3-4649-8468-7EF29514CE69}"/>
              </a:ext>
            </a:extLst>
          </p:cNvPr>
          <p:cNvSpPr/>
          <p:nvPr/>
        </p:nvSpPr>
        <p:spPr>
          <a:xfrm rot="19593404">
            <a:off x="79488" y="735185"/>
            <a:ext cx="2367846" cy="461665"/>
          </a:xfrm>
          <a:prstGeom prst="rect">
            <a:avLst/>
          </a:prstGeom>
          <a:solidFill>
            <a:schemeClr val="accent1">
              <a:lumMod val="75000"/>
            </a:schemeClr>
          </a:solidFill>
          <a:ln w="38100">
            <a:solidFill>
              <a:schemeClr val="tx1"/>
            </a:solidFill>
          </a:ln>
        </p:spPr>
        <p:txBody>
          <a:bodyPr wrap="square">
            <a:spAutoFit/>
          </a:bodyPr>
          <a:lstStyle/>
          <a:p>
            <a:pPr algn="ctr"/>
            <a:r>
              <a:rPr lang="fr-FR" sz="2400" i="1" dirty="0">
                <a:latin typeface="arial" panose="020B0604020202020204" pitchFamily="34" charset="0"/>
              </a:rPr>
              <a:t>Mathématiques</a:t>
            </a:r>
            <a:endParaRPr lang="fr-FR" sz="2400" i="1" dirty="0"/>
          </a:p>
        </p:txBody>
      </p:sp>
      <p:sp>
        <p:nvSpPr>
          <p:cNvPr id="5" name="Rectangle 4">
            <a:extLst>
              <a:ext uri="{FF2B5EF4-FFF2-40B4-BE49-F238E27FC236}">
                <a16:creationId xmlns:a16="http://schemas.microsoft.com/office/drawing/2014/main" id="{FBBDD12A-A7E0-4BEC-A9AC-8589AD8875DF}"/>
              </a:ext>
            </a:extLst>
          </p:cNvPr>
          <p:cNvSpPr/>
          <p:nvPr/>
        </p:nvSpPr>
        <p:spPr>
          <a:xfrm rot="20615776">
            <a:off x="211398" y="3117680"/>
            <a:ext cx="2367846" cy="830997"/>
          </a:xfrm>
          <a:prstGeom prst="rect">
            <a:avLst/>
          </a:prstGeom>
          <a:solidFill>
            <a:schemeClr val="accent1">
              <a:lumMod val="75000"/>
            </a:schemeClr>
          </a:solidFill>
          <a:ln w="38100">
            <a:solidFill>
              <a:schemeClr val="tx1"/>
            </a:solidFill>
          </a:ln>
        </p:spPr>
        <p:txBody>
          <a:bodyPr wrap="square">
            <a:spAutoFit/>
          </a:bodyPr>
          <a:lstStyle/>
          <a:p>
            <a:pPr algn="ctr"/>
            <a:r>
              <a:rPr lang="fr-FR" sz="2400" i="1" dirty="0">
                <a:latin typeface="arial" panose="020B0604020202020204" pitchFamily="34" charset="0"/>
              </a:rPr>
              <a:t>Sciences et technologie</a:t>
            </a:r>
            <a:endParaRPr lang="fr-FR" sz="2400" i="1" dirty="0"/>
          </a:p>
        </p:txBody>
      </p:sp>
    </p:spTree>
    <p:extLst>
      <p:ext uri="{BB962C8B-B14F-4D97-AF65-F5344CB8AC3E}">
        <p14:creationId xmlns:p14="http://schemas.microsoft.com/office/powerpoint/2010/main" val="1906436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email">
            <a:duotone>
              <a:schemeClr val="bg2">
                <a:shade val="48000"/>
                <a:hueMod val="106000"/>
                <a:satMod val="140000"/>
                <a:lumMod val="42000"/>
              </a:schemeClr>
              <a:schemeClr val="bg2">
                <a:tint val="98000"/>
                <a:hueMod val="92000"/>
                <a:satMod val="220000"/>
                <a:lumMod val="9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4A86F84-FBE4-4402-910A-0FF8E26ABF78}"/>
              </a:ext>
            </a:extLst>
          </p:cNvPr>
          <p:cNvSpPr txBox="1"/>
          <p:nvPr/>
        </p:nvSpPr>
        <p:spPr>
          <a:xfrm>
            <a:off x="1346961" y="825540"/>
            <a:ext cx="2914546" cy="584775"/>
          </a:xfrm>
          <a:prstGeom prst="rect">
            <a:avLst/>
          </a:prstGeom>
          <a:noFill/>
        </p:spPr>
        <p:txBody>
          <a:bodyPr wrap="square" rtlCol="0">
            <a:spAutoFit/>
          </a:bodyPr>
          <a:lstStyle/>
          <a:p>
            <a:r>
              <a:rPr lang="fr-FR" sz="3200" b="1" dirty="0"/>
              <a:t>Le jeu de </a:t>
            </a:r>
            <a:r>
              <a:rPr lang="fr-FR" sz="3200" b="1" dirty="0" err="1"/>
              <a:t>Nim</a:t>
            </a:r>
            <a:endParaRPr lang="fr-FR" sz="3200" b="1" dirty="0"/>
          </a:p>
        </p:txBody>
      </p:sp>
      <p:pic>
        <p:nvPicPr>
          <p:cNvPr id="4" name="Image 3">
            <a:extLst>
              <a:ext uri="{FF2B5EF4-FFF2-40B4-BE49-F238E27FC236}">
                <a16:creationId xmlns:a16="http://schemas.microsoft.com/office/drawing/2014/main" id="{51865ED9-2E75-44BE-A1F6-E3376CA31EA0}"/>
              </a:ext>
            </a:extLst>
          </p:cNvPr>
          <p:cNvPicPr>
            <a:picLocks noChangeAspect="1"/>
          </p:cNvPicPr>
          <p:nvPr/>
        </p:nvPicPr>
        <p:blipFill>
          <a:blip r:embed="rId4"/>
          <a:stretch>
            <a:fillRect/>
          </a:stretch>
        </p:blipFill>
        <p:spPr>
          <a:xfrm>
            <a:off x="1612701" y="1987305"/>
            <a:ext cx="9276517" cy="2226364"/>
          </a:xfrm>
          <a:prstGeom prst="rect">
            <a:avLst/>
          </a:prstGeom>
        </p:spPr>
      </p:pic>
      <p:sp>
        <p:nvSpPr>
          <p:cNvPr id="5" name="Rectangle 4">
            <a:extLst>
              <a:ext uri="{FF2B5EF4-FFF2-40B4-BE49-F238E27FC236}">
                <a16:creationId xmlns:a16="http://schemas.microsoft.com/office/drawing/2014/main" id="{394DABEF-9E82-479A-9299-20B5EDB7D162}"/>
              </a:ext>
            </a:extLst>
          </p:cNvPr>
          <p:cNvSpPr/>
          <p:nvPr/>
        </p:nvSpPr>
        <p:spPr>
          <a:xfrm>
            <a:off x="1346961" y="4870695"/>
            <a:ext cx="10248692" cy="1469826"/>
          </a:xfrm>
          <a:prstGeom prst="rect">
            <a:avLst/>
          </a:prstGeom>
        </p:spPr>
        <p:txBody>
          <a:bodyPr wrap="square">
            <a:spAutoFit/>
          </a:bodyPr>
          <a:lstStyle/>
          <a:p>
            <a:pPr>
              <a:lnSpc>
                <a:spcPct val="115000"/>
              </a:lnSpc>
              <a:spcAft>
                <a:spcPts val="1000"/>
              </a:spcAft>
            </a:pPr>
            <a:r>
              <a:rPr lang="fr-FR" sz="2400" dirty="0">
                <a:latin typeface="Calibri" panose="020F0502020204030204" pitchFamily="34" charset="0"/>
                <a:ea typeface="Calibri" panose="020F0502020204030204" pitchFamily="34" charset="0"/>
                <a:cs typeface="Times New Roman" panose="02020603050405020304" pitchFamily="18" charset="0"/>
              </a:rPr>
              <a:t>Chaque joueur retire à tour de rôle 1,2 ou 3 allumettes. Celui qui retire la ou les dernières allumettes a gagné.</a:t>
            </a:r>
          </a:p>
          <a:p>
            <a:pPr>
              <a:lnSpc>
                <a:spcPct val="115000"/>
              </a:lnSpc>
              <a:spcAft>
                <a:spcPts val="1000"/>
              </a:spcAft>
            </a:pPr>
            <a:r>
              <a:rPr lang="fr-FR" sz="2400" dirty="0">
                <a:latin typeface="Calibri" panose="020F0502020204030204" pitchFamily="34" charset="0"/>
                <a:ea typeface="Calibri" panose="020F0502020204030204" pitchFamily="34" charset="0"/>
                <a:cs typeface="Times New Roman" panose="02020603050405020304" pitchFamily="18" charset="0"/>
              </a:rPr>
              <a:t>Trouver la stratégie pour gagner à tous les coups.</a:t>
            </a:r>
          </a:p>
        </p:txBody>
      </p:sp>
    </p:spTree>
    <p:extLst>
      <p:ext uri="{BB962C8B-B14F-4D97-AF65-F5344CB8AC3E}">
        <p14:creationId xmlns:p14="http://schemas.microsoft.com/office/powerpoint/2010/main" val="165779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841C7F04-1059-4B1F-90DF-E4501F7988D5}"/>
              </a:ext>
            </a:extLst>
          </p:cNvPr>
          <p:cNvSpPr>
            <a:spLocks noGrp="1"/>
          </p:cNvSpPr>
          <p:nvPr>
            <p:ph type="title"/>
          </p:nvPr>
        </p:nvSpPr>
        <p:spPr>
          <a:xfrm>
            <a:off x="1694240" y="367355"/>
            <a:ext cx="3724656" cy="764195"/>
          </a:xfrm>
          <a:ln w="28575">
            <a:solidFill>
              <a:schemeClr val="accent1">
                <a:lumMod val="60000"/>
                <a:lumOff val="40000"/>
              </a:schemeClr>
            </a:solidFill>
          </a:ln>
        </p:spPr>
        <p:txBody>
          <a:bodyPr rtlCol="0">
            <a:normAutofit/>
          </a:bodyPr>
          <a:lstStyle/>
          <a:p>
            <a:pPr rtl="0"/>
            <a:r>
              <a:rPr lang="fr-FR" sz="4800" cap="none" dirty="0"/>
              <a:t>L’algorithme</a:t>
            </a:r>
          </a:p>
        </p:txBody>
      </p:sp>
      <p:sp>
        <p:nvSpPr>
          <p:cNvPr id="5" name="Rectangle 4">
            <a:extLst>
              <a:ext uri="{FF2B5EF4-FFF2-40B4-BE49-F238E27FC236}">
                <a16:creationId xmlns:a16="http://schemas.microsoft.com/office/drawing/2014/main" id="{46A06417-EA78-4830-9D83-7A7B5A4AE151}"/>
              </a:ext>
            </a:extLst>
          </p:cNvPr>
          <p:cNvSpPr/>
          <p:nvPr/>
        </p:nvSpPr>
        <p:spPr>
          <a:xfrm>
            <a:off x="5848764" y="333953"/>
            <a:ext cx="5992053" cy="830997"/>
          </a:xfrm>
          <a:prstGeom prst="rect">
            <a:avLst/>
          </a:prstGeom>
        </p:spPr>
        <p:txBody>
          <a:bodyPr wrap="square">
            <a:spAutoFit/>
          </a:bodyPr>
          <a:lstStyle/>
          <a:p>
            <a:r>
              <a:rPr lang="fr-FR" sz="2400" dirty="0"/>
              <a:t>Si le joueur 1 prend x allumettes, </a:t>
            </a:r>
          </a:p>
          <a:p>
            <a:r>
              <a:rPr lang="fr-FR" sz="2400" dirty="0"/>
              <a:t>le joueur 2 en prend 4-x : c’est un algorithme. </a:t>
            </a:r>
            <a:endParaRPr lang="fr-FR" dirty="0"/>
          </a:p>
        </p:txBody>
      </p:sp>
      <p:sp>
        <p:nvSpPr>
          <p:cNvPr id="6" name="Rectangle 5">
            <a:extLst>
              <a:ext uri="{FF2B5EF4-FFF2-40B4-BE49-F238E27FC236}">
                <a16:creationId xmlns:a16="http://schemas.microsoft.com/office/drawing/2014/main" id="{F23044C2-EA7B-4BDF-989C-96CE2478CA89}"/>
              </a:ext>
            </a:extLst>
          </p:cNvPr>
          <p:cNvSpPr/>
          <p:nvPr/>
        </p:nvSpPr>
        <p:spPr>
          <a:xfrm>
            <a:off x="351182" y="4685437"/>
            <a:ext cx="11095590" cy="1938992"/>
          </a:xfrm>
          <a:prstGeom prst="rect">
            <a:avLst/>
          </a:prstGeom>
        </p:spPr>
        <p:txBody>
          <a:bodyPr wrap="square">
            <a:spAutoFit/>
          </a:bodyPr>
          <a:lstStyle/>
          <a:p>
            <a:r>
              <a:rPr lang="fr-FR" sz="2000" dirty="0"/>
              <a:t>L’algorithme est une </a:t>
            </a:r>
            <a:r>
              <a:rPr lang="fr-FR" sz="2000" dirty="0">
                <a:solidFill>
                  <a:schemeClr val="accent1">
                    <a:lumMod val="60000"/>
                    <a:lumOff val="40000"/>
                  </a:schemeClr>
                </a:solidFill>
              </a:rPr>
              <a:t>suite de tâches élémentaires qui s’enchaînent selon des règles précises</a:t>
            </a:r>
            <a:r>
              <a:rPr lang="fr-FR" sz="2000" dirty="0"/>
              <a:t>, sans place pour l’interprétation personnelle.</a:t>
            </a:r>
          </a:p>
          <a:p>
            <a:r>
              <a:rPr lang="fr-FR" sz="2000" dirty="0"/>
              <a:t>un algorithme, c’est une méthode dans laquelle, </a:t>
            </a:r>
            <a:r>
              <a:rPr lang="fr-FR" sz="2000" dirty="0">
                <a:solidFill>
                  <a:schemeClr val="accent1">
                    <a:lumMod val="60000"/>
                    <a:lumOff val="40000"/>
                  </a:schemeClr>
                </a:solidFill>
              </a:rPr>
              <a:t>pour réaliser quelque chose, on répète toujours la même série d’actions.</a:t>
            </a:r>
          </a:p>
          <a:p>
            <a:r>
              <a:rPr lang="fr-FR" sz="2000" dirty="0"/>
              <a:t>Il suffit de traduire l’algorithme en langage informatique pour l’apprendre à un robot ou à un ordinateur.</a:t>
            </a:r>
            <a:endParaRPr lang="fr-FR" sz="2000" dirty="0">
              <a:solidFill>
                <a:schemeClr val="accent1">
                  <a:lumMod val="60000"/>
                  <a:lumOff val="40000"/>
                </a:schemeClr>
              </a:solidFill>
            </a:endParaRPr>
          </a:p>
          <a:p>
            <a:r>
              <a:rPr lang="fr-FR" sz="2000" dirty="0"/>
              <a:t>Une recette de cuisine est un algorithme.</a:t>
            </a:r>
            <a:endParaRPr lang="fr-FR" dirty="0"/>
          </a:p>
        </p:txBody>
      </p:sp>
      <p:sp>
        <p:nvSpPr>
          <p:cNvPr id="7" name="Rectangle 6">
            <a:extLst>
              <a:ext uri="{FF2B5EF4-FFF2-40B4-BE49-F238E27FC236}">
                <a16:creationId xmlns:a16="http://schemas.microsoft.com/office/drawing/2014/main" id="{1C8512DE-2C47-4A78-81A0-73098A075249}"/>
              </a:ext>
            </a:extLst>
          </p:cNvPr>
          <p:cNvSpPr/>
          <p:nvPr/>
        </p:nvSpPr>
        <p:spPr>
          <a:xfrm>
            <a:off x="351182" y="1564546"/>
            <a:ext cx="11489635" cy="670120"/>
          </a:xfrm>
          <a:prstGeom prst="rect">
            <a:avLst/>
          </a:prstGeom>
        </p:spPr>
        <p:txBody>
          <a:bodyPr wrap="square">
            <a:spAutoFit/>
          </a:bodyPr>
          <a:lstStyle/>
          <a:p>
            <a:pPr>
              <a:lnSpc>
                <a:spcPct val="107000"/>
              </a:lnSpc>
              <a:spcAft>
                <a:spcPts val="800"/>
              </a:spcAft>
            </a:pPr>
            <a:r>
              <a:rPr lang="fr-FR" dirty="0">
                <a:latin typeface="Arial" panose="020B0604020202020204" pitchFamily="34" charset="0"/>
                <a:ea typeface="Calibri" panose="020F0502020204030204" pitchFamily="34" charset="0"/>
                <a:cs typeface="Times New Roman" panose="02020603050405020304" pitchFamily="18" charset="0"/>
              </a:rPr>
              <a:t>Lorsqu’un besoin ou un problème survient, nous mettons en place toute une chaîne d’actions (ou algorithme) en vue de trouver une solution.</a:t>
            </a:r>
            <a:endParaRPr lang="fr-FR"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 7">
            <a:extLst>
              <a:ext uri="{FF2B5EF4-FFF2-40B4-BE49-F238E27FC236}">
                <a16:creationId xmlns:a16="http://schemas.microsoft.com/office/drawing/2014/main" id="{76649BDB-D6CD-48F7-BFA8-DA5236C02946}"/>
              </a:ext>
            </a:extLst>
          </p:cNvPr>
          <p:cNvPicPr/>
          <p:nvPr/>
        </p:nvPicPr>
        <p:blipFill>
          <a:blip r:embed="rId2"/>
          <a:stretch>
            <a:fillRect/>
          </a:stretch>
        </p:blipFill>
        <p:spPr>
          <a:xfrm>
            <a:off x="4412974" y="2280143"/>
            <a:ext cx="5787886" cy="2233785"/>
          </a:xfrm>
          <a:prstGeom prst="rect">
            <a:avLst/>
          </a:prstGeom>
        </p:spPr>
      </p:pic>
    </p:spTree>
    <p:extLst>
      <p:ext uri="{BB962C8B-B14F-4D97-AF65-F5344CB8AC3E}">
        <p14:creationId xmlns:p14="http://schemas.microsoft.com/office/powerpoint/2010/main" val="2878705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4A86F84-FBE4-4402-910A-0FF8E26ABF78}"/>
              </a:ext>
            </a:extLst>
          </p:cNvPr>
          <p:cNvSpPr txBox="1"/>
          <p:nvPr/>
        </p:nvSpPr>
        <p:spPr>
          <a:xfrm>
            <a:off x="1577191" y="296074"/>
            <a:ext cx="4894116" cy="584775"/>
          </a:xfrm>
          <a:prstGeom prst="rect">
            <a:avLst/>
          </a:prstGeom>
          <a:noFill/>
        </p:spPr>
        <p:txBody>
          <a:bodyPr wrap="square" rtlCol="0">
            <a:spAutoFit/>
          </a:bodyPr>
          <a:lstStyle/>
          <a:p>
            <a:r>
              <a:rPr lang="fr-FR" sz="3200" b="1" dirty="0"/>
              <a:t>Le crêpier </a:t>
            </a:r>
            <a:r>
              <a:rPr lang="fr-FR" sz="3200" b="1" dirty="0" err="1"/>
              <a:t>psycho-rigide</a:t>
            </a:r>
            <a:endParaRPr lang="fr-FR" sz="3200" b="1" dirty="0"/>
          </a:p>
        </p:txBody>
      </p:sp>
      <p:pic>
        <p:nvPicPr>
          <p:cNvPr id="6" name="Image 5">
            <a:extLst>
              <a:ext uri="{FF2B5EF4-FFF2-40B4-BE49-F238E27FC236}">
                <a16:creationId xmlns:a16="http://schemas.microsoft.com/office/drawing/2014/main" id="{40ED4842-76F4-4586-A55C-21D5C3ADE84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02372" y="1200375"/>
            <a:ext cx="9263134" cy="3083656"/>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2" name="ZoneTexte 1">
            <a:extLst>
              <a:ext uri="{FF2B5EF4-FFF2-40B4-BE49-F238E27FC236}">
                <a16:creationId xmlns:a16="http://schemas.microsoft.com/office/drawing/2014/main" id="{2E9DC32B-FF0A-41B9-9807-24299CC3F871}"/>
              </a:ext>
            </a:extLst>
          </p:cNvPr>
          <p:cNvSpPr txBox="1"/>
          <p:nvPr/>
        </p:nvSpPr>
        <p:spPr>
          <a:xfrm>
            <a:off x="795131" y="4603557"/>
            <a:ext cx="10893197" cy="1569660"/>
          </a:xfrm>
          <a:prstGeom prst="rect">
            <a:avLst/>
          </a:prstGeom>
          <a:noFill/>
        </p:spPr>
        <p:txBody>
          <a:bodyPr wrap="square" rtlCol="0">
            <a:spAutoFit/>
          </a:bodyPr>
          <a:lstStyle/>
          <a:p>
            <a:r>
              <a:rPr lang="fr-FR" sz="2400" dirty="0"/>
              <a:t>Le crêpier aime bien quand ses crêpes sont rangées de la plus grande à la plus petite, face « brûlée » vers le bas.</a:t>
            </a:r>
          </a:p>
          <a:p>
            <a:r>
              <a:rPr lang="fr-FR" sz="2400" dirty="0"/>
              <a:t>Trouver une stratégie pour ranger les crêpes avec une spatule sans les saisir et sans les étaler sur la table (une main seulement pourra servir de spatule).</a:t>
            </a:r>
          </a:p>
        </p:txBody>
      </p:sp>
    </p:spTree>
    <p:extLst>
      <p:ext uri="{BB962C8B-B14F-4D97-AF65-F5344CB8AC3E}">
        <p14:creationId xmlns:p14="http://schemas.microsoft.com/office/powerpoint/2010/main" val="2179723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1057F9-BB32-4469-9978-939FF3148914}"/>
              </a:ext>
            </a:extLst>
          </p:cNvPr>
          <p:cNvSpPr/>
          <p:nvPr/>
        </p:nvSpPr>
        <p:spPr>
          <a:xfrm>
            <a:off x="991876" y="620712"/>
            <a:ext cx="6257063" cy="2132635"/>
          </a:xfrm>
          <a:prstGeom prst="rect">
            <a:avLst/>
          </a:prstGeom>
        </p:spPr>
        <p:txBody>
          <a:bodyPr wrap="square">
            <a:spAutoFit/>
          </a:bodyPr>
          <a:lstStyle/>
          <a:p>
            <a:pPr>
              <a:lnSpc>
                <a:spcPct val="107000"/>
              </a:lnSpc>
              <a:spcAft>
                <a:spcPts val="800"/>
              </a:spcAft>
            </a:pPr>
            <a:r>
              <a:rPr lang="fr-FR" sz="2000" dirty="0">
                <a:latin typeface="Segoe UI" panose="020B0502040204020203" pitchFamily="34" charset="0"/>
                <a:ea typeface="Calibri" panose="020F0502020204030204" pitchFamily="34" charset="0"/>
                <a:cs typeface="Times New Roman" panose="02020603050405020304" pitchFamily="18" charset="0"/>
              </a:rPr>
              <a:t>L</a:t>
            </a:r>
            <a:r>
              <a:rPr lang="fr-FR" sz="2000" b="1" dirty="0">
                <a:latin typeface="Segoe UI" panose="020B0502040204020203" pitchFamily="34" charset="0"/>
                <a:ea typeface="Calibri" panose="020F0502020204030204" pitchFamily="34" charset="0"/>
                <a:cs typeface="Times New Roman" panose="02020603050405020304" pitchFamily="18" charset="0"/>
              </a:rPr>
              <a:t>'algorithme</a:t>
            </a:r>
            <a:r>
              <a:rPr lang="fr-FR" sz="2000" dirty="0">
                <a:latin typeface="Segoe UI" panose="020B0502040204020203" pitchFamily="34" charset="0"/>
                <a:ea typeface="Calibri" panose="020F0502020204030204" pitchFamily="34" charset="0"/>
                <a:cs typeface="Times New Roman" panose="02020603050405020304" pitchFamily="18" charset="0"/>
              </a:rPr>
              <a:t> est alors du type : </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Tx/>
              <a:buChar char="-"/>
            </a:pPr>
            <a:r>
              <a:rPr lang="fr-FR" sz="2000" dirty="0">
                <a:latin typeface="Segoe UI" panose="020B0502040204020203" pitchFamily="34" charset="0"/>
                <a:ea typeface="Calibri" panose="020F0502020204030204" pitchFamily="34" charset="0"/>
                <a:cs typeface="Times New Roman" panose="02020603050405020304" pitchFamily="18" charset="0"/>
              </a:rPr>
              <a:t>Amener la plus grande crêpe en haut de la pile</a:t>
            </a:r>
          </a:p>
          <a:p>
            <a:pPr marL="285750" indent="-285750">
              <a:lnSpc>
                <a:spcPct val="107000"/>
              </a:lnSpc>
              <a:spcAft>
                <a:spcPts val="800"/>
              </a:spcAft>
              <a:buFontTx/>
              <a:buChar char="-"/>
            </a:pPr>
            <a:r>
              <a:rPr lang="fr-FR" sz="2000" dirty="0">
                <a:latin typeface="Segoe UI" panose="020B0502040204020203" pitchFamily="34" charset="0"/>
                <a:ea typeface="Calibri" panose="020F0502020204030204" pitchFamily="34" charset="0"/>
                <a:cs typeface="Times New Roman" panose="02020603050405020304" pitchFamily="18" charset="0"/>
              </a:rPr>
              <a:t>Mettre la face brûlée vers le bas </a:t>
            </a:r>
          </a:p>
          <a:p>
            <a:pPr marL="285750" indent="-285750">
              <a:lnSpc>
                <a:spcPct val="107000"/>
              </a:lnSpc>
              <a:spcAft>
                <a:spcPts val="800"/>
              </a:spcAft>
              <a:buFontTx/>
              <a:buChar char="-"/>
            </a:pPr>
            <a:r>
              <a:rPr lang="fr-FR" sz="2000" dirty="0">
                <a:latin typeface="Segoe UI" panose="020B0502040204020203" pitchFamily="34" charset="0"/>
                <a:ea typeface="Calibri" panose="020F0502020204030204" pitchFamily="34" charset="0"/>
                <a:cs typeface="Times New Roman" panose="02020603050405020304" pitchFamily="18" charset="0"/>
              </a:rPr>
              <a:t>Retourner toute la pile  : la crêpe est rangée </a:t>
            </a:r>
          </a:p>
          <a:p>
            <a:pPr marL="285750" indent="-285750">
              <a:lnSpc>
                <a:spcPct val="107000"/>
              </a:lnSpc>
              <a:spcAft>
                <a:spcPts val="800"/>
              </a:spcAft>
              <a:buFontTx/>
              <a:buChar char="-"/>
            </a:pPr>
            <a:r>
              <a:rPr lang="fr-FR" sz="2000" dirty="0">
                <a:latin typeface="Segoe UI" panose="020B0502040204020203" pitchFamily="34" charset="0"/>
                <a:ea typeface="Calibri" panose="020F0502020204030204" pitchFamily="34" charset="0"/>
                <a:cs typeface="Times New Roman" panose="02020603050405020304" pitchFamily="18" charset="0"/>
              </a:rPr>
              <a:t>Recommencer en ignorant les crêpes rangées </a:t>
            </a:r>
            <a:endParaRPr lang="fr-FR"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0F343C68-834F-4D15-BC41-97172A6DAB64}"/>
              </a:ext>
            </a:extLst>
          </p:cNvPr>
          <p:cNvSpPr/>
          <p:nvPr/>
        </p:nvSpPr>
        <p:spPr>
          <a:xfrm>
            <a:off x="522894" y="3512708"/>
            <a:ext cx="5978688" cy="458459"/>
          </a:xfrm>
          <a:prstGeom prst="rect">
            <a:avLst/>
          </a:prstGeom>
        </p:spPr>
        <p:txBody>
          <a:bodyPr wrap="none">
            <a:spAutoFit/>
          </a:bodyPr>
          <a:lstStyle/>
          <a:p>
            <a:pPr>
              <a:lnSpc>
                <a:spcPct val="107000"/>
              </a:lnSpc>
              <a:spcAft>
                <a:spcPts val="800"/>
              </a:spcAft>
            </a:pPr>
            <a:r>
              <a:rPr lang="fr-FR" sz="2400" dirty="0">
                <a:latin typeface="Segoe UI" panose="020B0502040204020203" pitchFamily="34" charset="0"/>
                <a:ea typeface="Calibri" panose="020F0502020204030204" pitchFamily="34" charset="0"/>
                <a:cs typeface="Times New Roman" panose="02020603050405020304" pitchFamily="18" charset="0"/>
              </a:rPr>
              <a:t>On introduit ici </a:t>
            </a:r>
            <a:r>
              <a:rPr lang="fr-FR" sz="2400" b="1" dirty="0">
                <a:latin typeface="Segoe UI" panose="020B0502040204020203" pitchFamily="34" charset="0"/>
                <a:ea typeface="Calibri" panose="020F0502020204030204" pitchFamily="34" charset="0"/>
                <a:cs typeface="Times New Roman" panose="02020603050405020304" pitchFamily="18" charset="0"/>
              </a:rPr>
              <a:t>la boucle conditionnelle</a:t>
            </a:r>
            <a:r>
              <a:rPr lang="fr-FR" sz="2400" dirty="0">
                <a:latin typeface="Segoe UI" panose="020B0502040204020203" pitchFamily="34" charset="0"/>
                <a:ea typeface="Calibri" panose="020F0502020204030204" pitchFamily="34" charset="0"/>
                <a:cs typeface="Times New Roman" panose="02020603050405020304" pitchFamily="18" charset="0"/>
              </a:rPr>
              <a:t> </a:t>
            </a:r>
            <a:r>
              <a:rPr lang="fr-FR" sz="2000" dirty="0">
                <a:latin typeface="Segoe UI" panose="020B0502040204020203" pitchFamily="34" charset="0"/>
                <a:ea typeface="Calibri" panose="020F0502020204030204" pitchFamily="34" charset="0"/>
                <a:cs typeface="Times New Roman" panose="02020603050405020304" pitchFamily="18" charset="0"/>
              </a:rPr>
              <a:t>: </a:t>
            </a:r>
            <a:endParaRPr lang="fr-FR"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0A9177C0-1EEE-4848-A8B2-CFDE43C3F1B6}"/>
              </a:ext>
            </a:extLst>
          </p:cNvPr>
          <p:cNvSpPr/>
          <p:nvPr/>
        </p:nvSpPr>
        <p:spPr>
          <a:xfrm>
            <a:off x="6779877" y="3141774"/>
            <a:ext cx="4346713" cy="1200329"/>
          </a:xfrm>
          <a:prstGeom prst="rect">
            <a:avLst/>
          </a:prstGeom>
        </p:spPr>
        <p:txBody>
          <a:bodyPr wrap="square">
            <a:spAutoFit/>
          </a:bodyPr>
          <a:lstStyle/>
          <a:p>
            <a:r>
              <a:rPr lang="fr-FR" sz="2400" dirty="0"/>
              <a:t>Si la face brûlée est au-dessus de tas alors on  retourne la crêpe, sinon on retourne le tas.</a:t>
            </a:r>
          </a:p>
        </p:txBody>
      </p:sp>
      <p:sp>
        <p:nvSpPr>
          <p:cNvPr id="5" name="Rectangle 4">
            <a:extLst>
              <a:ext uri="{FF2B5EF4-FFF2-40B4-BE49-F238E27FC236}">
                <a16:creationId xmlns:a16="http://schemas.microsoft.com/office/drawing/2014/main" id="{2FD8506C-D534-47BD-AC5F-286CEFF56C33}"/>
              </a:ext>
            </a:extLst>
          </p:cNvPr>
          <p:cNvSpPr/>
          <p:nvPr/>
        </p:nvSpPr>
        <p:spPr>
          <a:xfrm>
            <a:off x="5553794" y="5118956"/>
            <a:ext cx="5969539" cy="1200329"/>
          </a:xfrm>
          <a:prstGeom prst="rect">
            <a:avLst/>
          </a:prstGeom>
          <a:ln w="38100">
            <a:solidFill>
              <a:schemeClr val="tx1"/>
            </a:solidFill>
          </a:ln>
        </p:spPr>
        <p:txBody>
          <a:bodyPr wrap="square">
            <a:spAutoFit/>
          </a:bodyPr>
          <a:lstStyle/>
          <a:p>
            <a:r>
              <a:rPr lang="fr-FR" i="1" dirty="0">
                <a:latin typeface="Arial" panose="020B0604020202020204" pitchFamily="34" charset="0"/>
              </a:rPr>
              <a:t>Une </a:t>
            </a:r>
            <a:r>
              <a:rPr lang="fr-FR" b="1" i="1" dirty="0">
                <a:latin typeface="Arial" panose="020B0604020202020204" pitchFamily="34" charset="0"/>
              </a:rPr>
              <a:t>instruction conditionnelle </a:t>
            </a:r>
            <a:r>
              <a:rPr lang="fr-FR" i="1" dirty="0">
                <a:latin typeface="Arial" panose="020B0604020202020204" pitchFamily="34" charset="0"/>
              </a:rPr>
              <a:t>est une fonction d'un langage de programmation, qui effectue différents calculs ou actions, en fonction de l'évaluation d'une condition vraie ou fausse.</a:t>
            </a:r>
            <a:endParaRPr lang="fr-FR" i="1" dirty="0"/>
          </a:p>
        </p:txBody>
      </p:sp>
      <p:sp>
        <p:nvSpPr>
          <p:cNvPr id="6" name="Rectangle 5">
            <a:extLst>
              <a:ext uri="{FF2B5EF4-FFF2-40B4-BE49-F238E27FC236}">
                <a16:creationId xmlns:a16="http://schemas.microsoft.com/office/drawing/2014/main" id="{ADA0F316-8E5F-47BA-AED5-595D10798DDB}"/>
              </a:ext>
            </a:extLst>
          </p:cNvPr>
          <p:cNvSpPr/>
          <p:nvPr/>
        </p:nvSpPr>
        <p:spPr>
          <a:xfrm>
            <a:off x="668667" y="5118957"/>
            <a:ext cx="3890080" cy="1200329"/>
          </a:xfrm>
          <a:prstGeom prst="rect">
            <a:avLst/>
          </a:prstGeom>
          <a:ln w="38100">
            <a:solidFill>
              <a:schemeClr val="tx1"/>
            </a:solidFill>
          </a:ln>
        </p:spPr>
        <p:txBody>
          <a:bodyPr wrap="square">
            <a:spAutoFit/>
          </a:bodyPr>
          <a:lstStyle/>
          <a:p>
            <a:r>
              <a:rPr lang="fr-FR" i="1" dirty="0">
                <a:latin typeface="arial" panose="020B0604020202020204" pitchFamily="34" charset="0"/>
              </a:rPr>
              <a:t>la </a:t>
            </a:r>
            <a:r>
              <a:rPr lang="fr-FR" b="1" i="1" dirty="0">
                <a:latin typeface="arial" panose="020B0604020202020204" pitchFamily="34" charset="0"/>
              </a:rPr>
              <a:t>boucle</a:t>
            </a:r>
            <a:r>
              <a:rPr lang="fr-FR" i="1" dirty="0">
                <a:latin typeface="arial" panose="020B0604020202020204" pitchFamily="34" charset="0"/>
              </a:rPr>
              <a:t>  est une structure de contrôle de programmation qui permet de répéter l'exécution d'une séquence d'instructions.</a:t>
            </a:r>
            <a:endParaRPr lang="fr-FR" i="1" dirty="0"/>
          </a:p>
        </p:txBody>
      </p:sp>
      <p:cxnSp>
        <p:nvCxnSpPr>
          <p:cNvPr id="8" name="Connecteur droit avec flèche 7">
            <a:extLst>
              <a:ext uri="{FF2B5EF4-FFF2-40B4-BE49-F238E27FC236}">
                <a16:creationId xmlns:a16="http://schemas.microsoft.com/office/drawing/2014/main" id="{9CC81975-BE91-4894-A3E6-4CD8C775CD52}"/>
              </a:ext>
            </a:extLst>
          </p:cNvPr>
          <p:cNvCxnSpPr>
            <a:cxnSpLocks/>
          </p:cNvCxnSpPr>
          <p:nvPr/>
        </p:nvCxnSpPr>
        <p:spPr>
          <a:xfrm flipV="1">
            <a:off x="1987826" y="3959290"/>
            <a:ext cx="1298713" cy="10500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396CD6E2-138C-49C0-8195-706D85AF1D27}"/>
              </a:ext>
            </a:extLst>
          </p:cNvPr>
          <p:cNvCxnSpPr>
            <a:cxnSpLocks/>
          </p:cNvCxnSpPr>
          <p:nvPr/>
        </p:nvCxnSpPr>
        <p:spPr>
          <a:xfrm flipH="1" flipV="1">
            <a:off x="5202044" y="3959290"/>
            <a:ext cx="893956" cy="10500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itre 1">
            <a:extLst>
              <a:ext uri="{FF2B5EF4-FFF2-40B4-BE49-F238E27FC236}">
                <a16:creationId xmlns:a16="http://schemas.microsoft.com/office/drawing/2014/main" id="{EE3A0CA2-EB8D-4341-AA27-B40E0A49445A}"/>
              </a:ext>
            </a:extLst>
          </p:cNvPr>
          <p:cNvSpPr txBox="1">
            <a:spLocks/>
          </p:cNvSpPr>
          <p:nvPr/>
        </p:nvSpPr>
        <p:spPr>
          <a:xfrm>
            <a:off x="8376537" y="503473"/>
            <a:ext cx="2750053" cy="1487950"/>
          </a:xfrm>
          <a:prstGeom prst="rect">
            <a:avLst/>
          </a:prstGeom>
          <a:ln w="28575">
            <a:solidFill>
              <a:schemeClr val="accent1">
                <a:lumMod val="60000"/>
                <a:lumOff val="40000"/>
              </a:schemeClr>
            </a:solidFill>
          </a:ln>
        </p:spPr>
        <p:txBody>
          <a:bodyPr rtlCol="0">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fr-FR" sz="4800" cap="none" dirty="0"/>
              <a:t>Boucle et condition</a:t>
            </a:r>
          </a:p>
        </p:txBody>
      </p:sp>
    </p:spTree>
    <p:extLst>
      <p:ext uri="{BB962C8B-B14F-4D97-AF65-F5344CB8AC3E}">
        <p14:creationId xmlns:p14="http://schemas.microsoft.com/office/powerpoint/2010/main" val="3559861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7AD77-FAF9-48C0-A75C-D98805F0EFC4}"/>
              </a:ext>
            </a:extLst>
          </p:cNvPr>
          <p:cNvSpPr/>
          <p:nvPr/>
        </p:nvSpPr>
        <p:spPr>
          <a:xfrm>
            <a:off x="1643269" y="601175"/>
            <a:ext cx="9342783" cy="461665"/>
          </a:xfrm>
          <a:prstGeom prst="rect">
            <a:avLst/>
          </a:prstGeom>
        </p:spPr>
        <p:txBody>
          <a:bodyPr wrap="square">
            <a:spAutoFit/>
          </a:bodyPr>
          <a:lstStyle/>
          <a:p>
            <a:pPr lvl="0"/>
            <a:r>
              <a:rPr lang="fr-FR" sz="2400" b="1" dirty="0"/>
              <a:t>La boucle </a:t>
            </a:r>
            <a:r>
              <a:rPr lang="fr-FR" sz="2400" dirty="0"/>
              <a:t>permet de répéter plusieurs fois la même action. Elle peut être : </a:t>
            </a:r>
          </a:p>
        </p:txBody>
      </p:sp>
      <p:sp>
        <p:nvSpPr>
          <p:cNvPr id="3" name="Rectangle 2">
            <a:extLst>
              <a:ext uri="{FF2B5EF4-FFF2-40B4-BE49-F238E27FC236}">
                <a16:creationId xmlns:a16="http://schemas.microsoft.com/office/drawing/2014/main" id="{8DD4BE27-25D3-4543-ABE3-19C4833A2205}"/>
              </a:ext>
            </a:extLst>
          </p:cNvPr>
          <p:cNvSpPr/>
          <p:nvPr/>
        </p:nvSpPr>
        <p:spPr>
          <a:xfrm>
            <a:off x="1543877" y="1833627"/>
            <a:ext cx="9541565" cy="461665"/>
          </a:xfrm>
          <a:prstGeom prst="rect">
            <a:avLst/>
          </a:prstGeom>
        </p:spPr>
        <p:txBody>
          <a:bodyPr wrap="square">
            <a:spAutoFit/>
          </a:bodyPr>
          <a:lstStyle/>
          <a:p>
            <a:pPr lvl="0"/>
            <a:r>
              <a:rPr lang="fr-FR" sz="2400" b="1" dirty="0"/>
              <a:t>Conditionnelle</a:t>
            </a:r>
            <a:r>
              <a:rPr lang="fr-FR" sz="2400" dirty="0"/>
              <a:t> </a:t>
            </a:r>
            <a:r>
              <a:rPr lang="fr-FR" sz="2400" b="1" dirty="0"/>
              <a:t>(répétée jusqu’à ce qu’une condition soit remplie)</a:t>
            </a:r>
          </a:p>
        </p:txBody>
      </p:sp>
      <p:sp>
        <p:nvSpPr>
          <p:cNvPr id="4" name="Rectangle 3">
            <a:extLst>
              <a:ext uri="{FF2B5EF4-FFF2-40B4-BE49-F238E27FC236}">
                <a16:creationId xmlns:a16="http://schemas.microsoft.com/office/drawing/2014/main" id="{A1400694-BD70-42B9-A75A-263B45390285}"/>
              </a:ext>
            </a:extLst>
          </p:cNvPr>
          <p:cNvSpPr/>
          <p:nvPr/>
        </p:nvSpPr>
        <p:spPr>
          <a:xfrm>
            <a:off x="1643269" y="2881413"/>
            <a:ext cx="6072175" cy="461665"/>
          </a:xfrm>
          <a:prstGeom prst="rect">
            <a:avLst/>
          </a:prstGeom>
        </p:spPr>
        <p:txBody>
          <a:bodyPr wrap="none">
            <a:spAutoFit/>
          </a:bodyPr>
          <a:lstStyle/>
          <a:p>
            <a:pPr lvl="0"/>
            <a:r>
              <a:rPr lang="fr-FR" sz="2400" b="1" dirty="0"/>
              <a:t>Itérative</a:t>
            </a:r>
            <a:r>
              <a:rPr lang="fr-FR" sz="2400" dirty="0"/>
              <a:t> </a:t>
            </a:r>
            <a:r>
              <a:rPr lang="fr-FR" sz="2400" b="1" dirty="0"/>
              <a:t>(répétée un nombre prédéfini de fois)</a:t>
            </a:r>
          </a:p>
        </p:txBody>
      </p:sp>
      <p:sp>
        <p:nvSpPr>
          <p:cNvPr id="5" name="Rectangle 4">
            <a:extLst>
              <a:ext uri="{FF2B5EF4-FFF2-40B4-BE49-F238E27FC236}">
                <a16:creationId xmlns:a16="http://schemas.microsoft.com/office/drawing/2014/main" id="{97814876-3B67-4B90-A651-509DA53E71CE}"/>
              </a:ext>
            </a:extLst>
          </p:cNvPr>
          <p:cNvSpPr/>
          <p:nvPr/>
        </p:nvSpPr>
        <p:spPr>
          <a:xfrm>
            <a:off x="1643269" y="3929199"/>
            <a:ext cx="995785" cy="461665"/>
          </a:xfrm>
          <a:prstGeom prst="rect">
            <a:avLst/>
          </a:prstGeom>
        </p:spPr>
        <p:txBody>
          <a:bodyPr wrap="none">
            <a:spAutoFit/>
          </a:bodyPr>
          <a:lstStyle/>
          <a:p>
            <a:pPr lvl="0"/>
            <a:r>
              <a:rPr lang="fr-FR" sz="2400" b="1" dirty="0"/>
              <a:t>Infinie</a:t>
            </a:r>
          </a:p>
        </p:txBody>
      </p:sp>
    </p:spTree>
    <p:extLst>
      <p:ext uri="{BB962C8B-B14F-4D97-AF65-F5344CB8AC3E}">
        <p14:creationId xmlns:p14="http://schemas.microsoft.com/office/powerpoint/2010/main" val="2566187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830C7C-EB34-4832-95DE-8D96CDB5283E}"/>
              </a:ext>
            </a:extLst>
          </p:cNvPr>
          <p:cNvSpPr/>
          <p:nvPr/>
        </p:nvSpPr>
        <p:spPr>
          <a:xfrm>
            <a:off x="1689652" y="841045"/>
            <a:ext cx="8812696" cy="830997"/>
          </a:xfrm>
          <a:prstGeom prst="rect">
            <a:avLst/>
          </a:prstGeom>
        </p:spPr>
        <p:txBody>
          <a:bodyPr wrap="square">
            <a:spAutoFit/>
          </a:bodyPr>
          <a:lstStyle/>
          <a:p>
            <a:pPr lvl="0"/>
            <a:r>
              <a:rPr lang="fr-FR" sz="2400" b="1" dirty="0"/>
              <a:t>Le test permet de choisir quelle action effectuer si une condition est vérifiée ou non.</a:t>
            </a:r>
          </a:p>
        </p:txBody>
      </p:sp>
      <p:sp>
        <p:nvSpPr>
          <p:cNvPr id="3" name="Rectangle 2">
            <a:extLst>
              <a:ext uri="{FF2B5EF4-FFF2-40B4-BE49-F238E27FC236}">
                <a16:creationId xmlns:a16="http://schemas.microsoft.com/office/drawing/2014/main" id="{6FC3C8F2-2529-4E1B-8517-9E21D648EE22}"/>
              </a:ext>
            </a:extLst>
          </p:cNvPr>
          <p:cNvSpPr/>
          <p:nvPr/>
        </p:nvSpPr>
        <p:spPr>
          <a:xfrm>
            <a:off x="1689652" y="2409014"/>
            <a:ext cx="10502348" cy="461665"/>
          </a:xfrm>
          <a:prstGeom prst="rect">
            <a:avLst/>
          </a:prstGeom>
        </p:spPr>
        <p:txBody>
          <a:bodyPr wrap="square">
            <a:spAutoFit/>
          </a:bodyPr>
          <a:lstStyle/>
          <a:p>
            <a:pPr lvl="0"/>
            <a:r>
              <a:rPr lang="fr-FR" sz="2400" b="1" dirty="0"/>
              <a:t>Une condition</a:t>
            </a:r>
            <a:r>
              <a:rPr lang="fr-FR" sz="2400" dirty="0"/>
              <a:t> </a:t>
            </a:r>
            <a:r>
              <a:rPr lang="fr-FR" sz="2400" b="1" dirty="0"/>
              <a:t>est une expression qui est soit vraie, soit fausse.</a:t>
            </a:r>
            <a:endParaRPr lang="fr-FR" sz="2400" dirty="0"/>
          </a:p>
        </p:txBody>
      </p:sp>
      <p:sp>
        <p:nvSpPr>
          <p:cNvPr id="4" name="Rectangle 3">
            <a:extLst>
              <a:ext uri="{FF2B5EF4-FFF2-40B4-BE49-F238E27FC236}">
                <a16:creationId xmlns:a16="http://schemas.microsoft.com/office/drawing/2014/main" id="{102FA635-0DA4-4284-AFEC-6E296912932C}"/>
              </a:ext>
            </a:extLst>
          </p:cNvPr>
          <p:cNvSpPr/>
          <p:nvPr/>
        </p:nvSpPr>
        <p:spPr>
          <a:xfrm>
            <a:off x="1497496" y="3429000"/>
            <a:ext cx="9197008" cy="1200329"/>
          </a:xfrm>
          <a:prstGeom prst="rect">
            <a:avLst/>
          </a:prstGeom>
        </p:spPr>
        <p:txBody>
          <a:bodyPr wrap="square">
            <a:spAutoFit/>
          </a:bodyPr>
          <a:lstStyle/>
          <a:p>
            <a:pPr lvl="0"/>
            <a:r>
              <a:rPr lang="fr-FR" sz="2400" b="1" dirty="0"/>
              <a:t>Le test s’exprime sous la forme : </a:t>
            </a:r>
          </a:p>
          <a:p>
            <a:pPr lvl="0"/>
            <a:r>
              <a:rPr lang="fr-FR" sz="2400" b="1" dirty="0"/>
              <a:t>Si ……. Alors……</a:t>
            </a:r>
          </a:p>
          <a:p>
            <a:pPr lvl="0"/>
            <a:r>
              <a:rPr lang="fr-FR" sz="2400" b="1" dirty="0"/>
              <a:t>(et parfois on ajoute : Sinon….)</a:t>
            </a:r>
          </a:p>
        </p:txBody>
      </p:sp>
      <p:sp>
        <p:nvSpPr>
          <p:cNvPr id="5" name="Rectangle 4">
            <a:extLst>
              <a:ext uri="{FF2B5EF4-FFF2-40B4-BE49-F238E27FC236}">
                <a16:creationId xmlns:a16="http://schemas.microsoft.com/office/drawing/2014/main" id="{F3ABC802-721D-42AE-A3E0-8248702EA520}"/>
              </a:ext>
            </a:extLst>
          </p:cNvPr>
          <p:cNvSpPr/>
          <p:nvPr/>
        </p:nvSpPr>
        <p:spPr>
          <a:xfrm>
            <a:off x="2186607" y="5650253"/>
            <a:ext cx="7818783" cy="830997"/>
          </a:xfrm>
          <a:prstGeom prst="rect">
            <a:avLst/>
          </a:prstGeom>
        </p:spPr>
        <p:txBody>
          <a:bodyPr wrap="square">
            <a:spAutoFit/>
          </a:bodyPr>
          <a:lstStyle/>
          <a:p>
            <a:pPr lvl="0"/>
            <a:r>
              <a:rPr lang="fr-FR" sz="2400" b="1" dirty="0"/>
              <a:t>Il est possible d’utiliser des connecteurs logiques : </a:t>
            </a:r>
          </a:p>
          <a:p>
            <a:pPr lvl="0"/>
            <a:r>
              <a:rPr lang="fr-FR" sz="2400" b="1" dirty="0"/>
              <a:t>ET / OU / NON</a:t>
            </a:r>
          </a:p>
        </p:txBody>
      </p:sp>
    </p:spTree>
    <p:extLst>
      <p:ext uri="{BB962C8B-B14F-4D97-AF65-F5344CB8AC3E}">
        <p14:creationId xmlns:p14="http://schemas.microsoft.com/office/powerpoint/2010/main" val="4002535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670DBF-9AA9-434C-8446-A9155F71DB76}"/>
              </a:ext>
            </a:extLst>
          </p:cNvPr>
          <p:cNvSpPr/>
          <p:nvPr/>
        </p:nvSpPr>
        <p:spPr>
          <a:xfrm>
            <a:off x="596348" y="2693959"/>
            <a:ext cx="11264348" cy="1169551"/>
          </a:xfrm>
          <a:prstGeom prst="rect">
            <a:avLst/>
          </a:prstGeom>
        </p:spPr>
        <p:txBody>
          <a:bodyPr wrap="square">
            <a:spAutoFit/>
          </a:bodyPr>
          <a:lstStyle/>
          <a:p>
            <a:r>
              <a:rPr lang="fr-FR" dirty="0">
                <a:latin typeface="Helvetica" panose="020B0604020202020204" pitchFamily="34" charset="0"/>
                <a:ea typeface="Calibri" panose="020F0502020204030204" pitchFamily="34" charset="0"/>
              </a:rPr>
              <a:t>La </a:t>
            </a:r>
            <a:r>
              <a:rPr lang="fr-FR" b="1" dirty="0">
                <a:latin typeface="Helvetica" panose="020B0604020202020204" pitchFamily="34" charset="0"/>
                <a:ea typeface="Calibri" panose="020F0502020204030204" pitchFamily="34" charset="0"/>
              </a:rPr>
              <a:t>programmation</a:t>
            </a:r>
            <a:r>
              <a:rPr lang="fr-FR" dirty="0">
                <a:latin typeface="Helvetica" panose="020B0604020202020204" pitchFamily="34" charset="0"/>
                <a:ea typeface="Calibri" panose="020F0502020204030204" pitchFamily="34" charset="0"/>
              </a:rPr>
              <a:t> consiste à </a:t>
            </a:r>
            <a:r>
              <a:rPr lang="fr-FR" b="1" dirty="0">
                <a:latin typeface="Helvetica" panose="020B0604020202020204" pitchFamily="34" charset="0"/>
                <a:ea typeface="Calibri" panose="020F0502020204030204" pitchFamily="34" charset="0"/>
              </a:rPr>
              <a:t>analyser des problèmes et à les résoudre en utilisant des algorithmes</a:t>
            </a:r>
          </a:p>
          <a:p>
            <a:r>
              <a:rPr lang="fr-FR" b="1" dirty="0">
                <a:latin typeface="Helvetica" panose="020B0604020202020204" pitchFamily="34" charset="0"/>
                <a:ea typeface="Calibri" panose="020F0502020204030204" pitchFamily="34" charset="0"/>
              </a:rPr>
              <a:t>Ces algorithmes sont traduits dans l’un des nombreux langages de programmation existants</a:t>
            </a:r>
            <a:r>
              <a:rPr lang="fr-FR" dirty="0">
                <a:latin typeface="Helvetica" panose="020B0604020202020204" pitchFamily="34" charset="0"/>
                <a:ea typeface="Calibri" panose="020F0502020204030204" pitchFamily="34" charset="0"/>
              </a:rPr>
              <a:t>.</a:t>
            </a:r>
            <a:br>
              <a:rPr lang="fr-FR" dirty="0">
                <a:latin typeface="Helvetica" panose="020B0604020202020204" pitchFamily="34" charset="0"/>
                <a:ea typeface="Calibri" panose="020F0502020204030204" pitchFamily="34" charset="0"/>
              </a:rPr>
            </a:br>
            <a:endParaRPr lang="fr-FR" sz="1600" dirty="0">
              <a:latin typeface="Helvetica" panose="020B0604020202020204" pitchFamily="34" charset="0"/>
              <a:ea typeface="Calibri" panose="020F0502020204030204" pitchFamily="34" charset="0"/>
            </a:endParaRPr>
          </a:p>
          <a:p>
            <a:r>
              <a:rPr lang="fr-FR" b="1" dirty="0">
                <a:latin typeface="Helvetica" panose="020B0604020202020204" pitchFamily="34" charset="0"/>
                <a:ea typeface="Calibri" panose="020F0502020204030204" pitchFamily="34" charset="0"/>
              </a:rPr>
              <a:t>Programmer</a:t>
            </a:r>
            <a:r>
              <a:rPr lang="fr-FR" dirty="0">
                <a:latin typeface="Helvetica" panose="020B0604020202020204" pitchFamily="34" charset="0"/>
                <a:ea typeface="Calibri" panose="020F0502020204030204" pitchFamily="34" charset="0"/>
              </a:rPr>
              <a:t>, c’est donc :  Traduire un algorithme dans un langage compréhensible par un ordinateur. </a:t>
            </a:r>
            <a:endParaRPr lang="fr-FR" dirty="0"/>
          </a:p>
        </p:txBody>
      </p:sp>
      <p:sp>
        <p:nvSpPr>
          <p:cNvPr id="10" name="Rectangle 9">
            <a:extLst>
              <a:ext uri="{FF2B5EF4-FFF2-40B4-BE49-F238E27FC236}">
                <a16:creationId xmlns:a16="http://schemas.microsoft.com/office/drawing/2014/main" id="{9CCF9F93-6DD5-4294-99D8-F07FEAE84952}"/>
              </a:ext>
            </a:extLst>
          </p:cNvPr>
          <p:cNvSpPr/>
          <p:nvPr/>
        </p:nvSpPr>
        <p:spPr>
          <a:xfrm>
            <a:off x="914400" y="1420539"/>
            <a:ext cx="9665080" cy="734368"/>
          </a:xfrm>
          <a:prstGeom prst="rect">
            <a:avLst/>
          </a:prstGeom>
        </p:spPr>
        <p:txBody>
          <a:bodyPr wrap="square">
            <a:spAutoFit/>
          </a:bodyPr>
          <a:lstStyle/>
          <a:p>
            <a:pPr>
              <a:lnSpc>
                <a:spcPct val="107000"/>
              </a:lnSpc>
              <a:spcAft>
                <a:spcPts val="800"/>
              </a:spcAft>
            </a:pPr>
            <a:r>
              <a:rPr lang="fr-FR" sz="2000" dirty="0">
                <a:latin typeface="Arial" panose="020B0604020202020204" pitchFamily="34" charset="0"/>
                <a:ea typeface="Calibri" panose="020F0502020204030204" pitchFamily="34" charset="0"/>
                <a:cs typeface="Times New Roman" panose="02020603050405020304" pitchFamily="18" charset="0"/>
              </a:rPr>
              <a:t>La programmation est une sorte de modélisation de ce processus qui va permettre de développer une solution par le biais d’un programme informatique.</a:t>
            </a:r>
            <a:endParaRPr lang="fr-FR"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itre 1">
            <a:extLst>
              <a:ext uri="{FF2B5EF4-FFF2-40B4-BE49-F238E27FC236}">
                <a16:creationId xmlns:a16="http://schemas.microsoft.com/office/drawing/2014/main" id="{D5E654F8-9A90-45A5-85ED-7B67903EFD71}"/>
              </a:ext>
            </a:extLst>
          </p:cNvPr>
          <p:cNvSpPr txBox="1">
            <a:spLocks/>
          </p:cNvSpPr>
          <p:nvPr/>
        </p:nvSpPr>
        <p:spPr>
          <a:xfrm>
            <a:off x="1723945" y="450178"/>
            <a:ext cx="8466977" cy="734369"/>
          </a:xfrm>
          <a:prstGeom prst="rect">
            <a:avLst/>
          </a:prstGeom>
          <a:ln w="28575">
            <a:solidFill>
              <a:schemeClr val="accent1">
                <a:lumMod val="60000"/>
                <a:lumOff val="40000"/>
              </a:schemeClr>
            </a:solidFill>
          </a:ln>
        </p:spPr>
        <p:txBody>
          <a:bodyPr rtlCol="0">
            <a:normAutofit lnSpcReduction="1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fr-FR" sz="4800" cap="none" dirty="0"/>
              <a:t>La programmation / Le codage</a:t>
            </a:r>
          </a:p>
        </p:txBody>
      </p:sp>
      <p:sp>
        <p:nvSpPr>
          <p:cNvPr id="12" name="Rectangle 11">
            <a:extLst>
              <a:ext uri="{FF2B5EF4-FFF2-40B4-BE49-F238E27FC236}">
                <a16:creationId xmlns:a16="http://schemas.microsoft.com/office/drawing/2014/main" id="{ACFDE137-B9D5-4A65-B736-95428C158E82}"/>
              </a:ext>
            </a:extLst>
          </p:cNvPr>
          <p:cNvSpPr/>
          <p:nvPr/>
        </p:nvSpPr>
        <p:spPr>
          <a:xfrm>
            <a:off x="821635" y="4515817"/>
            <a:ext cx="10813774" cy="646331"/>
          </a:xfrm>
          <a:prstGeom prst="rect">
            <a:avLst/>
          </a:prstGeom>
        </p:spPr>
        <p:txBody>
          <a:bodyPr wrap="square">
            <a:spAutoFit/>
          </a:bodyPr>
          <a:lstStyle/>
          <a:p>
            <a:r>
              <a:rPr lang="fr-FR" dirty="0">
                <a:latin typeface="Helvetica" panose="020B0604020202020204" pitchFamily="34" charset="0"/>
                <a:ea typeface="Calibri" panose="020F0502020204030204" pitchFamily="34" charset="0"/>
              </a:rPr>
              <a:t>Le  </a:t>
            </a:r>
            <a:r>
              <a:rPr lang="fr-FR" b="1" dirty="0">
                <a:latin typeface="Helvetica" panose="020B0604020202020204" pitchFamily="34" charset="0"/>
                <a:ea typeface="Calibri" panose="020F0502020204030204" pitchFamily="34" charset="0"/>
              </a:rPr>
              <a:t>codage </a:t>
            </a:r>
            <a:r>
              <a:rPr lang="fr-FR" dirty="0">
                <a:latin typeface="Helvetica" panose="020B0604020202020204" pitchFamily="34" charset="0"/>
                <a:ea typeface="Calibri" panose="020F0502020204030204" pitchFamily="34" charset="0"/>
              </a:rPr>
              <a:t>est une traduction </a:t>
            </a:r>
            <a:r>
              <a:rPr lang="fr-FR" b="1" dirty="0">
                <a:latin typeface="Helvetica" panose="020B0604020202020204" pitchFamily="34" charset="0"/>
                <a:ea typeface="Calibri" panose="020F0502020204030204" pitchFamily="34" charset="0"/>
              </a:rPr>
              <a:t>en langage de programmation d’un algorithme existant</a:t>
            </a:r>
            <a:r>
              <a:rPr lang="fr-FR" dirty="0">
                <a:latin typeface="Helvetica" panose="020B0604020202020204" pitchFamily="34" charset="0"/>
                <a:ea typeface="Calibri" panose="020F0502020204030204" pitchFamily="34" charset="0"/>
              </a:rPr>
              <a:t>. </a:t>
            </a:r>
          </a:p>
          <a:p>
            <a:r>
              <a:rPr lang="fr-FR" dirty="0">
                <a:latin typeface="Helvetica" panose="020B0604020202020204" pitchFamily="34" charset="0"/>
                <a:ea typeface="Calibri" panose="020F0502020204030204" pitchFamily="34" charset="0"/>
              </a:rPr>
              <a:t>Le codage est plus une opération de traduction que de raisonnement en soi.</a:t>
            </a:r>
            <a:endParaRPr lang="fr-FR" dirty="0"/>
          </a:p>
        </p:txBody>
      </p:sp>
    </p:spTree>
    <p:extLst>
      <p:ext uri="{BB962C8B-B14F-4D97-AF65-F5344CB8AC3E}">
        <p14:creationId xmlns:p14="http://schemas.microsoft.com/office/powerpoint/2010/main" val="1985415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email">
            <a:duotone>
              <a:schemeClr val="bg2">
                <a:shade val="48000"/>
                <a:hueMod val="106000"/>
                <a:satMod val="140000"/>
                <a:lumMod val="42000"/>
              </a:schemeClr>
              <a:schemeClr val="bg2">
                <a:tint val="98000"/>
                <a:hueMod val="92000"/>
                <a:satMod val="220000"/>
                <a:lumMod val="9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4A86F84-FBE4-4402-910A-0FF8E26ABF78}"/>
              </a:ext>
            </a:extLst>
          </p:cNvPr>
          <p:cNvSpPr txBox="1"/>
          <p:nvPr/>
        </p:nvSpPr>
        <p:spPr>
          <a:xfrm>
            <a:off x="934278" y="4432991"/>
            <a:ext cx="4586287" cy="461665"/>
          </a:xfrm>
          <a:prstGeom prst="rect">
            <a:avLst/>
          </a:prstGeom>
          <a:noFill/>
        </p:spPr>
        <p:txBody>
          <a:bodyPr wrap="square" rtlCol="0">
            <a:spAutoFit/>
          </a:bodyPr>
          <a:lstStyle/>
          <a:p>
            <a:r>
              <a:rPr lang="fr-FR" sz="2400" b="1" dirty="0">
                <a:hlinkClick r:id="rId4" action="ppaction://hlinkfile"/>
              </a:rPr>
              <a:t>Vidéo : Robot ou automate ?</a:t>
            </a:r>
            <a:endParaRPr lang="fr-FR" sz="2400" b="1" dirty="0"/>
          </a:p>
        </p:txBody>
      </p:sp>
      <p:sp>
        <p:nvSpPr>
          <p:cNvPr id="5" name="Titre 1">
            <a:extLst>
              <a:ext uri="{FF2B5EF4-FFF2-40B4-BE49-F238E27FC236}">
                <a16:creationId xmlns:a16="http://schemas.microsoft.com/office/drawing/2014/main" id="{DE14E58E-3766-4F1E-B972-53BBA043B187}"/>
              </a:ext>
            </a:extLst>
          </p:cNvPr>
          <p:cNvSpPr txBox="1">
            <a:spLocks/>
          </p:cNvSpPr>
          <p:nvPr/>
        </p:nvSpPr>
        <p:spPr>
          <a:xfrm>
            <a:off x="1723945" y="450178"/>
            <a:ext cx="8466977" cy="734369"/>
          </a:xfrm>
          <a:prstGeom prst="rect">
            <a:avLst/>
          </a:prstGeom>
          <a:ln w="28575">
            <a:solidFill>
              <a:schemeClr val="accent1">
                <a:lumMod val="60000"/>
                <a:lumOff val="40000"/>
              </a:schemeClr>
            </a:solidFill>
          </a:ln>
        </p:spPr>
        <p:txBody>
          <a:bodyPr rtlCol="0">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fr-FR" sz="4400" cap="none" dirty="0">
                <a:latin typeface="Arial" panose="020B0604020202020204" pitchFamily="34" charset="0"/>
                <a:cs typeface="Arial" panose="020B0604020202020204" pitchFamily="34" charset="0"/>
              </a:rPr>
              <a:t>Qu’est ce qu’un robot ?</a:t>
            </a:r>
            <a:endParaRPr lang="fr-FR" sz="4400" cap="none" dirty="0"/>
          </a:p>
        </p:txBody>
      </p:sp>
      <p:sp>
        <p:nvSpPr>
          <p:cNvPr id="4" name="Rectangle 3">
            <a:extLst>
              <a:ext uri="{FF2B5EF4-FFF2-40B4-BE49-F238E27FC236}">
                <a16:creationId xmlns:a16="http://schemas.microsoft.com/office/drawing/2014/main" id="{F36287FA-B85E-4DF5-A9A4-3FF5AE7EA710}"/>
              </a:ext>
            </a:extLst>
          </p:cNvPr>
          <p:cNvSpPr/>
          <p:nvPr/>
        </p:nvSpPr>
        <p:spPr>
          <a:xfrm>
            <a:off x="496956" y="2425009"/>
            <a:ext cx="11198087" cy="1200329"/>
          </a:xfrm>
          <a:prstGeom prst="rect">
            <a:avLst/>
          </a:prstGeom>
          <a:ln w="38100">
            <a:noFill/>
          </a:ln>
        </p:spPr>
        <p:txBody>
          <a:bodyPr wrap="square">
            <a:spAutoFit/>
          </a:bodyPr>
          <a:lstStyle/>
          <a:p>
            <a:r>
              <a:rPr lang="fr-FR" sz="2400" i="1" dirty="0">
                <a:latin typeface="arial" panose="020B0604020202020204" pitchFamily="34" charset="0"/>
              </a:rPr>
              <a:t>En visionnant le film, notez les machines présentées.</a:t>
            </a:r>
          </a:p>
          <a:p>
            <a:endParaRPr lang="fr-FR" sz="2400" i="1" dirty="0">
              <a:latin typeface="arial" panose="020B0604020202020204" pitchFamily="34" charset="0"/>
            </a:endParaRPr>
          </a:p>
          <a:p>
            <a:r>
              <a:rPr lang="fr-FR" sz="2400" i="1" dirty="0">
                <a:latin typeface="arial" panose="020B0604020202020204" pitchFamily="34" charset="0"/>
              </a:rPr>
              <a:t>Vous devrez ensuite les classer en deux catégories : robots et automates</a:t>
            </a:r>
            <a:endParaRPr lang="fr-FR" sz="2400" i="1" dirty="0"/>
          </a:p>
        </p:txBody>
      </p:sp>
    </p:spTree>
    <p:extLst>
      <p:ext uri="{BB962C8B-B14F-4D97-AF65-F5344CB8AC3E}">
        <p14:creationId xmlns:p14="http://schemas.microsoft.com/office/powerpoint/2010/main" val="10959906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E9F5BB-97DB-4160-B47A-8FCEBC4F46E5}">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545AAC2-3D9B-47D1-B22C-F3D1B3D4DEA8}">
  <ds:schemaRefs>
    <ds:schemaRef ds:uri="http://schemas.microsoft.com/sharepoint/v3/contenttype/forms"/>
  </ds:schemaRefs>
</ds:datastoreItem>
</file>

<file path=customXml/itemProps3.xml><?xml version="1.0" encoding="utf-8"?>
<ds:datastoreItem xmlns:ds="http://schemas.openxmlformats.org/officeDocument/2006/customXml" ds:itemID="{D35D4F14-B0CC-4BD5-A6F5-6EB7AE97AF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Conception circuit moderne</Template>
  <TotalTime>0</TotalTime>
  <Words>2410</Words>
  <Application>Microsoft Office PowerPoint</Application>
  <PresentationFormat>Grand écran</PresentationFormat>
  <Paragraphs>216</Paragraphs>
  <Slides>16</Slides>
  <Notes>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16</vt:i4>
      </vt:variant>
    </vt:vector>
  </HeadingPairs>
  <TitlesOfParts>
    <vt:vector size="24" baseType="lpstr">
      <vt:lpstr>Arial</vt:lpstr>
      <vt:lpstr>Arial</vt:lpstr>
      <vt:lpstr>Calibri</vt:lpstr>
      <vt:lpstr>Helvetica</vt:lpstr>
      <vt:lpstr>Segoe UI</vt:lpstr>
      <vt:lpstr>Times New Roman</vt:lpstr>
      <vt:lpstr>Tw Cen MT</vt:lpstr>
      <vt:lpstr>Circuit</vt:lpstr>
      <vt:lpstr>Robotique et programmation</vt:lpstr>
      <vt:lpstr>Présentation PowerPoint</vt:lpstr>
      <vt:lpstr>L’algorithme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2019-12-16T13:54:09Z</dcterms:created>
  <dcterms:modified xsi:type="dcterms:W3CDTF">2020-01-07T11:43:14Z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