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79" r:id="rId17"/>
    <p:sldId id="25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>
                <a:solidFill>
                  <a:srgbClr val="8CADAE">
                    <a:shade val="75000"/>
                  </a:srgbClr>
                </a:solidFill>
              </a:rPr>
              <a:pPr/>
              <a:t>‹N°›</a:t>
            </a:fld>
            <a:endParaRPr lang="fr-FR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356" y="5000636"/>
            <a:ext cx="6400800" cy="1071570"/>
          </a:xfrm>
        </p:spPr>
        <p:txBody>
          <a:bodyPr>
            <a:normAutofit/>
          </a:bodyPr>
          <a:lstStyle/>
          <a:p>
            <a:pPr algn="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Stage de formation continue</a:t>
            </a:r>
          </a:p>
          <a:p>
            <a:pPr algn="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14/16 Décembre 2015</a:t>
            </a:r>
          </a:p>
          <a:p>
            <a:pPr algn="r"/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dakar</a:t>
            </a:r>
            <a:endParaRPr lang="fr-FR" sz="1400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S’approprier les nouveaux programmes de cycle 2 et cycle 3</a:t>
            </a:r>
            <a:br>
              <a:rPr lang="fr-FR" dirty="0" smtClean="0"/>
            </a:b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353820" y="3284984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2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journée</a:t>
            </a:r>
          </a:p>
          <a:p>
            <a:pPr algn="ctr"/>
            <a:r>
              <a:rPr lang="fr-FR" sz="3200" dirty="0" smtClean="0"/>
              <a:t>Mardi 15 décembre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10 secondes pour compter le nombre de lettres « T »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600" dirty="0" smtClean="0"/>
              <a:t>Mais </a:t>
            </a:r>
            <a:r>
              <a:rPr lang="fr-FR" sz="3600" dirty="0"/>
              <a:t>une rafale de vent fit se courber les peupliers, et tout à coup la pluie tomba ; elle crépitait sur les feuilles vertes. Puis le soleil reparut, les poules chantèrent, des moineaux battaient des ailes dans les buissons </a:t>
            </a:r>
            <a:r>
              <a:rPr lang="fr-FR" sz="3600" dirty="0" smtClean="0"/>
              <a:t>humides</a:t>
            </a:r>
            <a:r>
              <a:rPr lang="fr-FR" sz="3600" dirty="0"/>
              <a:t>, et les flaques d’eau sur le sable emportaient en s’écoulant les fleurs roses d’un acacia. </a:t>
            </a:r>
          </a:p>
        </p:txBody>
      </p:sp>
    </p:spTree>
    <p:extLst>
      <p:ext uri="{BB962C8B-B14F-4D97-AF65-F5344CB8AC3E}">
        <p14:creationId xmlns:p14="http://schemas.microsoft.com/office/powerpoint/2010/main" val="910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modèle des 5 mémoires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Celles qui intéressent peu le pédagogue 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mémoire perceptive</a:t>
            </a:r>
          </a:p>
          <a:p>
            <a:pPr lvl="1"/>
            <a:r>
              <a:rPr lang="fr-FR" dirty="0" smtClean="0"/>
              <a:t>- sas d’entrée des signaux sensoriels</a:t>
            </a:r>
          </a:p>
          <a:p>
            <a:pPr lvl="1"/>
            <a:r>
              <a:rPr lang="fr-FR" dirty="0" smtClean="0"/>
              <a:t>- débouche sur la mémoire à court terme</a:t>
            </a:r>
          </a:p>
          <a:p>
            <a:pPr marL="274320" lvl="1" indent="0">
              <a:buNone/>
            </a:pPr>
            <a:endParaRPr lang="fr-FR" dirty="0" smtClean="0"/>
          </a:p>
          <a:p>
            <a:pPr lvl="0">
              <a:buClr>
                <a:srgbClr val="D16349"/>
              </a:buClr>
            </a:pPr>
            <a:r>
              <a:rPr lang="fr-FR" dirty="0">
                <a:solidFill>
                  <a:prstClr val="black"/>
                </a:solidFill>
              </a:rPr>
              <a:t>La mémoire </a:t>
            </a:r>
            <a:r>
              <a:rPr lang="fr-FR" dirty="0" smtClean="0">
                <a:solidFill>
                  <a:prstClr val="black"/>
                </a:solidFill>
              </a:rPr>
              <a:t>épisodique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- Lieu des souvenirs</a:t>
            </a:r>
            <a:endParaRPr lang="fr-FR" dirty="0">
              <a:solidFill>
                <a:prstClr val="black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modèle des 5 mémoires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Celles doivent intéresser  le pédagogue :</a:t>
            </a:r>
          </a:p>
          <a:p>
            <a:r>
              <a:rPr lang="fr-FR" dirty="0" smtClean="0"/>
              <a:t>La mémoire sémantique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Stocke notre encyclopédie personnelle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Encodées  </a:t>
            </a:r>
            <a:r>
              <a:rPr lang="fr-FR" dirty="0" err="1" smtClean="0">
                <a:solidFill>
                  <a:schemeClr val="tx1"/>
                </a:solidFill>
              </a:rPr>
              <a:t>rapîdement</a:t>
            </a:r>
            <a:r>
              <a:rPr lang="fr-FR" dirty="0" smtClean="0">
                <a:solidFill>
                  <a:schemeClr val="tx1"/>
                </a:solidFill>
              </a:rPr>
              <a:t>, consolidation mnésique nécessaire</a:t>
            </a:r>
          </a:p>
          <a:p>
            <a:pPr lvl="0">
              <a:buClr>
                <a:srgbClr val="D16349"/>
              </a:buClr>
            </a:pPr>
            <a:r>
              <a:rPr lang="fr-FR" dirty="0">
                <a:solidFill>
                  <a:prstClr val="black"/>
                </a:solidFill>
              </a:rPr>
              <a:t>La mémoire </a:t>
            </a:r>
            <a:r>
              <a:rPr lang="fr-FR" dirty="0" smtClean="0">
                <a:solidFill>
                  <a:prstClr val="black"/>
                </a:solidFill>
              </a:rPr>
              <a:t>procédurale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Stocke les automatismes mobilisables sans effort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Nombreuses répétitions nécessaires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Très longue durée</a:t>
            </a:r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La mémoire de travail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Reconnaît traite, analyse ,décide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Mémoire à court terme</a:t>
            </a:r>
          </a:p>
          <a:p>
            <a:pPr lvl="1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capacité de traitement </a:t>
            </a:r>
            <a:r>
              <a:rPr lang="fr-FR" dirty="0">
                <a:solidFill>
                  <a:prstClr val="black"/>
                </a:solidFill>
              </a:rPr>
              <a:t>limitée (Empan mnésique )</a:t>
            </a:r>
            <a:endParaRPr lang="fr-FR" dirty="0" smtClean="0">
              <a:solidFill>
                <a:prstClr val="black"/>
              </a:solidFill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6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Prendre en compte l’oubli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Oubli = filtrage des signaux qui arrivent en mémoire de travail</a:t>
            </a:r>
          </a:p>
          <a:p>
            <a:endParaRPr lang="fr-FR" dirty="0" smtClean="0"/>
          </a:p>
          <a:p>
            <a:r>
              <a:rPr lang="fr-FR" dirty="0" smtClean="0"/>
              <a:t>Chaque sujet : </a:t>
            </a:r>
          </a:p>
          <a:p>
            <a:pPr lvl="2"/>
            <a:r>
              <a:rPr lang="fr-FR" dirty="0" err="1" smtClean="0"/>
              <a:t>Evalue</a:t>
            </a:r>
            <a:r>
              <a:rPr lang="fr-FR" dirty="0" smtClean="0"/>
              <a:t>  ce qu’il faut conserver</a:t>
            </a:r>
          </a:p>
          <a:p>
            <a:pPr lvl="2"/>
            <a:r>
              <a:rPr lang="fr-FR" dirty="0" smtClean="0"/>
              <a:t>Développe  des stratégies  pour ancrer </a:t>
            </a:r>
            <a:r>
              <a:rPr lang="fr-FR" dirty="0" smtClean="0"/>
              <a:t>les informations</a:t>
            </a:r>
            <a:endParaRPr lang="fr-FR" dirty="0" smtClean="0"/>
          </a:p>
          <a:p>
            <a:pPr lvl="2"/>
            <a:endParaRPr lang="fr-FR" dirty="0"/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Les obstacles :</a:t>
            </a:r>
          </a:p>
          <a:p>
            <a:pPr lvl="2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Interférences</a:t>
            </a:r>
          </a:p>
          <a:p>
            <a:pPr lvl="2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Liens insuffisants</a:t>
            </a:r>
          </a:p>
          <a:p>
            <a:pPr lvl="2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Trace mnésique non consolidée</a:t>
            </a:r>
          </a:p>
          <a:p>
            <a:pPr lvl="2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Dépassement de l’empan mnésique</a:t>
            </a:r>
            <a:endParaRPr lang="fr-FR" dirty="0">
              <a:solidFill>
                <a:prstClr val="black"/>
              </a:solidFill>
            </a:endParaRPr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2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Techniques de réapprentissage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5 à 6 reprises nécessaires</a:t>
            </a:r>
          </a:p>
          <a:p>
            <a:endParaRPr lang="fr-FR" dirty="0" smtClean="0"/>
          </a:p>
          <a:p>
            <a:r>
              <a:rPr lang="fr-FR" dirty="0" smtClean="0"/>
              <a:t>Temps de pause nécessaire</a:t>
            </a:r>
          </a:p>
          <a:p>
            <a:endParaRPr lang="fr-FR" dirty="0" smtClean="0"/>
          </a:p>
          <a:p>
            <a:r>
              <a:rPr lang="fr-FR" dirty="0" smtClean="0"/>
              <a:t>Écarts de + en + longs entre les réapprentissages</a:t>
            </a:r>
          </a:p>
          <a:p>
            <a:endParaRPr lang="fr-FR" dirty="0" smtClean="0"/>
          </a:p>
          <a:p>
            <a:r>
              <a:rPr lang="fr-FR" dirty="0" smtClean="0"/>
              <a:t>Nécessité d’un calendrier de réapprentissage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3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Les programmes en français et en mathématiques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Entrée par une lecture comparée 2008 /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54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Temps de travail en ateliers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Analyse comparée des programmes de 2008 et de 2015</a:t>
            </a:r>
          </a:p>
          <a:p>
            <a:pPr algn="ctr">
              <a:buNone/>
            </a:pPr>
            <a:r>
              <a:rPr lang="fr-FR" dirty="0" smtClean="0"/>
              <a:t>Dans certaines champs disciplinaires en français et en mathématiques</a:t>
            </a:r>
          </a:p>
          <a:p>
            <a:pPr algn="ctr">
              <a:buNone/>
            </a:pPr>
            <a:endParaRPr lang="fr-FR" dirty="0" smtClean="0"/>
          </a:p>
          <a:p>
            <a:r>
              <a:rPr lang="fr-FR" dirty="0" smtClean="0"/>
              <a:t>Travail par groupes (45 mn)</a:t>
            </a:r>
          </a:p>
          <a:p>
            <a:pPr lvl="1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 groupes de Cycle 2 (CP, CE1, CE2)</a:t>
            </a:r>
          </a:p>
          <a:p>
            <a:pPr lvl="1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groupes de Cycle 3 (CM1, CM2)</a:t>
            </a:r>
          </a:p>
          <a:p>
            <a:pPr lvl="1"/>
            <a:endParaRPr lang="fr-FR" dirty="0" smtClean="0"/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Restitution et synthèse (30 mn)</a:t>
            </a:r>
          </a:p>
          <a:p>
            <a:pPr lvl="0">
              <a:buClr>
                <a:srgbClr val="D16349"/>
              </a:buClr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 la journée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Retour sur la journée 1</a:t>
            </a:r>
          </a:p>
          <a:p>
            <a:endParaRPr lang="fr-FR" dirty="0" smtClean="0"/>
          </a:p>
          <a:p>
            <a:r>
              <a:rPr lang="fr-FR" dirty="0" smtClean="0"/>
              <a:t>Ateliers : les spécificités des cycles 2 et 3</a:t>
            </a:r>
          </a:p>
          <a:p>
            <a:endParaRPr lang="fr-FR" dirty="0" smtClean="0"/>
          </a:p>
          <a:p>
            <a:r>
              <a:rPr lang="fr-FR" dirty="0" smtClean="0"/>
              <a:t>Quelques apports des neurosciences cognitives</a:t>
            </a:r>
          </a:p>
          <a:p>
            <a:endParaRPr lang="fr-FR" dirty="0" smtClean="0"/>
          </a:p>
          <a:p>
            <a:r>
              <a:rPr lang="fr-FR" dirty="0" smtClean="0"/>
              <a:t>La tâche complexe et l’enseignement par compétences</a:t>
            </a:r>
          </a:p>
          <a:p>
            <a:endParaRPr lang="fr-FR" dirty="0" smtClean="0"/>
          </a:p>
          <a:p>
            <a:r>
              <a:rPr lang="fr-FR" dirty="0" smtClean="0"/>
              <a:t>Ateliers : travail par groupes de cycle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2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Continuités et ruptures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 </a:t>
            </a:r>
            <a:r>
              <a:rPr lang="fr-FR" dirty="0" smtClean="0"/>
              <a:t>Synthèse orale – Reformulation - Explicitation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Cycle 2 </a:t>
            </a:r>
          </a:p>
          <a:p>
            <a:pPr lvl="1"/>
            <a:r>
              <a:rPr lang="fr-FR" dirty="0" smtClean="0"/>
              <a:t>Focus : donner du temps aux  apprentissages, sens/automatisation</a:t>
            </a:r>
          </a:p>
          <a:p>
            <a:endParaRPr lang="fr-FR" dirty="0"/>
          </a:p>
          <a:p>
            <a:r>
              <a:rPr lang="fr-FR" dirty="0" smtClean="0"/>
              <a:t>Cycle 3 </a:t>
            </a:r>
          </a:p>
          <a:p>
            <a:pPr lvl="1"/>
            <a:r>
              <a:rPr lang="fr-FR" dirty="0" smtClean="0"/>
              <a:t>Focus : favoriser l’attitude réflexive et l’engagement des élèves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6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6400800" cy="1320552"/>
          </a:xfrm>
        </p:spPr>
        <p:txBody>
          <a:bodyPr/>
          <a:lstStyle/>
          <a:p>
            <a:pPr algn="r"/>
            <a:r>
              <a:rPr lang="fr-FR" dirty="0" smtClean="0"/>
              <a:t>Stage de formation continue</a:t>
            </a:r>
          </a:p>
          <a:p>
            <a:pPr algn="r"/>
            <a:r>
              <a:rPr lang="fr-FR" dirty="0" smtClean="0"/>
              <a:t>14 / 16 décembre 2015</a:t>
            </a:r>
          </a:p>
          <a:p>
            <a:pPr algn="r"/>
            <a:r>
              <a:rPr lang="fr-FR" dirty="0" smtClean="0"/>
              <a:t>dakar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NEUROSCIENCES ET APPRENTISSAGE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566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dirty="0" smtClean="0"/>
          </a:p>
          <a:p>
            <a:pPr marL="0" indent="0" algn="ctr">
              <a:buNone/>
            </a:pPr>
            <a:r>
              <a:rPr lang="fr-FR" sz="3200" dirty="0" smtClean="0"/>
              <a:t>«</a:t>
            </a:r>
            <a:r>
              <a:rPr lang="fr-FR" sz="3200" dirty="0" smtClean="0"/>
              <a:t> Les enseignants doivent devenir des experts de la dynamique cérébrale »</a:t>
            </a:r>
          </a:p>
          <a:p>
            <a:pPr marL="0" indent="0" algn="ctr">
              <a:buNone/>
            </a:pPr>
            <a:endParaRPr lang="fr-FR" sz="3200" dirty="0"/>
          </a:p>
          <a:p>
            <a:pPr marL="0" indent="0" algn="r">
              <a:buNone/>
            </a:pPr>
            <a:r>
              <a:rPr lang="fr-FR" sz="3200" dirty="0" smtClean="0"/>
              <a:t>Stanislas Dehaene</a:t>
            </a:r>
          </a:p>
          <a:p>
            <a:pPr marL="0" indent="0" algn="r">
              <a:buNone/>
            </a:pPr>
            <a:r>
              <a:rPr lang="fr-FR" sz="2400" dirty="0" smtClean="0"/>
              <a:t>Professeur au Collège de France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243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Lever les obstacles à l’accès à « comprendre et apprendre » (réduire la fracture scolaire)</a:t>
            </a:r>
          </a:p>
          <a:p>
            <a:endParaRPr lang="fr-FR" dirty="0"/>
          </a:p>
          <a:p>
            <a:r>
              <a:rPr lang="fr-FR" dirty="0" smtClean="0"/>
              <a:t>Permettre aux élèves d’améliorer leurs techniques d’apprentissage</a:t>
            </a:r>
          </a:p>
          <a:p>
            <a:endParaRPr lang="fr-FR" dirty="0"/>
          </a:p>
          <a:p>
            <a:r>
              <a:rPr lang="fr-FR" dirty="0" smtClean="0"/>
              <a:t>Mettre les pratiques pédagogiques en adéquation avec le fonctionnement réel du </a:t>
            </a:r>
            <a:r>
              <a:rPr lang="fr-FR" dirty="0" err="1" smtClean="0"/>
              <a:t>cervea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8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éléments de neurobiologie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8" name="Picture 4" descr="http://physique.unice.fr/sem6/2011-2012/PagesWeb/PT/Modelisation/img/neurone.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6765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Complexification de plus en plus grande du </a:t>
            </a:r>
            <a:r>
              <a:rPr lang="fr-FR" dirty="0" smtClean="0"/>
              <a:t>réseau de neurones tout au long des apprentissages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« </a:t>
            </a:r>
            <a:r>
              <a:rPr lang="fr-FR" dirty="0" err="1" smtClean="0"/>
              <a:t>Elagage</a:t>
            </a:r>
            <a:r>
              <a:rPr lang="fr-FR" dirty="0" smtClean="0"/>
              <a:t> » au cours de l’adolescence</a:t>
            </a:r>
          </a:p>
          <a:p>
            <a:endParaRPr lang="fr-FR" dirty="0"/>
          </a:p>
          <a:p>
            <a:r>
              <a:rPr lang="fr-FR" dirty="0" smtClean="0"/>
              <a:t>Faible création et disparition de </a:t>
            </a:r>
            <a:r>
              <a:rPr lang="fr-FR" dirty="0" smtClean="0"/>
              <a:t>neurones au cours de la vie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La performance des capacités cérébrales </a:t>
            </a:r>
            <a:r>
              <a:rPr lang="fr-FR" dirty="0" smtClean="0"/>
              <a:t>est portée par </a:t>
            </a:r>
            <a:r>
              <a:rPr lang="fr-FR" dirty="0" smtClean="0"/>
              <a:t>les liaisons inter-neuronales</a:t>
            </a:r>
          </a:p>
          <a:p>
            <a:endParaRPr lang="fr-FR" dirty="0" smtClean="0"/>
          </a:p>
          <a:p>
            <a:r>
              <a:rPr lang="fr-FR" dirty="0" smtClean="0"/>
              <a:t>L’apprentissage se traduit par une modification qualitative des neurones et de leur connectivité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Certaines périodes de la vie sont plus favorables à certains apprentissages (notion de «</a:t>
            </a:r>
            <a:r>
              <a:rPr lang="fr-FR" dirty="0" smtClean="0"/>
              <a:t> portails cognitifs »)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1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idées fausses (ou « </a:t>
            </a:r>
            <a:r>
              <a:rPr lang="fr-FR" dirty="0" err="1" smtClean="0"/>
              <a:t>neuromythes</a:t>
            </a:r>
            <a:r>
              <a:rPr lang="fr-FR" dirty="0" smtClean="0"/>
              <a:t> »)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 J’entraîne ma mémoire  …</a:t>
            </a:r>
          </a:p>
          <a:p>
            <a:r>
              <a:rPr lang="fr-FR" dirty="0" smtClean="0"/>
              <a:t>J’ai une bonne ou une médiocre mémoire</a:t>
            </a:r>
          </a:p>
          <a:p>
            <a:r>
              <a:rPr lang="fr-FR" dirty="0" smtClean="0"/>
              <a:t>Je suis </a:t>
            </a:r>
            <a:r>
              <a:rPr lang="fr-FR" dirty="0" err="1" smtClean="0"/>
              <a:t>multi-tâches</a:t>
            </a:r>
            <a:endParaRPr lang="fr-FR" dirty="0" smtClean="0"/>
          </a:p>
          <a:p>
            <a:r>
              <a:rPr lang="fr-FR" dirty="0" smtClean="0"/>
              <a:t>Il ne faut pas s’alourdir le cerveau</a:t>
            </a:r>
          </a:p>
          <a:p>
            <a:r>
              <a:rPr lang="fr-FR" dirty="0" smtClean="0"/>
              <a:t>Je me souviens très bien …</a:t>
            </a:r>
          </a:p>
          <a:p>
            <a:r>
              <a:rPr lang="fr-FR" dirty="0" smtClean="0"/>
              <a:t>J’ai une mémoire plutôt auditive, plutôt visuelle …</a:t>
            </a:r>
          </a:p>
          <a:p>
            <a:r>
              <a:rPr lang="fr-FR" dirty="0" smtClean="0"/>
              <a:t>Répéter 20 fois de suite permet d’ancrer plus profondément ce que l’on veut apprendre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6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455</Words>
  <Application>Microsoft Office PowerPoint</Application>
  <PresentationFormat>Affichage à l'écran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Civil</vt:lpstr>
      <vt:lpstr>1_Civil</vt:lpstr>
      <vt:lpstr>S’approprier les nouveaux programmes de cycle 2 et cycle 3 </vt:lpstr>
      <vt:lpstr>Programme de la journée</vt:lpstr>
      <vt:lpstr>Ateliers</vt:lpstr>
      <vt:lpstr>NEUROSCIENCES ET APPRENTISSAGE</vt:lpstr>
      <vt:lpstr>Présentation PowerPoint</vt:lpstr>
      <vt:lpstr>Les enjeux</vt:lpstr>
      <vt:lpstr>Quelques éléments de neurobiologie …</vt:lpstr>
      <vt:lpstr>Présentation PowerPoint</vt:lpstr>
      <vt:lpstr>Les idées fausses (ou « neuromythes »)</vt:lpstr>
      <vt:lpstr>10 secondes pour compter le nombre de lettres « T » …</vt:lpstr>
      <vt:lpstr>Le modèle des 5 mémoires</vt:lpstr>
      <vt:lpstr>Le modèle des 5 mémoires</vt:lpstr>
      <vt:lpstr>Prendre en compte l’oubli</vt:lpstr>
      <vt:lpstr>Techniques de réapprentissage</vt:lpstr>
      <vt:lpstr>Présentation PowerPoint</vt:lpstr>
      <vt:lpstr>Temps de travail en ateliers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SERGE SERGE</dc:creator>
  <cp:lastModifiedBy>De Cecco</cp:lastModifiedBy>
  <cp:revision>20</cp:revision>
  <dcterms:created xsi:type="dcterms:W3CDTF">2015-12-13T14:08:48Z</dcterms:created>
  <dcterms:modified xsi:type="dcterms:W3CDTF">2015-12-17T12:03:13Z</dcterms:modified>
</cp:coreProperties>
</file>