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5"/>
  </p:notesMasterIdLst>
  <p:sldIdLst>
    <p:sldId id="256" r:id="rId2"/>
    <p:sldId id="261" r:id="rId3"/>
    <p:sldId id="257" r:id="rId4"/>
    <p:sldId id="258" r:id="rId5"/>
    <p:sldId id="259" r:id="rId6"/>
    <p:sldId id="260" r:id="rId7"/>
    <p:sldId id="262" r:id="rId8"/>
    <p:sldId id="263" r:id="rId9"/>
    <p:sldId id="264" r:id="rId10"/>
    <p:sldId id="265" r:id="rId11"/>
    <p:sldId id="268"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043" autoAdjust="0"/>
  </p:normalViewPr>
  <p:slideViewPr>
    <p:cSldViewPr snapToGrid="0" snapToObjects="1">
      <p:cViewPr varScale="1">
        <p:scale>
          <a:sx n="51" d="100"/>
          <a:sy n="51" d="100"/>
        </p:scale>
        <p:origin x="-191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0FFC9D-89EA-C242-801D-882B0FEF4F3F}" type="datetimeFigureOut">
              <a:rPr lang="es-ES" smtClean="0"/>
              <a:pPr/>
              <a:t>17/12/2015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B9E97-D50E-274C-AA54-4E649549D852}" type="slidenum">
              <a:rPr lang="es-ES" smtClean="0"/>
              <a:pPr/>
              <a:t>‹N°›</a:t>
            </a:fld>
            <a:endParaRPr lang="es-ES"/>
          </a:p>
        </p:txBody>
      </p:sp>
    </p:spTree>
    <p:extLst>
      <p:ext uri="{BB962C8B-B14F-4D97-AF65-F5344CB8AC3E}">
        <p14:creationId xmlns="" xmlns:p14="http://schemas.microsoft.com/office/powerpoint/2010/main" val="22562909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5DB9E97-D50E-274C-AA54-4E649549D852}" type="slidenum">
              <a:rPr lang="es-ES" smtClean="0"/>
              <a:pPr/>
              <a:t>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Artefact: document</a:t>
            </a:r>
            <a:endParaRPr lang="fr-FR" dirty="0"/>
          </a:p>
        </p:txBody>
      </p:sp>
      <p:sp>
        <p:nvSpPr>
          <p:cNvPr id="4" name="Espace réservé du numéro de diapositive 3"/>
          <p:cNvSpPr>
            <a:spLocks noGrp="1"/>
          </p:cNvSpPr>
          <p:nvPr>
            <p:ph type="sldNum" sz="quarter" idx="10"/>
          </p:nvPr>
        </p:nvSpPr>
        <p:spPr/>
        <p:txBody>
          <a:bodyPr/>
          <a:lstStyle/>
          <a:p>
            <a:fld id="{45DB9E97-D50E-274C-AA54-4E649549D852}" type="slidenum">
              <a:rPr lang="es-ES" smtClean="0"/>
              <a:pPr/>
              <a:t>3</a:t>
            </a:fld>
            <a:endParaRPr lang="es-ES"/>
          </a:p>
        </p:txBody>
      </p:sp>
    </p:spTree>
    <p:extLst>
      <p:ext uri="{BB962C8B-B14F-4D97-AF65-F5344CB8AC3E}">
        <p14:creationId xmlns="" xmlns:p14="http://schemas.microsoft.com/office/powerpoint/2010/main" val="3057938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fr-FR" noProof="0" dirty="0" smtClean="0"/>
              <a:t>** L’ensemble</a:t>
            </a:r>
            <a:r>
              <a:rPr lang="fr-FR" baseline="0" noProof="0" dirty="0" smtClean="0"/>
              <a:t> de ces préoccupations, combinaisons, organisateurs convergent toutes vers l’objet des savoirs et de l’ acquisition de savoirs, savoirs faire, attitudes</a:t>
            </a:r>
            <a:endParaRPr lang="fr-FR" noProof="0" dirty="0"/>
          </a:p>
        </p:txBody>
      </p:sp>
      <p:sp>
        <p:nvSpPr>
          <p:cNvPr id="4" name="Marcador de número de diapositiva 3"/>
          <p:cNvSpPr>
            <a:spLocks noGrp="1"/>
          </p:cNvSpPr>
          <p:nvPr>
            <p:ph type="sldNum" sz="quarter" idx="10"/>
          </p:nvPr>
        </p:nvSpPr>
        <p:spPr/>
        <p:txBody>
          <a:bodyPr/>
          <a:lstStyle/>
          <a:p>
            <a:fld id="{45DB9E97-D50E-274C-AA54-4E649549D852}" type="slidenum">
              <a:rPr lang="es-ES" smtClean="0"/>
              <a:pPr/>
              <a:t>6</a:t>
            </a:fld>
            <a:endParaRPr lang="es-ES"/>
          </a:p>
        </p:txBody>
      </p:sp>
    </p:spTree>
    <p:extLst>
      <p:ext uri="{BB962C8B-B14F-4D97-AF65-F5344CB8AC3E}">
        <p14:creationId xmlns="" xmlns:p14="http://schemas.microsoft.com/office/powerpoint/2010/main" val="681044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 </a:t>
            </a:r>
            <a:r>
              <a:rPr lang="es-ES" dirty="0" err="1" smtClean="0"/>
              <a:t>Celle</a:t>
            </a:r>
            <a:r>
              <a:rPr lang="es-ES" baseline="0" dirty="0" smtClean="0"/>
              <a:t> </a:t>
            </a:r>
            <a:r>
              <a:rPr lang="es-ES" baseline="0" dirty="0" err="1" smtClean="0"/>
              <a:t>qui</a:t>
            </a:r>
            <a:r>
              <a:rPr lang="es-ES" baseline="0" dirty="0" smtClean="0"/>
              <a:t> </a:t>
            </a:r>
            <a:r>
              <a:rPr lang="es-ES" baseline="0" dirty="0" err="1" smtClean="0"/>
              <a:t>caractérise</a:t>
            </a:r>
            <a:r>
              <a:rPr lang="es-ES" baseline="0" dirty="0" smtClean="0"/>
              <a:t> les </a:t>
            </a:r>
            <a:r>
              <a:rPr lang="es-ES" baseline="0" dirty="0" err="1" smtClean="0"/>
              <a:t>débutants</a:t>
            </a:r>
            <a:endParaRPr lang="es-ES" dirty="0"/>
          </a:p>
        </p:txBody>
      </p:sp>
      <p:sp>
        <p:nvSpPr>
          <p:cNvPr id="4" name="Marcador de número de diapositiva 3"/>
          <p:cNvSpPr>
            <a:spLocks noGrp="1"/>
          </p:cNvSpPr>
          <p:nvPr>
            <p:ph type="sldNum" sz="quarter" idx="10"/>
          </p:nvPr>
        </p:nvSpPr>
        <p:spPr/>
        <p:txBody>
          <a:bodyPr/>
          <a:lstStyle/>
          <a:p>
            <a:fld id="{45DB9E97-D50E-274C-AA54-4E649549D852}" type="slidenum">
              <a:rPr lang="es-ES" smtClean="0"/>
              <a:pPr/>
              <a:t>8</a:t>
            </a:fld>
            <a:endParaRPr lang="es-ES"/>
          </a:p>
        </p:txBody>
      </p:sp>
    </p:spTree>
    <p:extLst>
      <p:ext uri="{BB962C8B-B14F-4D97-AF65-F5344CB8AC3E}">
        <p14:creationId xmlns="" xmlns:p14="http://schemas.microsoft.com/office/powerpoint/2010/main" val="1399409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a:t>
            </a:r>
            <a:r>
              <a:rPr lang="es-ES" baseline="0" dirty="0" smtClean="0"/>
              <a:t> S’OPPOSE </a:t>
            </a:r>
            <a:r>
              <a:rPr lang="es-ES" baseline="0" dirty="0" err="1" smtClean="0"/>
              <a:t>À</a:t>
            </a:r>
            <a:r>
              <a:rPr lang="es-ES" baseline="0" dirty="0" smtClean="0"/>
              <a:t> LA POSTURE DE CONTRÔLE</a:t>
            </a:r>
            <a:endParaRPr lang="es-ES" dirty="0"/>
          </a:p>
        </p:txBody>
      </p:sp>
      <p:sp>
        <p:nvSpPr>
          <p:cNvPr id="4" name="Marcador de número de diapositiva 3"/>
          <p:cNvSpPr>
            <a:spLocks noGrp="1"/>
          </p:cNvSpPr>
          <p:nvPr>
            <p:ph type="sldNum" sz="quarter" idx="10"/>
          </p:nvPr>
        </p:nvSpPr>
        <p:spPr/>
        <p:txBody>
          <a:bodyPr/>
          <a:lstStyle/>
          <a:p>
            <a:fld id="{45DB9E97-D50E-274C-AA54-4E649549D852}" type="slidenum">
              <a:rPr lang="es-ES" smtClean="0"/>
              <a:pPr/>
              <a:t>9</a:t>
            </a:fld>
            <a:endParaRPr lang="es-ES"/>
          </a:p>
        </p:txBody>
      </p:sp>
    </p:spTree>
    <p:extLst>
      <p:ext uri="{BB962C8B-B14F-4D97-AF65-F5344CB8AC3E}">
        <p14:creationId xmlns="" xmlns:p14="http://schemas.microsoft.com/office/powerpoint/2010/main" val="112847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 </a:t>
            </a:r>
            <a:r>
              <a:rPr lang="es-ES" dirty="0" err="1" smtClean="0"/>
              <a:t>c’est</a:t>
            </a:r>
            <a:r>
              <a:rPr lang="es-ES" dirty="0" smtClean="0"/>
              <a:t> la plus </a:t>
            </a:r>
            <a:r>
              <a:rPr lang="es-ES" dirty="0" err="1" smtClean="0"/>
              <a:t>difficile</a:t>
            </a:r>
            <a:r>
              <a:rPr lang="es-ES" dirty="0" smtClean="0"/>
              <a:t> </a:t>
            </a:r>
            <a:r>
              <a:rPr lang="es-ES" dirty="0" err="1" smtClean="0"/>
              <a:t>lorsqu’on</a:t>
            </a:r>
            <a:r>
              <a:rPr lang="es-ES" dirty="0" smtClean="0"/>
              <a:t> </a:t>
            </a:r>
            <a:r>
              <a:rPr lang="es-ES" dirty="0" err="1" smtClean="0"/>
              <a:t>débute</a:t>
            </a:r>
            <a:endParaRPr lang="es-ES" dirty="0"/>
          </a:p>
        </p:txBody>
      </p:sp>
      <p:sp>
        <p:nvSpPr>
          <p:cNvPr id="4" name="Marcador de número de diapositiva 3"/>
          <p:cNvSpPr>
            <a:spLocks noGrp="1"/>
          </p:cNvSpPr>
          <p:nvPr>
            <p:ph type="sldNum" sz="quarter" idx="10"/>
          </p:nvPr>
        </p:nvSpPr>
        <p:spPr/>
        <p:txBody>
          <a:bodyPr/>
          <a:lstStyle/>
          <a:p>
            <a:fld id="{45DB9E97-D50E-274C-AA54-4E649549D852}" type="slidenum">
              <a:rPr lang="es-ES" smtClean="0"/>
              <a:pPr/>
              <a:t>10</a:t>
            </a:fld>
            <a:endParaRPr lang="es-ES"/>
          </a:p>
        </p:txBody>
      </p:sp>
    </p:spTree>
    <p:extLst>
      <p:ext uri="{BB962C8B-B14F-4D97-AF65-F5344CB8AC3E}">
        <p14:creationId xmlns="" xmlns:p14="http://schemas.microsoft.com/office/powerpoint/2010/main" val="1416003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 Elle </a:t>
            </a:r>
            <a:r>
              <a:rPr lang="es-ES" dirty="0" err="1" smtClean="0"/>
              <a:t>est</a:t>
            </a:r>
            <a:r>
              <a:rPr lang="es-ES" dirty="0" smtClean="0"/>
              <a:t> </a:t>
            </a:r>
            <a:r>
              <a:rPr lang="es-ES" dirty="0" err="1" smtClean="0"/>
              <a:t>nécessaire</a:t>
            </a:r>
            <a:r>
              <a:rPr lang="es-ES" dirty="0" smtClean="0"/>
              <a:t> </a:t>
            </a:r>
            <a:r>
              <a:rPr lang="es-ES" dirty="0" err="1" smtClean="0"/>
              <a:t>pour</a:t>
            </a:r>
            <a:r>
              <a:rPr lang="es-ES" dirty="0" smtClean="0"/>
              <a:t> </a:t>
            </a:r>
            <a:r>
              <a:rPr lang="es-ES" dirty="0" err="1" smtClean="0"/>
              <a:t>entrer</a:t>
            </a:r>
            <a:r>
              <a:rPr lang="es-ES" dirty="0" smtClean="0"/>
              <a:t> </a:t>
            </a:r>
            <a:r>
              <a:rPr lang="es-ES" dirty="0" err="1" smtClean="0"/>
              <a:t>dans</a:t>
            </a:r>
            <a:r>
              <a:rPr lang="es-ES" dirty="0" smtClean="0"/>
              <a:t> </a:t>
            </a:r>
            <a:r>
              <a:rPr lang="es-ES" dirty="0" err="1" smtClean="0"/>
              <a:t>l’activité</a:t>
            </a:r>
            <a:endParaRPr lang="es-ES" dirty="0"/>
          </a:p>
        </p:txBody>
      </p:sp>
      <p:sp>
        <p:nvSpPr>
          <p:cNvPr id="4" name="Marcador de número de diapositiva 3"/>
          <p:cNvSpPr>
            <a:spLocks noGrp="1"/>
          </p:cNvSpPr>
          <p:nvPr>
            <p:ph type="sldNum" sz="quarter" idx="10"/>
          </p:nvPr>
        </p:nvSpPr>
        <p:spPr/>
        <p:txBody>
          <a:bodyPr/>
          <a:lstStyle/>
          <a:p>
            <a:fld id="{45DB9E97-D50E-274C-AA54-4E649549D852}" type="slidenum">
              <a:rPr lang="es-ES" smtClean="0"/>
              <a:pPr/>
              <a:t>12</a:t>
            </a:fld>
            <a:endParaRPr lang="es-ES"/>
          </a:p>
        </p:txBody>
      </p:sp>
    </p:spTree>
    <p:extLst>
      <p:ext uri="{BB962C8B-B14F-4D97-AF65-F5344CB8AC3E}">
        <p14:creationId xmlns="" xmlns:p14="http://schemas.microsoft.com/office/powerpoint/2010/main" val="3645088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a:t>
            </a:r>
            <a:r>
              <a:rPr lang="es-ES" dirty="0" err="1" smtClean="0"/>
              <a:t>l’élève</a:t>
            </a:r>
            <a:r>
              <a:rPr lang="es-ES" baseline="0" dirty="0" smtClean="0"/>
              <a:t> </a:t>
            </a:r>
            <a:r>
              <a:rPr lang="es-ES" baseline="0" dirty="0" err="1" smtClean="0"/>
              <a:t>affirme</a:t>
            </a:r>
            <a:r>
              <a:rPr lang="es-ES" baseline="0" dirty="0" smtClean="0"/>
              <a:t> </a:t>
            </a:r>
            <a:r>
              <a:rPr lang="es-ES" baseline="0" dirty="0" err="1" smtClean="0"/>
              <a:t>quelque</a:t>
            </a:r>
            <a:r>
              <a:rPr lang="es-ES" baseline="0" dirty="0" smtClean="0"/>
              <a:t> </a:t>
            </a:r>
            <a:r>
              <a:rPr lang="es-ES" baseline="0" dirty="0" err="1" smtClean="0"/>
              <a:t>chose</a:t>
            </a:r>
            <a:r>
              <a:rPr lang="es-ES" baseline="0" dirty="0" smtClean="0"/>
              <a:t>.</a:t>
            </a:r>
            <a:endParaRPr lang="es-ES" dirty="0"/>
          </a:p>
        </p:txBody>
      </p:sp>
      <p:sp>
        <p:nvSpPr>
          <p:cNvPr id="4" name="Marcador de número de diapositiva 3"/>
          <p:cNvSpPr>
            <a:spLocks noGrp="1"/>
          </p:cNvSpPr>
          <p:nvPr>
            <p:ph type="sldNum" sz="quarter" idx="10"/>
          </p:nvPr>
        </p:nvSpPr>
        <p:spPr/>
        <p:txBody>
          <a:bodyPr/>
          <a:lstStyle/>
          <a:p>
            <a:fld id="{45DB9E97-D50E-274C-AA54-4E649549D852}" type="slidenum">
              <a:rPr lang="es-ES" smtClean="0"/>
              <a:pPr/>
              <a:t>13</a:t>
            </a:fld>
            <a:endParaRPr lang="es-ES"/>
          </a:p>
        </p:txBody>
      </p:sp>
    </p:spTree>
    <p:extLst>
      <p:ext uri="{BB962C8B-B14F-4D97-AF65-F5344CB8AC3E}">
        <p14:creationId xmlns="" xmlns:p14="http://schemas.microsoft.com/office/powerpoint/2010/main" val="2211586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Clic para editar título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Thursday, December 17,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Thursday, December 17,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Clic para editar título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Thursday, December 17,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 para editar título</a:t>
            </a:r>
            <a:endParaRPr lang="en-US"/>
          </a:p>
        </p:txBody>
      </p:sp>
      <p:sp>
        <p:nvSpPr>
          <p:cNvPr id="3" name="Content Placeholder 2"/>
          <p:cNvSpPr>
            <a:spLocks noGrp="1"/>
          </p:cNvSpPr>
          <p:nvPr>
            <p:ph idx="1"/>
          </p:nvPr>
        </p:nvSpPr>
        <p:spPr/>
        <p:txBody>
          <a:bodyPr/>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Thursday, December 17,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Clic para editar título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Haga clic para modificar el estilo de texto del patrón</a:t>
            </a:r>
          </a:p>
        </p:txBody>
      </p:sp>
      <p:sp>
        <p:nvSpPr>
          <p:cNvPr id="4" name="Date Placeholder 3"/>
          <p:cNvSpPr>
            <a:spLocks noGrp="1"/>
          </p:cNvSpPr>
          <p:nvPr>
            <p:ph type="dt" sz="half" idx="10"/>
          </p:nvPr>
        </p:nvSpPr>
        <p:spPr/>
        <p:txBody>
          <a:bodyPr/>
          <a:lstStyle/>
          <a:p>
            <a:fld id="{9933D019-A32C-4EAD-B8E6-DBDA699692FD}" type="datetime2">
              <a:rPr lang="en-US" smtClean="0"/>
              <a:pPr/>
              <a:t>Thursday, December 17,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 para editar título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Thursday, December 17,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 para editar título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Thursday, December 17, 2015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 para editar título</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Thursday, December 17, 2015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Thursday, December 17, 2015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Clic para editar título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Haga clic para modificar el estilo de texto del patrón</a:t>
            </a:r>
          </a:p>
        </p:txBody>
      </p:sp>
      <p:sp>
        <p:nvSpPr>
          <p:cNvPr id="5" name="Date Placeholder 4"/>
          <p:cNvSpPr>
            <a:spLocks noGrp="1"/>
          </p:cNvSpPr>
          <p:nvPr>
            <p:ph type="dt" sz="half" idx="10"/>
          </p:nvPr>
        </p:nvSpPr>
        <p:spPr/>
        <p:txBody>
          <a:bodyPr/>
          <a:lstStyle/>
          <a:p>
            <a:fld id="{3FE976D3-5B7F-4300-ABED-C91F1B2AE209}" type="datetime2">
              <a:rPr lang="en-US" smtClean="0"/>
              <a:pPr/>
              <a:t>Thursday, December 17,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Clic para editar título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Haga clic para modificar el estilo de texto del patrón</a:t>
            </a:r>
          </a:p>
        </p:txBody>
      </p:sp>
      <p:sp>
        <p:nvSpPr>
          <p:cNvPr id="5" name="Date Placeholder 4"/>
          <p:cNvSpPr>
            <a:spLocks noGrp="1"/>
          </p:cNvSpPr>
          <p:nvPr>
            <p:ph type="dt" sz="half" idx="10"/>
          </p:nvPr>
        </p:nvSpPr>
        <p:spPr/>
        <p:txBody>
          <a:bodyPr/>
          <a:lstStyle/>
          <a:p>
            <a:fld id="{EBDC1E59-17DD-41CE-97CA-624A472382D4}" type="datetime2">
              <a:rPr lang="en-US" smtClean="0"/>
              <a:pPr/>
              <a:t>Thursday, December 17,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Clic para editar título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Haga clic para modificar el estilo de texto del patrón</a:t>
            </a:r>
          </a:p>
          <a:p>
            <a:pPr lvl="1"/>
            <a:r>
              <a:rPr lang="fr-FR" smtClean="0"/>
              <a:t>Segundo nivel</a:t>
            </a:r>
          </a:p>
          <a:p>
            <a:pPr lvl="2"/>
            <a:r>
              <a:rPr lang="fr-FR" smtClean="0"/>
              <a:t>Tercer nivel</a:t>
            </a:r>
          </a:p>
          <a:p>
            <a:pPr lvl="3"/>
            <a:r>
              <a:rPr lang="fr-FR" smtClean="0"/>
              <a:t>Cuarto nivel</a:t>
            </a:r>
          </a:p>
          <a:p>
            <a:pPr lvl="4"/>
            <a:r>
              <a:rPr lang="fr-FR"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Thursday, December 17, 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ENSEIGNER:</a:t>
            </a:r>
            <a:br>
              <a:rPr lang="es-ES" dirty="0" smtClean="0"/>
            </a:br>
            <a:r>
              <a:rPr lang="es-ES" dirty="0" smtClean="0"/>
              <a:t>UN METIER COMPLEXE</a:t>
            </a:r>
            <a:endParaRPr lang="es-ES" dirty="0"/>
          </a:p>
        </p:txBody>
      </p:sp>
      <p:sp>
        <p:nvSpPr>
          <p:cNvPr id="3" name="Subtítulo 2"/>
          <p:cNvSpPr>
            <a:spLocks noGrp="1"/>
          </p:cNvSpPr>
          <p:nvPr>
            <p:ph type="subTitle" idx="1"/>
          </p:nvPr>
        </p:nvSpPr>
        <p:spPr>
          <a:xfrm>
            <a:off x="685800" y="3505200"/>
            <a:ext cx="6870700" cy="2273300"/>
          </a:xfrm>
        </p:spPr>
        <p:txBody>
          <a:bodyPr>
            <a:normAutofit/>
          </a:bodyPr>
          <a:lstStyle/>
          <a:p>
            <a:r>
              <a:rPr lang="fr-FR" dirty="0" smtClean="0"/>
              <a:t>Des préoccupations</a:t>
            </a:r>
          </a:p>
          <a:p>
            <a:r>
              <a:rPr lang="fr-FR" dirty="0" smtClean="0"/>
              <a:t>Les postures de l’enseignant</a:t>
            </a:r>
          </a:p>
          <a:p>
            <a:r>
              <a:rPr lang="fr-FR" dirty="0" smtClean="0"/>
              <a:t>Les postures des élèves</a:t>
            </a:r>
          </a:p>
          <a:p>
            <a:endParaRPr lang="fr-FR" dirty="0"/>
          </a:p>
          <a:p>
            <a:r>
              <a:rPr lang="fr-FR" dirty="0" smtClean="0"/>
              <a:t>			</a:t>
            </a:r>
            <a:r>
              <a:rPr lang="fr-FR" sz="1800" i="1" dirty="0" smtClean="0"/>
              <a:t>d’après les travaux de D </a:t>
            </a:r>
            <a:r>
              <a:rPr lang="fr-FR" sz="1800" i="1" dirty="0" err="1" smtClean="0"/>
              <a:t>Bucheton</a:t>
            </a:r>
            <a:endParaRPr lang="fr-FR" dirty="0"/>
          </a:p>
        </p:txBody>
      </p:sp>
    </p:spTree>
    <p:extLst>
      <p:ext uri="{BB962C8B-B14F-4D97-AF65-F5344CB8AC3E}">
        <p14:creationId xmlns="" xmlns:p14="http://schemas.microsoft.com/office/powerpoint/2010/main" val="2577805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 1 Les </a:t>
            </a:r>
            <a:r>
              <a:rPr lang="es-ES" dirty="0" err="1" smtClean="0"/>
              <a:t>postures</a:t>
            </a:r>
            <a:r>
              <a:rPr lang="es-ES" dirty="0" smtClean="0"/>
              <a:t>  des </a:t>
            </a:r>
            <a:r>
              <a:rPr lang="es-ES" dirty="0" err="1" smtClean="0"/>
              <a:t>enseignants</a:t>
            </a:r>
            <a:endParaRPr lang="es-ES" dirty="0"/>
          </a:p>
        </p:txBody>
      </p:sp>
      <p:sp>
        <p:nvSpPr>
          <p:cNvPr id="3" name="Marcador de contenido 2"/>
          <p:cNvSpPr>
            <a:spLocks noGrp="1"/>
          </p:cNvSpPr>
          <p:nvPr>
            <p:ph idx="1"/>
          </p:nvPr>
        </p:nvSpPr>
        <p:spPr/>
        <p:txBody>
          <a:bodyPr>
            <a:normAutofit/>
          </a:bodyPr>
          <a:lstStyle/>
          <a:p>
            <a:r>
              <a:rPr lang="fr-FR" b="1" dirty="0" smtClean="0"/>
              <a:t>La posture  du « lâcher prise *»</a:t>
            </a:r>
            <a:r>
              <a:rPr lang="fr-FR" dirty="0" smtClean="0"/>
              <a:t>:</a:t>
            </a:r>
            <a:endParaRPr lang="fr-FR" dirty="0"/>
          </a:p>
          <a:p>
            <a:pPr lvl="2"/>
            <a:r>
              <a:rPr lang="fr-FR" dirty="0" smtClean="0"/>
              <a:t>Elle réclame une préparation importante en amont.</a:t>
            </a:r>
            <a:br>
              <a:rPr lang="fr-FR" dirty="0" smtClean="0"/>
            </a:br>
            <a:r>
              <a:rPr lang="fr-FR" dirty="0" smtClean="0"/>
              <a:t>Elle valorise l’autonomie de l’élève et le travail de groupe.</a:t>
            </a:r>
          </a:p>
          <a:p>
            <a:pPr lvl="2"/>
            <a:r>
              <a:rPr lang="fr-FR" dirty="0" smtClean="0"/>
              <a:t>Elle privilégie la relation de confiance.</a:t>
            </a:r>
            <a:br>
              <a:rPr lang="fr-FR" dirty="0" smtClean="0"/>
            </a:br>
            <a:r>
              <a:rPr lang="fr-FR" dirty="0" smtClean="0"/>
              <a:t>Toutes les procédures sont valorisées, des procédures expertes aux procédures personnelles.</a:t>
            </a:r>
          </a:p>
          <a:p>
            <a:pPr marL="548640" lvl="2" indent="0">
              <a:buNone/>
            </a:pPr>
            <a:endParaRPr lang="fr-FR" dirty="0"/>
          </a:p>
          <a:p>
            <a:pPr marL="548640" lvl="2" indent="0">
              <a:buNone/>
            </a:pPr>
            <a:r>
              <a:rPr lang="fr-FR" sz="2400" b="1" dirty="0" smtClean="0"/>
              <a:t>La posture d’enseignement:</a:t>
            </a:r>
          </a:p>
          <a:p>
            <a:pPr marL="548640" lvl="2" indent="0">
              <a:buNone/>
            </a:pPr>
            <a:r>
              <a:rPr lang="fr-FR" dirty="0" smtClean="0"/>
              <a:t>L’enseignant formule, structure les savoirs, les normes et fait éventuellement la démonstration. </a:t>
            </a:r>
            <a:r>
              <a:rPr lang="fr-FR" dirty="0"/>
              <a:t> </a:t>
            </a:r>
            <a:r>
              <a:rPr lang="fr-FR" dirty="0" smtClean="0"/>
              <a:t>Les élèves s’engagent dans la tâche en fin de séance.</a:t>
            </a:r>
            <a:endParaRPr lang="fr-FR" dirty="0"/>
          </a:p>
          <a:p>
            <a:pPr lvl="2"/>
            <a:endParaRPr lang="fr-FR" dirty="0" smtClean="0"/>
          </a:p>
          <a:p>
            <a:pPr marL="548640" lvl="2" indent="0">
              <a:buNone/>
            </a:pPr>
            <a:r>
              <a:rPr lang="fr-FR" sz="2400" b="1" dirty="0" smtClean="0"/>
              <a:t>La posture du sur-étayage</a:t>
            </a:r>
            <a:r>
              <a:rPr lang="fr-FR" dirty="0" smtClean="0"/>
              <a:t>: faire à la place de….</a:t>
            </a:r>
            <a:endParaRPr lang="fr-FR" dirty="0"/>
          </a:p>
        </p:txBody>
      </p:sp>
    </p:spTree>
    <p:extLst>
      <p:ext uri="{BB962C8B-B14F-4D97-AF65-F5344CB8AC3E}">
        <p14:creationId xmlns="" xmlns:p14="http://schemas.microsoft.com/office/powerpoint/2010/main" val="4239347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jes-ser.ch/sites/default/files/styles/large/public/images_principales/jes14a.jpg?itok=_jj1Jijj"/>
          <p:cNvPicPr>
            <a:picLocks noChangeAspect="1" noChangeArrowheads="1"/>
          </p:cNvPicPr>
          <p:nvPr/>
        </p:nvPicPr>
        <p:blipFill>
          <a:blip r:embed="rId2" cstate="print"/>
          <a:srcRect/>
          <a:stretch>
            <a:fillRect/>
          </a:stretch>
        </p:blipFill>
        <p:spPr bwMode="auto">
          <a:xfrm>
            <a:off x="1115616" y="548680"/>
            <a:ext cx="7200800" cy="557984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 2 Les </a:t>
            </a:r>
            <a:r>
              <a:rPr lang="es-ES" dirty="0" err="1" smtClean="0"/>
              <a:t>postures</a:t>
            </a:r>
            <a:r>
              <a:rPr lang="es-ES" dirty="0" smtClean="0"/>
              <a:t> des </a:t>
            </a:r>
            <a:r>
              <a:rPr lang="es-ES" dirty="0" err="1" smtClean="0"/>
              <a:t>élèves</a:t>
            </a:r>
            <a:endParaRPr lang="es-ES" dirty="0"/>
          </a:p>
        </p:txBody>
      </p:sp>
      <p:sp>
        <p:nvSpPr>
          <p:cNvPr id="3" name="Marcador de contenido 2"/>
          <p:cNvSpPr>
            <a:spLocks noGrp="1"/>
          </p:cNvSpPr>
          <p:nvPr>
            <p:ph idx="1"/>
          </p:nvPr>
        </p:nvSpPr>
        <p:spPr/>
        <p:txBody>
          <a:bodyPr/>
          <a:lstStyle/>
          <a:p>
            <a:r>
              <a:rPr lang="fr-FR" b="1" dirty="0" smtClean="0"/>
              <a:t>La posture première</a:t>
            </a:r>
            <a:r>
              <a:rPr lang="fr-FR" b="1" dirty="0"/>
              <a:t>*</a:t>
            </a:r>
            <a:r>
              <a:rPr lang="fr-FR" dirty="0" smtClean="0"/>
              <a:t>:</a:t>
            </a:r>
          </a:p>
          <a:p>
            <a:pPr lvl="4"/>
            <a:r>
              <a:rPr lang="fr-FR" sz="1800" dirty="0" smtClean="0"/>
              <a:t>La consigne n’est pas terminée que les élèves se lancent dans l’activité.</a:t>
            </a:r>
          </a:p>
          <a:p>
            <a:pPr lvl="4"/>
            <a:r>
              <a:rPr lang="fr-FR" sz="1800" dirty="0" smtClean="0"/>
              <a:t>L’implication de l’élève est très forte</a:t>
            </a:r>
          </a:p>
          <a:p>
            <a:pPr lvl="4"/>
            <a:r>
              <a:rPr lang="fr-FR" sz="1800" dirty="0" smtClean="0"/>
              <a:t>Elle est nécessaire mais le maître doit être attentif car elle traduit pour les élèves en difficultés un manque de compréhension de la tâche à réaliser et les liens entre les activités ne sont pas faits.</a:t>
            </a:r>
          </a:p>
          <a:p>
            <a:pPr lvl="4"/>
            <a:endParaRPr lang="fr-FR" sz="1800" dirty="0"/>
          </a:p>
          <a:p>
            <a:pPr marL="1051560" lvl="4" indent="0">
              <a:buNone/>
            </a:pPr>
            <a:endParaRPr lang="fr-FR" sz="2400" dirty="0" smtClean="0"/>
          </a:p>
          <a:p>
            <a:pPr lvl="4"/>
            <a:r>
              <a:rPr lang="fr-FR" sz="2400" b="1" dirty="0" smtClean="0"/>
              <a:t>La posture réflexive: attendue par l’institution</a:t>
            </a:r>
          </a:p>
          <a:p>
            <a:pPr lvl="4"/>
            <a:r>
              <a:rPr lang="fr-FR" sz="1800" dirty="0" smtClean="0"/>
              <a:t>Elle permet à l’élève de s’engager dans l’activité mais aussi de la comprendre, de la verbaliser. </a:t>
            </a:r>
            <a:br>
              <a:rPr lang="fr-FR" sz="1800" dirty="0" smtClean="0"/>
            </a:br>
            <a:r>
              <a:rPr lang="fr-FR" sz="1800" dirty="0" smtClean="0"/>
              <a:t>L’élève est capable d’adopter une attitude réflexive, de se distancier par rapport au savoir en expliquant sa démarche.</a:t>
            </a:r>
            <a:endParaRPr lang="fr-FR" sz="1800" dirty="0"/>
          </a:p>
          <a:p>
            <a:pPr lvl="4"/>
            <a:endParaRPr lang="fr-FR" sz="1800" dirty="0" smtClean="0"/>
          </a:p>
          <a:p>
            <a:pPr lvl="4"/>
            <a:endParaRPr lang="fr-FR" sz="1800" dirty="0" smtClean="0"/>
          </a:p>
          <a:p>
            <a:pPr marL="1371600" lvl="6" indent="0">
              <a:buNone/>
            </a:pPr>
            <a:endParaRPr lang="fr-FR" dirty="0"/>
          </a:p>
          <a:p>
            <a:endParaRPr lang="fr-FR" dirty="0" smtClean="0"/>
          </a:p>
          <a:p>
            <a:endParaRPr lang="fr-FR" dirty="0" smtClean="0"/>
          </a:p>
        </p:txBody>
      </p:sp>
    </p:spTree>
    <p:extLst>
      <p:ext uri="{BB962C8B-B14F-4D97-AF65-F5344CB8AC3E}">
        <p14:creationId xmlns="" xmlns:p14="http://schemas.microsoft.com/office/powerpoint/2010/main" val="253241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 2 Les </a:t>
            </a:r>
            <a:r>
              <a:rPr lang="es-ES" dirty="0" err="1" smtClean="0"/>
              <a:t>postures</a:t>
            </a:r>
            <a:r>
              <a:rPr lang="es-ES" dirty="0" smtClean="0"/>
              <a:t> des </a:t>
            </a:r>
            <a:r>
              <a:rPr lang="es-ES" dirty="0" err="1" smtClean="0"/>
              <a:t>élèves</a:t>
            </a:r>
            <a:endParaRPr lang="es-ES" dirty="0"/>
          </a:p>
        </p:txBody>
      </p:sp>
      <p:sp>
        <p:nvSpPr>
          <p:cNvPr id="3" name="Marcador de contenido 2"/>
          <p:cNvSpPr>
            <a:spLocks noGrp="1"/>
          </p:cNvSpPr>
          <p:nvPr>
            <p:ph idx="1"/>
          </p:nvPr>
        </p:nvSpPr>
        <p:spPr/>
        <p:txBody>
          <a:bodyPr/>
          <a:lstStyle/>
          <a:p>
            <a:r>
              <a:rPr lang="es-ES" b="1" dirty="0" smtClean="0"/>
              <a:t>La </a:t>
            </a:r>
            <a:r>
              <a:rPr lang="es-ES" b="1" dirty="0" err="1" smtClean="0"/>
              <a:t>posture</a:t>
            </a:r>
            <a:r>
              <a:rPr lang="es-ES" b="1" dirty="0" smtClean="0"/>
              <a:t>  </a:t>
            </a:r>
            <a:r>
              <a:rPr lang="es-ES" b="1" dirty="0" err="1" smtClean="0"/>
              <a:t>ludique-créative</a:t>
            </a:r>
            <a:r>
              <a:rPr lang="es-ES" b="1" dirty="0" smtClean="0"/>
              <a:t>:</a:t>
            </a:r>
          </a:p>
          <a:p>
            <a:endParaRPr lang="es-ES" dirty="0" smtClean="0"/>
          </a:p>
          <a:p>
            <a:r>
              <a:rPr lang="es-ES" sz="1800" dirty="0"/>
              <a:t> </a:t>
            </a:r>
            <a:r>
              <a:rPr lang="es-ES" sz="1800" dirty="0" smtClean="0"/>
              <a:t>               </a:t>
            </a:r>
            <a:r>
              <a:rPr lang="fr-FR" sz="1800" dirty="0" smtClean="0"/>
              <a:t> C’est une posture naturelle (envie de détourner la consigne). Ce n’est pas une forme scolaire habituelle, elle n’est pas valorisée dans notre système et pourtant elle permet la créativité et la réflexion.</a:t>
            </a:r>
          </a:p>
          <a:p>
            <a:pPr marL="0" indent="0">
              <a:buNone/>
            </a:pPr>
            <a:endParaRPr lang="es-ES" b="1" dirty="0" smtClean="0"/>
          </a:p>
          <a:p>
            <a:pPr marL="0" indent="0">
              <a:buNone/>
            </a:pPr>
            <a:r>
              <a:rPr lang="fr-FR" b="1" dirty="0" smtClean="0"/>
              <a:t>La posture de refus*</a:t>
            </a:r>
          </a:p>
          <a:p>
            <a:r>
              <a:rPr lang="fr-FR" dirty="0"/>
              <a:t> </a:t>
            </a:r>
            <a:r>
              <a:rPr lang="fr-FR" dirty="0" smtClean="0"/>
              <a:t>            </a:t>
            </a:r>
            <a:r>
              <a:rPr lang="fr-FR" sz="1800" dirty="0" smtClean="0"/>
              <a:t> refus  de faire, d’apprendre, de se conformer</a:t>
            </a:r>
          </a:p>
          <a:p>
            <a:r>
              <a:rPr lang="fr-FR" sz="1800" dirty="0"/>
              <a:t> </a:t>
            </a:r>
            <a:r>
              <a:rPr lang="fr-FR" sz="1800" dirty="0" smtClean="0"/>
              <a:t>                  Cette posture traduit un désaccord, un mal être. Pour certains c’est la peur de s’engager ( rapport à l’erreur). </a:t>
            </a:r>
            <a:endParaRPr lang="fr-FR" sz="1800" dirty="0"/>
          </a:p>
        </p:txBody>
      </p:sp>
    </p:spTree>
    <p:extLst>
      <p:ext uri="{BB962C8B-B14F-4D97-AF65-F5344CB8AC3E}">
        <p14:creationId xmlns="" xmlns:p14="http://schemas.microsoft.com/office/powerpoint/2010/main" val="283273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5750" y="666750"/>
            <a:ext cx="8636000" cy="5810250"/>
          </a:xfrm>
        </p:spPr>
        <p:txBody>
          <a:bodyPr>
            <a:normAutofit/>
          </a:bodyPr>
          <a:lstStyle/>
          <a:p>
            <a:r>
              <a:rPr lang="es-ES" dirty="0" smtClean="0"/>
              <a:t>                                 3 TISSAGE: </a:t>
            </a:r>
            <a:r>
              <a:rPr lang="es-ES" dirty="0" err="1" smtClean="0"/>
              <a:t>Donner</a:t>
            </a:r>
            <a:r>
              <a:rPr lang="es-ES" dirty="0" smtClean="0"/>
              <a:t> du </a:t>
            </a:r>
            <a:r>
              <a:rPr lang="es-ES" dirty="0" err="1" smtClean="0"/>
              <a:t>sens</a:t>
            </a:r>
            <a:endParaRPr lang="es-ES" dirty="0" smtClean="0"/>
          </a:p>
          <a:p>
            <a:endParaRPr lang="es-ES" dirty="0"/>
          </a:p>
          <a:p>
            <a:endParaRPr lang="es-ES" dirty="0" smtClean="0"/>
          </a:p>
          <a:p>
            <a:endParaRPr lang="es-ES" dirty="0"/>
          </a:p>
          <a:p>
            <a:endParaRPr lang="es-ES" dirty="0" smtClean="0"/>
          </a:p>
          <a:p>
            <a:pPr marL="0" indent="0">
              <a:buNone/>
            </a:pPr>
            <a:r>
              <a:rPr lang="es-ES" dirty="0" smtClean="0"/>
              <a:t>4ETAYAGE                      OBJET                    2 ATMOSPHERE</a:t>
            </a:r>
          </a:p>
          <a:p>
            <a:pPr marL="0" indent="0">
              <a:buNone/>
            </a:pPr>
            <a:r>
              <a:rPr lang="es-ES" dirty="0" smtClean="0"/>
              <a:t>Faire </a:t>
            </a:r>
            <a:r>
              <a:rPr lang="es-ES" dirty="0" err="1" smtClean="0"/>
              <a:t>dire</a:t>
            </a:r>
            <a:r>
              <a:rPr lang="es-ES" dirty="0" smtClean="0"/>
              <a:t>…                DES SAVOIRS                  les </a:t>
            </a:r>
            <a:r>
              <a:rPr lang="es-ES" dirty="0" err="1" smtClean="0"/>
              <a:t>conditions</a:t>
            </a:r>
            <a:endParaRPr lang="es-ES" dirty="0" smtClean="0"/>
          </a:p>
          <a:p>
            <a:pPr marL="0" indent="0">
              <a:buNone/>
            </a:pPr>
            <a:endParaRPr lang="es-ES" dirty="0"/>
          </a:p>
          <a:p>
            <a:pPr marL="0" indent="0">
              <a:buNone/>
            </a:pPr>
            <a:endParaRPr lang="es-ES" dirty="0" smtClean="0"/>
          </a:p>
          <a:p>
            <a:pPr marL="0" indent="0">
              <a:buNone/>
            </a:pPr>
            <a:endParaRPr lang="es-ES" dirty="0"/>
          </a:p>
          <a:p>
            <a:pPr marL="0" indent="0">
              <a:buNone/>
            </a:pPr>
            <a:r>
              <a:rPr lang="es-ES" dirty="0" smtClean="0"/>
              <a:t>                                    1 PILOTAGE</a:t>
            </a:r>
          </a:p>
          <a:p>
            <a:pPr marL="0" indent="0">
              <a:buNone/>
            </a:pPr>
            <a:r>
              <a:rPr lang="es-ES" dirty="0"/>
              <a:t> </a:t>
            </a:r>
            <a:r>
              <a:rPr lang="es-ES" dirty="0" smtClean="0"/>
              <a:t>                                 DES TACHES</a:t>
            </a:r>
          </a:p>
          <a:p>
            <a:pPr marL="0" indent="0">
              <a:buNone/>
            </a:pPr>
            <a:r>
              <a:rPr lang="es-ES" dirty="0"/>
              <a:t> </a:t>
            </a:r>
            <a:r>
              <a:rPr lang="es-ES" dirty="0" smtClean="0"/>
              <a:t>                             les </a:t>
            </a:r>
            <a:r>
              <a:rPr lang="es-ES" dirty="0" err="1" smtClean="0"/>
              <a:t>contraintes</a:t>
            </a:r>
            <a:endParaRPr lang="es-ES" dirty="0"/>
          </a:p>
        </p:txBody>
      </p:sp>
      <p:sp>
        <p:nvSpPr>
          <p:cNvPr id="2" name="Flecha curvada hacia la derecha 1"/>
          <p:cNvSpPr/>
          <p:nvPr/>
        </p:nvSpPr>
        <p:spPr>
          <a:xfrm rot="1977607">
            <a:off x="1215422" y="728544"/>
            <a:ext cx="1066666" cy="1954458"/>
          </a:xfrm>
          <a:prstGeom prst="curvedRightArrow">
            <a:avLst/>
          </a:prstGeom>
          <a:solidFill>
            <a:srgbClr val="BFF94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4" name="Flecha curvada hacia la derecha 3"/>
          <p:cNvSpPr/>
          <p:nvPr/>
        </p:nvSpPr>
        <p:spPr>
          <a:xfrm rot="19027494">
            <a:off x="1173172" y="4205693"/>
            <a:ext cx="1207333" cy="2017231"/>
          </a:xfrm>
          <a:prstGeom prst="curvedRightArrow">
            <a:avLst/>
          </a:prstGeom>
          <a:solidFill>
            <a:srgbClr val="BFF94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6" name="Flecha curvada hacia arriba 5"/>
          <p:cNvSpPr/>
          <p:nvPr/>
        </p:nvSpPr>
        <p:spPr>
          <a:xfrm rot="18763000">
            <a:off x="6020225" y="4421734"/>
            <a:ext cx="2288939" cy="893755"/>
          </a:xfrm>
          <a:prstGeom prst="curvedUpArrow">
            <a:avLst/>
          </a:prstGeom>
          <a:solidFill>
            <a:srgbClr val="BFF94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7" name="Flecha curvada hacia arriba 6"/>
          <p:cNvSpPr/>
          <p:nvPr/>
        </p:nvSpPr>
        <p:spPr>
          <a:xfrm rot="15040537">
            <a:off x="7093247" y="1233558"/>
            <a:ext cx="1857234" cy="925115"/>
          </a:xfrm>
          <a:prstGeom prst="curvedUpArrow">
            <a:avLst/>
          </a:prstGeom>
          <a:solidFill>
            <a:srgbClr val="BFF94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8" name="Pentágono 7"/>
          <p:cNvSpPr/>
          <p:nvPr/>
        </p:nvSpPr>
        <p:spPr>
          <a:xfrm rot="10800000">
            <a:off x="5597495" y="3320246"/>
            <a:ext cx="1096868" cy="404354"/>
          </a:xfrm>
          <a:prstGeom prst="homePlate">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n>
                <a:solidFill>
                  <a:srgbClr val="000000"/>
                </a:solidFill>
              </a:ln>
              <a:solidFill>
                <a:srgbClr val="BFF944"/>
              </a:solidFill>
            </a:endParaRPr>
          </a:p>
        </p:txBody>
      </p:sp>
      <p:sp>
        <p:nvSpPr>
          <p:cNvPr id="9" name="Pentágono 8"/>
          <p:cNvSpPr/>
          <p:nvPr/>
        </p:nvSpPr>
        <p:spPr>
          <a:xfrm rot="16200000">
            <a:off x="3753674" y="4299365"/>
            <a:ext cx="1150344" cy="348785"/>
          </a:xfrm>
          <a:prstGeom prst="homePlate">
            <a:avLst/>
          </a:prstGeom>
          <a:solidFill>
            <a:srgbClr val="BFF94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Pentágono 9"/>
          <p:cNvSpPr/>
          <p:nvPr/>
        </p:nvSpPr>
        <p:spPr>
          <a:xfrm>
            <a:off x="2053776" y="3184837"/>
            <a:ext cx="1079044" cy="382963"/>
          </a:xfrm>
          <a:prstGeom prst="homePlate">
            <a:avLst/>
          </a:prstGeom>
          <a:solidFill>
            <a:srgbClr val="BFF94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Pentágono 10"/>
          <p:cNvSpPr/>
          <p:nvPr/>
        </p:nvSpPr>
        <p:spPr>
          <a:xfrm rot="5400000">
            <a:off x="3636142" y="1858388"/>
            <a:ext cx="1385406" cy="348784"/>
          </a:xfrm>
          <a:prstGeom prst="homePlate">
            <a:avLst/>
          </a:prstGeom>
          <a:solidFill>
            <a:srgbClr val="BFF944"/>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accent5">
                  <a:lumMod val="60000"/>
                  <a:lumOff val="40000"/>
                </a:schemeClr>
              </a:solidFill>
            </a:endParaRPr>
          </a:p>
        </p:txBody>
      </p:sp>
    </p:spTree>
    <p:extLst>
      <p:ext uri="{BB962C8B-B14F-4D97-AF65-F5344CB8AC3E}">
        <p14:creationId xmlns="" xmlns:p14="http://schemas.microsoft.com/office/powerpoint/2010/main" val="4281367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1 LE PILOTAGE DES TACHES</a:t>
            </a:r>
            <a:endParaRPr lang="es-ES" dirty="0"/>
          </a:p>
        </p:txBody>
      </p:sp>
      <p:sp>
        <p:nvSpPr>
          <p:cNvPr id="3" name="Marcador de contenido 2"/>
          <p:cNvSpPr>
            <a:spLocks noGrp="1"/>
          </p:cNvSpPr>
          <p:nvPr>
            <p:ph idx="1"/>
          </p:nvPr>
        </p:nvSpPr>
        <p:spPr/>
        <p:txBody>
          <a:bodyPr>
            <a:normAutofit fontScale="92500"/>
          </a:bodyPr>
          <a:lstStyle/>
          <a:p>
            <a:pPr marL="0" indent="0">
              <a:buNone/>
            </a:pPr>
            <a:endParaRPr lang="fr-FR" dirty="0" smtClean="0"/>
          </a:p>
          <a:p>
            <a:pPr marL="0" indent="0">
              <a:buNone/>
            </a:pPr>
            <a:r>
              <a:rPr lang="fr-FR" sz="3200" dirty="0" smtClean="0">
                <a:solidFill>
                  <a:srgbClr val="FF0000"/>
                </a:solidFill>
              </a:rPr>
              <a:t>Gérer les  contraintes</a:t>
            </a:r>
            <a:r>
              <a:rPr lang="fr-FR" sz="3200" dirty="0" smtClean="0"/>
              <a:t>: </a:t>
            </a:r>
            <a:r>
              <a:rPr lang="fr-FR" sz="3200" b="1" u="sng" dirty="0" smtClean="0"/>
              <a:t>espace-temps</a:t>
            </a:r>
          </a:p>
          <a:p>
            <a:pPr marL="0" indent="0">
              <a:buNone/>
            </a:pPr>
            <a:r>
              <a:rPr lang="fr-FR" dirty="0" smtClean="0"/>
              <a:t>Le temps immédiat, de la leçon, de l’année, des programmes .</a:t>
            </a:r>
            <a:br>
              <a:rPr lang="fr-FR" dirty="0" smtClean="0"/>
            </a:br>
            <a:r>
              <a:rPr lang="fr-FR" dirty="0" smtClean="0"/>
              <a:t>Le temps est aussi celui de la pendule (renvoie aux séances)</a:t>
            </a:r>
          </a:p>
          <a:p>
            <a:pPr marL="0" indent="0">
              <a:buNone/>
            </a:pPr>
            <a:endParaRPr lang="fr-FR" sz="3200" dirty="0" smtClean="0"/>
          </a:p>
          <a:p>
            <a:pPr marL="0" indent="0">
              <a:buNone/>
            </a:pPr>
            <a:r>
              <a:rPr lang="fr-FR" sz="3200" dirty="0" smtClean="0"/>
              <a:t>                                    </a:t>
            </a:r>
            <a:r>
              <a:rPr lang="fr-FR" sz="3200" b="1" u="sng" dirty="0" smtClean="0"/>
              <a:t>de la situation</a:t>
            </a:r>
          </a:p>
          <a:p>
            <a:pPr marL="0" indent="0">
              <a:buNone/>
            </a:pPr>
            <a:r>
              <a:rPr lang="fr-FR" dirty="0" smtClean="0"/>
              <a:t>Gestion des instruments et des artefacts: le tableau, les outils, les supports….et renvoient à la PREPARATION (avant la classe)</a:t>
            </a:r>
          </a:p>
          <a:p>
            <a:pPr marL="0" indent="0">
              <a:buNone/>
            </a:pPr>
            <a:r>
              <a:rPr lang="fr-FR" dirty="0" smtClean="0"/>
              <a:t>             </a:t>
            </a:r>
          </a:p>
        </p:txBody>
      </p:sp>
    </p:spTree>
    <p:extLst>
      <p:ext uri="{BB962C8B-B14F-4D97-AF65-F5344CB8AC3E}">
        <p14:creationId xmlns="" xmlns:p14="http://schemas.microsoft.com/office/powerpoint/2010/main" val="2103397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 L’ATMOSPHERE</a:t>
            </a:r>
            <a:endParaRPr lang="es-ES" dirty="0"/>
          </a:p>
        </p:txBody>
      </p:sp>
      <p:sp>
        <p:nvSpPr>
          <p:cNvPr id="3" name="Marcador de contenido 2"/>
          <p:cNvSpPr>
            <a:spLocks noGrp="1"/>
          </p:cNvSpPr>
          <p:nvPr>
            <p:ph idx="1"/>
          </p:nvPr>
        </p:nvSpPr>
        <p:spPr/>
        <p:txBody>
          <a:bodyPr/>
          <a:lstStyle/>
          <a:p>
            <a:endParaRPr lang="es-ES" dirty="0" smtClean="0"/>
          </a:p>
          <a:p>
            <a:r>
              <a:rPr lang="fr-FR" dirty="0" smtClean="0">
                <a:solidFill>
                  <a:srgbClr val="FF0000"/>
                </a:solidFill>
              </a:rPr>
              <a:t>Créer les conditions </a:t>
            </a:r>
            <a:r>
              <a:rPr lang="fr-FR" dirty="0" smtClean="0"/>
              <a:t>de l’enseignement</a:t>
            </a:r>
          </a:p>
          <a:p>
            <a:r>
              <a:rPr lang="fr-FR" dirty="0" smtClean="0"/>
              <a:t>Créer et maintenir des espaces dialogiques:</a:t>
            </a:r>
          </a:p>
          <a:p>
            <a:endParaRPr lang="fr-FR" dirty="0"/>
          </a:p>
          <a:p>
            <a:r>
              <a:rPr lang="fr-FR" dirty="0"/>
              <a:t>L</a:t>
            </a:r>
            <a:r>
              <a:rPr lang="fr-FR" dirty="0" smtClean="0"/>
              <a:t>es apprenants ne peuvent apprendre que si les conditions  sont propices aux apprentissages: règle de vie , parole de l’enseignant, parole de l’élève (parler, se parler, s’écouter…)</a:t>
            </a:r>
          </a:p>
          <a:p>
            <a:r>
              <a:rPr lang="fr-FR" dirty="0" smtClean="0"/>
              <a:t>L’atmosphère varie en fonction de la séance, des modalités de travail….</a:t>
            </a:r>
            <a:endParaRPr lang="fr-FR" dirty="0"/>
          </a:p>
        </p:txBody>
      </p:sp>
    </p:spTree>
    <p:extLst>
      <p:ext uri="{BB962C8B-B14F-4D97-AF65-F5344CB8AC3E}">
        <p14:creationId xmlns="" xmlns:p14="http://schemas.microsoft.com/office/powerpoint/2010/main" val="3360641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3 LE TISSAGE</a:t>
            </a:r>
            <a:endParaRPr lang="es-ES" dirty="0"/>
          </a:p>
        </p:txBody>
      </p:sp>
      <p:sp>
        <p:nvSpPr>
          <p:cNvPr id="3" name="Marcador de contenido 2"/>
          <p:cNvSpPr>
            <a:spLocks noGrp="1"/>
          </p:cNvSpPr>
          <p:nvPr>
            <p:ph idx="1"/>
          </p:nvPr>
        </p:nvSpPr>
        <p:spPr/>
        <p:txBody>
          <a:bodyPr>
            <a:normAutofit/>
          </a:bodyPr>
          <a:lstStyle/>
          <a:p>
            <a:r>
              <a:rPr lang="fr-FR" dirty="0" smtClean="0">
                <a:solidFill>
                  <a:srgbClr val="FF0000"/>
                </a:solidFill>
              </a:rPr>
              <a:t>Donner du sens </a:t>
            </a:r>
            <a:r>
              <a:rPr lang="fr-FR" dirty="0" smtClean="0"/>
              <a:t>à la situation et au savoir visé:</a:t>
            </a:r>
          </a:p>
          <a:p>
            <a:endParaRPr lang="fr-FR" dirty="0" smtClean="0"/>
          </a:p>
          <a:p>
            <a:r>
              <a:rPr lang="fr-FR" dirty="0" smtClean="0"/>
              <a:t>L’enseignant doit permettre à l’élève de construire des liens entre:  LES SAVOIRS</a:t>
            </a:r>
          </a:p>
          <a:p>
            <a:r>
              <a:rPr lang="fr-FR" dirty="0"/>
              <a:t> </a:t>
            </a:r>
            <a:r>
              <a:rPr lang="fr-FR" dirty="0" smtClean="0"/>
              <a:t>                   LES OUTILS</a:t>
            </a:r>
          </a:p>
          <a:p>
            <a:r>
              <a:rPr lang="fr-FR" dirty="0"/>
              <a:t> </a:t>
            </a:r>
            <a:r>
              <a:rPr lang="fr-FR" dirty="0" smtClean="0"/>
              <a:t>                   LES LIEUX</a:t>
            </a:r>
          </a:p>
          <a:p>
            <a:r>
              <a:rPr lang="fr-FR" dirty="0" smtClean="0"/>
              <a:t>Construire du savoir, c’est construire du sens et comprendre l’ordre des tâches.</a:t>
            </a:r>
          </a:p>
          <a:p>
            <a:endParaRPr lang="fr-FR" dirty="0"/>
          </a:p>
          <a:p>
            <a:r>
              <a:rPr lang="fr-FR" dirty="0" smtClean="0"/>
              <a:t>L’implicite de la parole du maître est une explication de décrochage et du manque d’attention</a:t>
            </a:r>
            <a:endParaRPr lang="fr-FR" dirty="0"/>
          </a:p>
        </p:txBody>
      </p:sp>
    </p:spTree>
    <p:extLst>
      <p:ext uri="{BB962C8B-B14F-4D97-AF65-F5344CB8AC3E}">
        <p14:creationId xmlns="" xmlns:p14="http://schemas.microsoft.com/office/powerpoint/2010/main" val="3180515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4 L’ETAYAGE</a:t>
            </a:r>
            <a:endParaRPr lang="es-ES" dirty="0"/>
          </a:p>
        </p:txBody>
      </p:sp>
      <p:sp>
        <p:nvSpPr>
          <p:cNvPr id="3" name="Marcador de contenido 2"/>
          <p:cNvSpPr>
            <a:spLocks noGrp="1"/>
          </p:cNvSpPr>
          <p:nvPr>
            <p:ph idx="1"/>
          </p:nvPr>
        </p:nvSpPr>
        <p:spPr/>
        <p:txBody>
          <a:bodyPr/>
          <a:lstStyle/>
          <a:p>
            <a:r>
              <a:rPr lang="fr-FR" dirty="0" smtClean="0">
                <a:solidFill>
                  <a:srgbClr val="FF0000"/>
                </a:solidFill>
              </a:rPr>
              <a:t>Faire</a:t>
            </a:r>
            <a:r>
              <a:rPr lang="fr-FR" dirty="0" smtClean="0"/>
              <a:t> comprendre</a:t>
            </a:r>
          </a:p>
          <a:p>
            <a:r>
              <a:rPr lang="fr-FR" dirty="0" smtClean="0">
                <a:solidFill>
                  <a:srgbClr val="FF0000"/>
                </a:solidFill>
              </a:rPr>
              <a:t>Faire</a:t>
            </a:r>
            <a:r>
              <a:rPr lang="fr-FR" dirty="0" smtClean="0"/>
              <a:t> dire</a:t>
            </a:r>
          </a:p>
          <a:p>
            <a:r>
              <a:rPr lang="fr-FR" dirty="0" smtClean="0">
                <a:solidFill>
                  <a:srgbClr val="FF0000"/>
                </a:solidFill>
              </a:rPr>
              <a:t>Faire</a:t>
            </a:r>
            <a:r>
              <a:rPr lang="fr-FR" dirty="0" smtClean="0"/>
              <a:t> faire</a:t>
            </a:r>
          </a:p>
          <a:p>
            <a:endParaRPr lang="fr-FR" dirty="0"/>
          </a:p>
          <a:p>
            <a:r>
              <a:rPr lang="fr-FR" dirty="0" smtClean="0"/>
              <a:t>Aider l’élève à s’enrôler dans la tache en lui permettant de dire, faire, comprendre sans faire à la place de…. Doser le degré de guidance et maintenir l’élève dans la tâche.</a:t>
            </a:r>
          </a:p>
          <a:p>
            <a:endParaRPr lang="fr-FR" dirty="0"/>
          </a:p>
          <a:p>
            <a:endParaRPr lang="fr-FR" dirty="0" smtClean="0"/>
          </a:p>
          <a:p>
            <a:r>
              <a:rPr lang="fr-FR" dirty="0" smtClean="0"/>
              <a:t>**</a:t>
            </a:r>
            <a:endParaRPr lang="fr-FR" dirty="0"/>
          </a:p>
        </p:txBody>
      </p:sp>
    </p:spTree>
    <p:extLst>
      <p:ext uri="{BB962C8B-B14F-4D97-AF65-F5344CB8AC3E}">
        <p14:creationId xmlns="" xmlns:p14="http://schemas.microsoft.com/office/powerpoint/2010/main" val="210751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II LES POSTURES</a:t>
            </a:r>
            <a:endParaRPr lang="es-ES" dirty="0"/>
          </a:p>
        </p:txBody>
      </p:sp>
      <p:sp>
        <p:nvSpPr>
          <p:cNvPr id="3" name="Marcador de contenido 2"/>
          <p:cNvSpPr>
            <a:spLocks noGrp="1"/>
          </p:cNvSpPr>
          <p:nvPr>
            <p:ph idx="1"/>
          </p:nvPr>
        </p:nvSpPr>
        <p:spPr>
          <a:xfrm>
            <a:off x="457200" y="1365250"/>
            <a:ext cx="8229600" cy="5111750"/>
          </a:xfrm>
        </p:spPr>
        <p:txBody>
          <a:bodyPr>
            <a:normAutofit/>
          </a:bodyPr>
          <a:lstStyle/>
          <a:p>
            <a:r>
              <a:rPr lang="fr-FR" sz="2800" dirty="0" smtClean="0"/>
              <a:t>Les </a:t>
            </a:r>
            <a:r>
              <a:rPr lang="fr-FR" dirty="0" smtClean="0"/>
              <a:t>postures sont des manières langagières et cognitives de s’engager dans une tâche.</a:t>
            </a:r>
          </a:p>
          <a:p>
            <a:endParaRPr lang="fr-FR" dirty="0" smtClean="0"/>
          </a:p>
          <a:p>
            <a:r>
              <a:rPr lang="fr-FR" dirty="0" smtClean="0"/>
              <a:t>C’est une configuration de gestes pré - construits.</a:t>
            </a:r>
          </a:p>
          <a:p>
            <a:r>
              <a:rPr lang="fr-FR" dirty="0" smtClean="0"/>
              <a:t>Elle s’actualise dans un contexte spécifique</a:t>
            </a:r>
          </a:p>
          <a:p>
            <a:r>
              <a:rPr lang="fr-FR" dirty="0" smtClean="0"/>
              <a:t>Le </a:t>
            </a:r>
            <a:r>
              <a:rPr lang="fr-FR" dirty="0" smtClean="0">
                <a:solidFill>
                  <a:srgbClr val="FF0000"/>
                </a:solidFill>
              </a:rPr>
              <a:t>maître</a:t>
            </a:r>
            <a:r>
              <a:rPr lang="fr-FR" dirty="0" smtClean="0"/>
              <a:t> et l</a:t>
            </a:r>
            <a:r>
              <a:rPr lang="fr-FR" dirty="0" smtClean="0">
                <a:solidFill>
                  <a:srgbClr val="FF0000"/>
                </a:solidFill>
              </a:rPr>
              <a:t>’élève</a:t>
            </a:r>
            <a:r>
              <a:rPr lang="fr-FR" dirty="0" smtClean="0"/>
              <a:t> disposent d’une ou plusieurs postures pour négocier les tâches.</a:t>
            </a:r>
            <a:br>
              <a:rPr lang="fr-FR" dirty="0" smtClean="0"/>
            </a:br>
            <a:endParaRPr lang="fr-FR" dirty="0" smtClean="0"/>
          </a:p>
          <a:p>
            <a:r>
              <a:rPr lang="fr-FR" dirty="0" smtClean="0"/>
              <a:t>Ils peuvent  changer de posture au cours d’une tâche.</a:t>
            </a:r>
          </a:p>
          <a:p>
            <a:r>
              <a:rPr lang="fr-FR" dirty="0" smtClean="0"/>
              <a:t/>
            </a:r>
            <a:br>
              <a:rPr lang="fr-FR" dirty="0" smtClean="0"/>
            </a:br>
            <a:r>
              <a:rPr lang="fr-FR" dirty="0" smtClean="0"/>
              <a:t>La posture est relative au sujet, au contexte et aux objets travaillés.</a:t>
            </a:r>
          </a:p>
          <a:p>
            <a:endParaRPr lang="fr-FR" dirty="0"/>
          </a:p>
          <a:p>
            <a:endParaRPr lang="fr-FR" dirty="0" smtClean="0"/>
          </a:p>
        </p:txBody>
      </p:sp>
    </p:spTree>
    <p:extLst>
      <p:ext uri="{BB962C8B-B14F-4D97-AF65-F5344CB8AC3E}">
        <p14:creationId xmlns="" xmlns:p14="http://schemas.microsoft.com/office/powerpoint/2010/main" val="1709524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 1 Les </a:t>
            </a:r>
            <a:r>
              <a:rPr lang="es-ES" dirty="0" err="1" smtClean="0"/>
              <a:t>postures</a:t>
            </a:r>
            <a:r>
              <a:rPr lang="es-ES" dirty="0" smtClean="0"/>
              <a:t> des </a:t>
            </a:r>
            <a:r>
              <a:rPr lang="es-ES" dirty="0" err="1" smtClean="0"/>
              <a:t>enseignants</a:t>
            </a:r>
            <a:endParaRPr lang="es-ES" dirty="0"/>
          </a:p>
        </p:txBody>
      </p:sp>
      <p:sp>
        <p:nvSpPr>
          <p:cNvPr id="3" name="Marcador de contenido 2"/>
          <p:cNvSpPr>
            <a:spLocks noGrp="1"/>
          </p:cNvSpPr>
          <p:nvPr>
            <p:ph idx="1"/>
          </p:nvPr>
        </p:nvSpPr>
        <p:spPr/>
        <p:txBody>
          <a:bodyPr/>
          <a:lstStyle/>
          <a:p>
            <a:r>
              <a:rPr lang="fr-FR" sz="3200" b="1" u="sng" dirty="0" smtClean="0"/>
              <a:t>La posture de contrôle</a:t>
            </a:r>
            <a:r>
              <a:rPr lang="fr-FR" sz="3200" dirty="0" smtClean="0">
                <a:solidFill>
                  <a:srgbClr val="FF0000"/>
                </a:solidFill>
              </a:rPr>
              <a:t>*</a:t>
            </a:r>
            <a:r>
              <a:rPr lang="fr-FR" sz="3200" dirty="0" smtClean="0"/>
              <a:t>: </a:t>
            </a:r>
          </a:p>
          <a:p>
            <a:pPr marL="0" indent="0">
              <a:buNone/>
            </a:pPr>
            <a:r>
              <a:rPr lang="fr-FR" sz="3200" dirty="0" smtClean="0"/>
              <a:t> </a:t>
            </a:r>
          </a:p>
          <a:p>
            <a:r>
              <a:rPr lang="fr-FR" sz="3200" dirty="0"/>
              <a:t> </a:t>
            </a:r>
            <a:r>
              <a:rPr lang="fr-FR" sz="3200" dirty="0" smtClean="0"/>
              <a:t>      l’obsession du temps</a:t>
            </a:r>
          </a:p>
          <a:p>
            <a:r>
              <a:rPr lang="fr-FR" sz="3200" dirty="0"/>
              <a:t> </a:t>
            </a:r>
            <a:r>
              <a:rPr lang="fr-FR" sz="3200" dirty="0" smtClean="0"/>
              <a:t>      l’atmosphère est tendue car les élèves s’expriment peu ou pas</a:t>
            </a:r>
          </a:p>
          <a:p>
            <a:r>
              <a:rPr lang="fr-FR" sz="3200" dirty="0"/>
              <a:t> </a:t>
            </a:r>
            <a:r>
              <a:rPr lang="fr-FR" sz="3200" dirty="0" smtClean="0"/>
              <a:t>      Le maître contrôle tout, il est le détenteur du savoir</a:t>
            </a:r>
          </a:p>
          <a:p>
            <a:endParaRPr lang="fr-FR" sz="3200" dirty="0"/>
          </a:p>
          <a:p>
            <a:endParaRPr lang="fr-FR" dirty="0" smtClean="0"/>
          </a:p>
          <a:p>
            <a:endParaRPr lang="fr-FR" dirty="0"/>
          </a:p>
        </p:txBody>
      </p:sp>
    </p:spTree>
    <p:extLst>
      <p:ext uri="{BB962C8B-B14F-4D97-AF65-F5344CB8AC3E}">
        <p14:creationId xmlns="" xmlns:p14="http://schemas.microsoft.com/office/powerpoint/2010/main" val="4113186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 1 Les </a:t>
            </a:r>
            <a:r>
              <a:rPr lang="es-ES" dirty="0" err="1" smtClean="0"/>
              <a:t>postures</a:t>
            </a:r>
            <a:r>
              <a:rPr lang="es-ES" dirty="0" smtClean="0"/>
              <a:t> des </a:t>
            </a:r>
            <a:r>
              <a:rPr lang="es-ES" dirty="0" err="1" smtClean="0"/>
              <a:t>enseignants</a:t>
            </a:r>
            <a:endParaRPr lang="es-ES" dirty="0"/>
          </a:p>
        </p:txBody>
      </p:sp>
      <p:sp>
        <p:nvSpPr>
          <p:cNvPr id="3" name="Marcador de contenido 2"/>
          <p:cNvSpPr>
            <a:spLocks noGrp="1"/>
          </p:cNvSpPr>
          <p:nvPr>
            <p:ph idx="1"/>
          </p:nvPr>
        </p:nvSpPr>
        <p:spPr/>
        <p:txBody>
          <a:bodyPr>
            <a:normAutofit/>
          </a:bodyPr>
          <a:lstStyle/>
          <a:p>
            <a:r>
              <a:rPr lang="fr-FR" sz="2800" b="1" dirty="0" smtClean="0"/>
              <a:t>La posture d’accompagnement </a:t>
            </a:r>
            <a:r>
              <a:rPr lang="fr-FR" sz="2800" dirty="0" smtClean="0"/>
              <a:t>**</a:t>
            </a:r>
          </a:p>
          <a:p>
            <a:endParaRPr lang="fr-FR" sz="2800" dirty="0" smtClean="0"/>
          </a:p>
          <a:p>
            <a:r>
              <a:rPr lang="fr-FR" sz="2800" dirty="0" smtClean="0"/>
              <a:t>               Le temps est laissé aux élèves pour répondre, s’engager, réfléchir.</a:t>
            </a:r>
            <a:br>
              <a:rPr lang="fr-FR" sz="2800" dirty="0" smtClean="0"/>
            </a:br>
            <a:r>
              <a:rPr lang="fr-FR" sz="2800" dirty="0" smtClean="0"/>
              <a:t>               Le rôle du maître va être d’aider, de guider pour permettre à l’élève de répondre.</a:t>
            </a:r>
          </a:p>
          <a:p>
            <a:r>
              <a:rPr lang="fr-FR" sz="2800" dirty="0" smtClean="0"/>
              <a:t>                Le maître permet à l’élève de FAIRE, de DISCUTER SUR , les échanges collectifs sont valorisés</a:t>
            </a:r>
          </a:p>
          <a:p>
            <a:endParaRPr lang="fr-FR" sz="2800" dirty="0"/>
          </a:p>
        </p:txBody>
      </p:sp>
    </p:spTree>
    <p:extLst>
      <p:ext uri="{BB962C8B-B14F-4D97-AF65-F5344CB8AC3E}">
        <p14:creationId xmlns="" xmlns:p14="http://schemas.microsoft.com/office/powerpoint/2010/main" val="38928697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Brisa">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Claridad.thmx</Template>
  <TotalTime>353</TotalTime>
  <Words>596</Words>
  <Application>Microsoft Office PowerPoint</Application>
  <PresentationFormat>Affichage à l'écran (4:3)</PresentationFormat>
  <Paragraphs>116</Paragraphs>
  <Slides>13</Slides>
  <Notes>8</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Claridad</vt:lpstr>
      <vt:lpstr>ENSEIGNER: UN METIER COMPLEXE</vt:lpstr>
      <vt:lpstr>Diapositive 2</vt:lpstr>
      <vt:lpstr>1 LE PILOTAGE DES TACHES</vt:lpstr>
      <vt:lpstr>2 L’ATMOSPHERE</vt:lpstr>
      <vt:lpstr>3 LE TISSAGE</vt:lpstr>
      <vt:lpstr>4 L’ETAYAGE</vt:lpstr>
      <vt:lpstr>II LES POSTURES</vt:lpstr>
      <vt:lpstr>II 1 Les postures des enseignants</vt:lpstr>
      <vt:lpstr>II 1 Les postures des enseignants</vt:lpstr>
      <vt:lpstr>II 1 Les postures  des enseignants</vt:lpstr>
      <vt:lpstr>Diapositive 11</vt:lpstr>
      <vt:lpstr>II 2 Les postures des élèves</vt:lpstr>
      <vt:lpstr>II 2 Les postures des élèves</vt:lpstr>
    </vt:vector>
  </TitlesOfParts>
  <Company>bureau d ela formation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UN METIER COMPLEXE</dc:title>
  <dc:creator>aefe-mexico zone amcac</dc:creator>
  <cp:lastModifiedBy>SERGE SERGE</cp:lastModifiedBy>
  <cp:revision>27</cp:revision>
  <dcterms:created xsi:type="dcterms:W3CDTF">2011-11-18T15:39:35Z</dcterms:created>
  <dcterms:modified xsi:type="dcterms:W3CDTF">2015-12-17T10:39:57Z</dcterms:modified>
</cp:coreProperties>
</file>