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3913" r:id="rId2"/>
  </p:sldMasterIdLst>
  <p:notesMasterIdLst>
    <p:notesMasterId r:id="rId39"/>
  </p:notesMasterIdLst>
  <p:sldIdLst>
    <p:sldId id="274" r:id="rId3"/>
    <p:sldId id="324" r:id="rId4"/>
    <p:sldId id="322" r:id="rId5"/>
    <p:sldId id="329" r:id="rId6"/>
    <p:sldId id="327" r:id="rId7"/>
    <p:sldId id="277" r:id="rId8"/>
    <p:sldId id="256" r:id="rId9"/>
    <p:sldId id="302" r:id="rId10"/>
    <p:sldId id="279" r:id="rId11"/>
    <p:sldId id="331" r:id="rId12"/>
    <p:sldId id="303" r:id="rId13"/>
    <p:sldId id="300" r:id="rId14"/>
    <p:sldId id="333" r:id="rId15"/>
    <p:sldId id="283" r:id="rId16"/>
    <p:sldId id="281" r:id="rId17"/>
    <p:sldId id="284" r:id="rId18"/>
    <p:sldId id="293" r:id="rId19"/>
    <p:sldId id="294" r:id="rId20"/>
    <p:sldId id="299" r:id="rId21"/>
    <p:sldId id="334" r:id="rId22"/>
    <p:sldId id="326" r:id="rId23"/>
    <p:sldId id="335" r:id="rId24"/>
    <p:sldId id="336" r:id="rId25"/>
    <p:sldId id="337" r:id="rId26"/>
    <p:sldId id="338" r:id="rId27"/>
    <p:sldId id="339" r:id="rId28"/>
    <p:sldId id="305" r:id="rId29"/>
    <p:sldId id="312" r:id="rId30"/>
    <p:sldId id="317" r:id="rId31"/>
    <p:sldId id="286" r:id="rId32"/>
    <p:sldId id="287" r:id="rId33"/>
    <p:sldId id="290" r:id="rId34"/>
    <p:sldId id="270" r:id="rId35"/>
    <p:sldId id="268" r:id="rId36"/>
    <p:sldId id="269" r:id="rId37"/>
    <p:sldId id="267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35" autoAdjust="0"/>
    <p:restoredTop sz="76040" autoAdjust="0"/>
  </p:normalViewPr>
  <p:slideViewPr>
    <p:cSldViewPr>
      <p:cViewPr varScale="1">
        <p:scale>
          <a:sx n="55" d="100"/>
          <a:sy n="55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>
        <p:scale>
          <a:sx n="100" d="100"/>
          <a:sy n="100" d="100"/>
        </p:scale>
        <p:origin x="-1896" y="78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A054-953F-4C6F-963E-B6C3D0164FD9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27C1-01A3-4233-9329-226BEC916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70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L’aménagement de l’espace induit donc une modification des pratiques pédagogiques. </a:t>
            </a:r>
          </a:p>
          <a:p>
            <a:r>
              <a:rPr lang="fr-FR" dirty="0"/>
              <a:t>Nous ferons un lien avec les nouveaux programmes qui nous donnent des pistes et de la légitimité pour organiser les classes maternelle sous un angle différent , voire nouveau.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5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32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1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24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ym typeface="Wingdings"/>
              </a:rPr>
              <a:t></a:t>
            </a:r>
          </a:p>
          <a:p>
            <a:r>
              <a:rPr lang="fr-FR" dirty="0">
                <a:sym typeface="Wingdings"/>
              </a:rPr>
              <a:t></a:t>
            </a:r>
          </a:p>
          <a:p>
            <a:r>
              <a:rPr lang="fr-FR" dirty="0">
                <a:sym typeface="Wingdings"/>
              </a:rPr>
              <a:t></a:t>
            </a:r>
          </a:p>
          <a:p>
            <a:r>
              <a:rPr lang="fr-FR" dirty="0">
                <a:sym typeface="Wingdings"/>
              </a:rPr>
              <a:t>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74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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 regroupement est le lieu de rencontre, élément charnière de tous les temps d’apprentissage, c’est un espace qui embrasse l’ensemble des coins de la classe.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508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Présence de banc et de moquette ou de lino au sol.</a:t>
            </a:r>
          </a:p>
          <a:p>
            <a:r>
              <a:rPr lang="fr-FR" dirty="0"/>
              <a:t>Délimiter cet</a:t>
            </a:r>
            <a:r>
              <a:rPr lang="fr-FR" baseline="0" dirty="0"/>
              <a:t> espace permet de fixer une posture intellectuel de l’élève en le sécurisant.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72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73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2182" y="4561227"/>
            <a:ext cx="6156385" cy="4775878"/>
          </a:xfrm>
        </p:spPr>
        <p:txBody>
          <a:bodyPr/>
          <a:lstStyle/>
          <a:p>
            <a:r>
              <a:rPr lang="fr-FR" dirty="0"/>
              <a:t>Créé les écoles maternelles</a:t>
            </a:r>
          </a:p>
          <a:p>
            <a:r>
              <a:rPr lang="fr-S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évolution de la salle d’asile à l’école maternelle, 1879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2050" name="Picture 2" descr="C:\Users\Sylviane Lacaze\Desktop\Aménagement maternelle Lisieux\extrait didapage\Sans titre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0" y="5098076"/>
            <a:ext cx="5785686" cy="31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2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426633" y="4561227"/>
            <a:ext cx="6447944" cy="477587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53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426633" y="4561227"/>
            <a:ext cx="6447944" cy="477587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56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dimension culturelle :</a:t>
            </a:r>
          </a:p>
          <a:p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Disposer de représentations initiales partagées à partir desquelles pourront s’ancrer des apprentissages.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pratique appropriée du jeu à l’école favorise une réduction des écarts et l’égalité des chances.</a:t>
            </a:r>
          </a:p>
          <a:p>
            <a:pPr lvl="0"/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dimension « sensée » :</a:t>
            </a:r>
          </a:p>
          <a:p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jeu lie une action à un contexte. L’enfant agit pour « éprouver » son environnement,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 actes revêtent toujours un sens.   Liens entre ce qu’il vit et ce qu’il a déjà vécu.</a:t>
            </a:r>
          </a:p>
          <a:p>
            <a:pPr lvl="0"/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dimension sociale :</a:t>
            </a:r>
          </a:p>
          <a:p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climat scolaire positif conditionne fortement l’engagement actif de l’enfant dans les apprentissages.      Meilleure connaissance de « l’autre »</a:t>
            </a:r>
          </a:p>
          <a:p>
            <a:pPr lvl="0"/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dimension affective :</a:t>
            </a:r>
          </a:p>
          <a:p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jeu associe « la richesse des expériences vécues » à des émotions positives. 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 ancrage favorise la mémorisation et son réinvestissement au service de nouvelles expériences de jeu ou d’apprentissage.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3" y="5172446"/>
            <a:ext cx="6447944" cy="208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98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 de l’enseignant 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En L1, il peut observer les enfants dans leurs jeux libres, apprendre à les connaître et évaluer leurs acquis et leurs besoins. 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 L2, tout en observant les enfants, il opère des actions ponctuelles d’accompagnement tout en respectant leurs initiatives et leurs choix. 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 S1, l’enseignant prend l’initiative du jeu et invite un ou plusieurs enfants à jouer dans la perspective de leur faire acquérir des apprentissages spécifiques.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En S2, il s’appuie sur les acquis effectués par les enfants en L1, L2 ou S1, pour les conduire à des apprentissages explicites. Le jeu est intégré à la séance d’enseignement et, comme dans d’autres séances d’apprentissage, peut amener les enfants à : » réfléchir et résoudre des problèmes; » s’exercer, s’entraîner, s’auto-entraîner, automatiser; » mémoriser ou se remémorer.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SN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Niveau 1 - Séance structurée simple (S1) : c’est une séance de jeu initiée par l’enseignant dans laquelle les apprentissages ne sont pas formalisés (exemple : un jeu de société que les enfants ne connaissent pas et auquel ils apprennent à jouer avec l’enseignant).</a:t>
            </a:r>
          </a:p>
          <a:p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Niveau 2 - Séance structurée avec formalisation (S2) : le jeu est intégré dans une séquence d’enseignement et offre le contexte d’où émergeront des apprentissages ciblés. Il est précédé systématiquement d’une ou plusieurs séances de jeu libre et/ou de jeu structuré (S1) au cours desquelles l’enfant s’est approprié le jeu. La formalisation est alors effectuée au cours de phases réflexives pendant, après et/ou avant le jeu</a:t>
            </a:r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895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44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Etape 1 : 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Interactions avec son environnement matériel et social.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apprentissages informels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enrichit la mémoire sensorielle, motrice, cognitive, affective et parfois sociale, à partir de laquelle l’enfant peut activer des images mentales qui soutiendront sa réflexion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Etape 2 :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délai entre les apprentissages informels et leur exploitation en vue d’apprentissages formels (latence) permet à l’enfant de mettre en relation les apprentissages informels qu’il a acquis avec les représentations initiales dont il dispose déjà.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lui laisse le temps de renouveler ses expériences et de les partager avec des pairs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L’enfant intègre des situations de référence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Etape 3 :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séance de jeu structuré S2, en puisant dans les situations de référence que l’enfant a mémorisées.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introduit sa séance en invitant les enfants à évoquer leur expérience vécue dans les jeux libres.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10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426633" y="4561227"/>
            <a:ext cx="6447944" cy="477587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164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: Les jeux d’exploration amènent l’enfant à une première maîtrise de la manipulation des objets. Il commence alors à les organiser, à les combiner et s’engage vers les jeux d’assemblages et de construction.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 : Parallèlement, cette maîtrise des objets l’amène à les utiliser et à leur donner des rôles ou des fonctions dans ses jeux symboliques.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 : les jeux d’imitation immédiate prennent un caractère différé (vers 3 ans). Ils s’enrichissent alors progressivement de règles arbitraires évolutives, dans des jeux de « faire semblant » puis des « jeux scénarisés » (imitation différée).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 :  Il en est de même avec des jeux de constructions. 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 :  symbolise les interactions multiples entre les différents types de jeux, parmi lesquelles apparaît une phase d’exploration avant d’entreprendre un jeu à règles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4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276356" y="4561226"/>
            <a:ext cx="6687352" cy="470151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5" name="Picture 2" descr="C:\Users\Sylviane Lacaze\Desktop\Aménagement maternelle Lisieux\extrait didapage\Sans titre 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5" y="4685742"/>
            <a:ext cx="3345681" cy="17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ylviane Lacaze\Desktop\Aménagement maternelle Lisieux\extrait didapage\Sans titre 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91" y="4685743"/>
            <a:ext cx="2655703" cy="22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ylviane Lacaze\Desktop\Aménagement maternelle Lisieux\extrait didapage\Sans titre 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5" y="6610306"/>
            <a:ext cx="3277078" cy="16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ylviane Lacaze\Desktop\Aménagement maternelle Lisieux\extrait didapage\Sans titre 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10" y="7065971"/>
            <a:ext cx="2930413" cy="7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ylviane Lacaze\Desktop\Aménagement maternelle Lisieux\extrait didapage\Sans titre 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77" y="8234980"/>
            <a:ext cx="4058519" cy="10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31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10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62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penser à des aménagements</a:t>
            </a:r>
            <a:r>
              <a:rPr lang="fr-FR" baseline="0" dirty="0"/>
              <a:t> qui ne conduisent pas à une transformation radicale de la classe, tout en répondant aux besoins d’apprentissage.</a:t>
            </a:r>
          </a:p>
          <a:p>
            <a:r>
              <a:rPr lang="fr-FR" baseline="0" dirty="0"/>
              <a:t>L’espace s’aménage et se transforme.</a:t>
            </a:r>
          </a:p>
          <a:p>
            <a:r>
              <a:rPr lang="fr-FR" baseline="0" dirty="0"/>
              <a:t>On peut constater des casiers de rangement, des affichages qui reflètent des pratiques pédagogiques.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4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aménagements ne peuvent pas être modélisés pour toutes les écoles en raison des contraintes propres à chacune. </a:t>
            </a:r>
          </a:p>
          <a:p>
            <a:endParaRPr lang="fr-FR" dirty="0"/>
          </a:p>
          <a:p>
            <a:r>
              <a:rPr lang="fr-FR" dirty="0"/>
              <a:t>Cette préconisation donnée par les nouveaux programmes ouvre une piste pour la rédaction des futurs projets d’écoles. (on en reparle en fin de formation).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898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place dés</a:t>
            </a:r>
            <a:r>
              <a:rPr lang="fr-FR" baseline="0" dirty="0"/>
              <a:t> le premier jour de classe, mal situé : coincé entre un espace nombre et le coin dinette. Des conflits étaient fréquents, car le tapis n’était pas pratique.</a:t>
            </a:r>
          </a:p>
          <a:p>
            <a:r>
              <a:rPr lang="fr-FR" baseline="0" dirty="0">
                <a:sym typeface="Wingdings"/>
              </a:rPr>
              <a:t>Expérimentation : déplacement du tapis sur les tables pour libérer les mouvement.</a:t>
            </a:r>
          </a:p>
          <a:p>
            <a:r>
              <a:rPr lang="fr-FR" baseline="0" dirty="0">
                <a:sym typeface="Wingdings"/>
              </a:rPr>
              <a:t>Création d’une nouvelle structure modulable</a:t>
            </a:r>
          </a:p>
          <a:p>
            <a:r>
              <a:rPr lang="fr-FR" baseline="0" dirty="0">
                <a:sym typeface="Wingdings"/>
              </a:rPr>
              <a:t>transformation et agrandissement par les élèves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53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605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844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516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993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27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S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mois  10 mots environ </a:t>
            </a:r>
          </a:p>
          <a:p>
            <a:r>
              <a:rPr lang="fr-S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mois  50-60 mots environ  </a:t>
            </a:r>
          </a:p>
          <a:p>
            <a:r>
              <a:rPr lang="fr-S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mois  300 mots environ  </a:t>
            </a:r>
          </a:p>
          <a:p>
            <a:r>
              <a:rPr lang="fr-S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mois  530 mots environ</a:t>
            </a:r>
          </a:p>
          <a:p>
            <a:r>
              <a:rPr lang="fr-S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S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18-24 mois : explosion du vocabulaire.  ● Expression avec le langage plutôt qu’avec le geste.  ● Compréhension des questions.  ● Contrôle salivaire acquis.  ● Acquisition de 200 à 300 mots (verbes, noms, adjectifs).  ● Acquisition du prénom  ● Phrases de 2-3 mots avec verbes non conjugués</a:t>
            </a:r>
          </a:p>
          <a:p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S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COGNITIF :</a:t>
            </a:r>
            <a:r>
              <a:rPr lang="fr-S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acquisition de concepts de temps et d’espace, utilise les principes du comptage</a:t>
            </a:r>
          </a:p>
          <a:p>
            <a:r>
              <a:rPr lang="fr-S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Expérimentation active (à partir de 2 ans)</a:t>
            </a:r>
          </a:p>
          <a:p>
            <a:endParaRPr lang="fr-SN" dirty="0"/>
          </a:p>
          <a:p>
            <a:r>
              <a:rPr lang="fr-SN" dirty="0"/>
              <a:t>SOCIAL</a:t>
            </a:r>
            <a:r>
              <a:rPr lang="fr-SN" baseline="0" dirty="0"/>
              <a:t> ET AFFECTIF : jeux symboliques (2 ans), aime aider les autres (3-4 ans), attentif à sa performance ((4-5 ans)</a:t>
            </a:r>
          </a:p>
          <a:p>
            <a:endParaRPr lang="fr-SN" baseline="0" dirty="0"/>
          </a:p>
          <a:p>
            <a:r>
              <a:rPr lang="fr-SN" baseline="0" dirty="0"/>
              <a:t>SENSORIEL ET MOTEUR : besoin de bouger</a:t>
            </a:r>
          </a:p>
          <a:p>
            <a:r>
              <a:rPr lang="fr-SN" baseline="0" dirty="0"/>
              <a:t>Le progrès moteur de l'enfant s'organise autour de  la maîtrise de l'équilibre jusqu'à environ 4 ans</a:t>
            </a:r>
          </a:p>
          <a:p>
            <a:r>
              <a:rPr lang="fr-SN" baseline="0" dirty="0"/>
              <a:t>la centration : L'enfant utilise systématiquement son regard pour organiser l'action. C'est un stade de forte concentration, de forte dépense énergétique et nerveuse,</a:t>
            </a:r>
          </a:p>
          <a:p>
            <a:r>
              <a:rPr lang="fr-SN" baseline="0" dirty="0"/>
              <a:t>l'automatisation progressive: d'informations par tout le corps: infos visuelles + infos kinesthésiques ,</a:t>
            </a:r>
          </a:p>
          <a:p>
            <a:r>
              <a:rPr lang="fr-SN" baseline="0" dirty="0"/>
              <a:t>La décentration : La prise d'informations est plus kinesthésique que visuelle</a:t>
            </a:r>
          </a:p>
          <a:p>
            <a:r>
              <a:rPr lang="fr-SN" baseline="0" dirty="0"/>
              <a:t>La coordination... C'est la capacité à enchaîner des gestes, des actions, des tâches variées,</a:t>
            </a:r>
          </a:p>
          <a:p>
            <a:r>
              <a:rPr lang="fr-SN" baseline="0" dirty="0"/>
              <a:t>La dissociation... C'est la capacité à sortir de la globalité du corps dans l'action pour ne mobiliser que la (les) partie(s) du corps nécessaire(s) à la réalisation de la tâche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89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0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46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74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27C1-01A3-4233-9329-226BEC9160C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77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ym typeface="Wingdings"/>
              </a:rPr>
              <a:t></a:t>
            </a:r>
            <a:r>
              <a:rPr lang="fr-FR" baseline="0" dirty="0">
                <a:sym typeface="Wingdings"/>
              </a:rPr>
              <a:t> </a:t>
            </a:r>
            <a:r>
              <a:rPr lang="fr-FR" dirty="0"/>
              <a:t>On ôte tout ce qui encombre inutilement en début d’année : trop de tables, trop de chaises. </a:t>
            </a:r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Il faut </a:t>
            </a:r>
            <a:r>
              <a:rPr lang="fr-FR" dirty="0"/>
              <a:t>créer un environnement riche favorisant les explorations sensorielles et motrices et dont la diversité sera progressivement dévoilée et renouvelée au cours de l’année. </a:t>
            </a:r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</a:t>
            </a:r>
            <a:r>
              <a:rPr lang="fr-FR" dirty="0"/>
              <a:t>Chaque zone est destinée à un usage particulier (que l’enfant apprendra à repérer).</a:t>
            </a:r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</a:t>
            </a:r>
            <a:r>
              <a:rPr lang="fr-FR" dirty="0"/>
              <a:t>Les différents espaces doivent être repérés et identifiés facilement.</a:t>
            </a:r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</a:t>
            </a:r>
            <a:r>
              <a:rPr lang="fr-FR" dirty="0"/>
              <a:t>L’organisation doit pouvoir évoluer en fonction des besoins et de l’évolution des capacités des élèves (apprentissages). </a:t>
            </a:r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</a:t>
            </a:r>
            <a:r>
              <a:rPr lang="fr-FR" dirty="0"/>
              <a:t>Les espaces doivent permettre autant d’y « papillonner »que d’y choisir  son activité.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FD65-F3A2-4CD5-B3DF-3E2F3452539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51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1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95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54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3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5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2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0E70D3E6-EF16-4488-94A4-211508FE4682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6/18/2020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DBD1-22E3-46BC-949D-CF57354D998F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18/06/2020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36E4-20E4-4212-9165-499DC5083BAF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35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6%20%20le%20bain%20des%20poup&#233;es.mp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rche%20ratatouille.fl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STAGES/ATSEM/ANIMATION%202%20ASEM%20DAKAR/2%20les%20besoins%20du%20jeune%20enfant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48426/le-developpement-de-l-enfan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90872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Aménager sa classe </a:t>
            </a:r>
          </a:p>
          <a:p>
            <a:pPr algn="ctr"/>
            <a:r>
              <a:rPr lang="fr-FR" sz="4800" b="1" dirty="0"/>
              <a:t>en maternelle</a:t>
            </a:r>
            <a:endParaRPr lang="fr-FR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4200" y="32933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20" y="2462891"/>
            <a:ext cx="5321328" cy="354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53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5188" y="215642"/>
            <a:ext cx="48965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Un aménagement d’espace adapté aux besoins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7" y="1169749"/>
            <a:ext cx="7613942" cy="55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12432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Début d’année en PS</a:t>
            </a:r>
          </a:p>
        </p:txBody>
      </p:sp>
    </p:spTree>
    <p:extLst>
      <p:ext uri="{BB962C8B-B14F-4D97-AF65-F5344CB8AC3E}">
        <p14:creationId xmlns:p14="http://schemas.microsoft.com/office/powerpoint/2010/main" val="67943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4528"/>
            <a:ext cx="5909667" cy="65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198"/>
            <a:ext cx="2016224" cy="21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3068960"/>
            <a:ext cx="2376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Milieu d’année :</a:t>
            </a:r>
          </a:p>
          <a:p>
            <a:r>
              <a:rPr lang="fr-FR" sz="2000" b="1" dirty="0"/>
              <a:t>Evolution des besoins = évolution de l’espace</a:t>
            </a:r>
          </a:p>
        </p:txBody>
      </p:sp>
    </p:spTree>
    <p:extLst>
      <p:ext uri="{BB962C8B-B14F-4D97-AF65-F5344CB8AC3E}">
        <p14:creationId xmlns:p14="http://schemas.microsoft.com/office/powerpoint/2010/main" val="265555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030110"/>
            <a:ext cx="8619831" cy="5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3" y="184284"/>
            <a:ext cx="83317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Un aménagement évolutif et progressif</a:t>
            </a:r>
          </a:p>
        </p:txBody>
      </p:sp>
    </p:spTree>
    <p:extLst>
      <p:ext uri="{BB962C8B-B14F-4D97-AF65-F5344CB8AC3E}">
        <p14:creationId xmlns:p14="http://schemas.microsoft.com/office/powerpoint/2010/main" val="330264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41277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Zoom sur :</a:t>
            </a:r>
          </a:p>
          <a:p>
            <a:endParaRPr lang="fr-FR" sz="4000" dirty="0"/>
          </a:p>
          <a:p>
            <a:pPr marL="285750" indent="-285750">
              <a:buFontTx/>
              <a:buChar char="-"/>
            </a:pPr>
            <a:r>
              <a:rPr lang="fr-FR" sz="4000" dirty="0"/>
              <a:t>Le coin regroupement</a:t>
            </a:r>
          </a:p>
          <a:p>
            <a:pPr marL="285750" indent="-285750">
              <a:buFontTx/>
              <a:buChar char="-"/>
            </a:pPr>
            <a:endParaRPr lang="fr-FR" sz="4000" dirty="0"/>
          </a:p>
          <a:p>
            <a:endParaRPr lang="fr-FR" sz="4000" dirty="0"/>
          </a:p>
          <a:p>
            <a:r>
              <a:rPr lang="fr-FR" sz="4000" dirty="0"/>
              <a:t>- Les coins jeux</a:t>
            </a:r>
          </a:p>
        </p:txBody>
      </p:sp>
    </p:spTree>
    <p:extLst>
      <p:ext uri="{BB962C8B-B14F-4D97-AF65-F5344CB8AC3E}">
        <p14:creationId xmlns:p14="http://schemas.microsoft.com/office/powerpoint/2010/main" val="280667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8379" y="179348"/>
            <a:ext cx="8012053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Le coin regroupement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4256506"/>
            <a:ext cx="871296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Représente le lieux des échanges verbaux du groupe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4784" y="4897835"/>
            <a:ext cx="871296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Début des activités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4784" y="5471452"/>
            <a:ext cx="871326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Lieu des rituels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1803" y="6023085"/>
            <a:ext cx="873922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Institutionnalise la fin de journée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4745"/>
            <a:ext cx="4176464" cy="3127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4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7438" y="65338"/>
            <a:ext cx="883705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du coin regroupement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435" y="2132856"/>
            <a:ext cx="8400756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Espace ouvert, mais bien délimité, assez vaste et permanent sur l’année.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378" y="3620328"/>
            <a:ext cx="8387254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Interactions contrôlées/groupe</a:t>
            </a:r>
            <a:r>
              <a:rPr lang="fr-FR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876" y="4725144"/>
            <a:ext cx="8400756" cy="15081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Zone pouvant être également polyvalente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i="1" dirty="0">
                <a:solidFill>
                  <a:schemeClr val="bg1"/>
                </a:solidFill>
                <a:latin typeface="Comic Sans MS" panose="030F0702030302020204" pitchFamily="66" charset="0"/>
              </a:rPr>
              <a:t>activités de groupe autonome ou encadré, activités individuelles et </a:t>
            </a:r>
          </a:p>
          <a:p>
            <a:pPr algn="ctr"/>
            <a:r>
              <a:rPr lang="fr-FR" i="1" dirty="0">
                <a:solidFill>
                  <a:schemeClr val="bg1"/>
                </a:solidFill>
                <a:latin typeface="Comic Sans MS" panose="030F0702030302020204" pitchFamily="66" charset="0"/>
              </a:rPr>
              <a:t>commune dans le groupe</a:t>
            </a:r>
            <a:r>
              <a:rPr lang="fr-FR" b="1" i="1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714" y="1196752"/>
            <a:ext cx="840075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Espace pour réunir le groupe classe. 	</a:t>
            </a:r>
          </a:p>
        </p:txBody>
      </p:sp>
    </p:spTree>
    <p:extLst>
      <p:ext uri="{BB962C8B-B14F-4D97-AF65-F5344CB8AC3E}">
        <p14:creationId xmlns:p14="http://schemas.microsoft.com/office/powerpoint/2010/main" val="343777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flipH="1">
            <a:off x="919840" y="116632"/>
            <a:ext cx="7468584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Une bonne délimitation de l’espace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sans l’enfermer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5" y="1412776"/>
            <a:ext cx="4206607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34" y="2348880"/>
            <a:ext cx="4171516" cy="3056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4" y="3877183"/>
            <a:ext cx="3670267" cy="2762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1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lviane Lacaze\Desktop\extrait didapage\Sans titr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416128" cy="65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0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ylviane Lacaze\Desktop\extrait didapage\Sans titr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878"/>
            <a:ext cx="7560840" cy="64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6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1354" y="548680"/>
            <a:ext cx="4381252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 jeu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484784"/>
            <a:ext cx="835292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Le jeu est essentiel au développement physique, social, psychique de l’enfant.</a:t>
            </a:r>
          </a:p>
          <a:p>
            <a:pPr lvl="0"/>
            <a:endParaRPr lang="fr-SN" sz="24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3548" y="4941168"/>
            <a:ext cx="799288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Jouer est une activité libre : il n’y a de jeu que choisi ou consenti, l’enfant est libre de s’arrêter quand il le souhaite.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294" y="3330276"/>
            <a:ext cx="799288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Le jeu est souvent un appui pédagogiquement efficace et pertinent pour poser les fondations sur lesquelles s’appuieront ultérieurement des apprentissages disciplinaires.</a:t>
            </a:r>
            <a:endParaRPr lang="fr-SN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6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792300" cy="489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espace classe dans les années 30</a:t>
            </a:r>
          </a:p>
        </p:txBody>
      </p:sp>
      <p:pic>
        <p:nvPicPr>
          <p:cNvPr id="4" name="Picture 3" descr="C:\Users\BRDODET\Desktop\caen rive droite\2014-2015\Anim\Aménagement classe mater\pour Bruno\HPIM2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9591"/>
            <a:ext cx="7408042" cy="54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1354" y="548680"/>
            <a:ext cx="4381252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L’enfant joue … </a:t>
            </a:r>
            <a:endParaRPr lang="fr-SN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484784"/>
            <a:ext cx="8352928" cy="4339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• s’il choisit de s’engager dans l’action, de lui-même ou suite à un processus d’adhésion ; </a:t>
            </a:r>
          </a:p>
          <a:p>
            <a:endParaRPr lang="fr-SN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• s’il décide librement de ses modalités d’action, dans un cadre défini (règles sociales ou/et règles de jeu) ; </a:t>
            </a:r>
          </a:p>
          <a:p>
            <a:endParaRPr lang="fr-SN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• si ses actes s’inscrivent dans une réalité qui est la sienne, sans conséquence sérieuse dans le monde réel ; </a:t>
            </a:r>
          </a:p>
          <a:p>
            <a:endParaRPr lang="fr-SN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• si ses actes n’ont d’autre but que le plaisir lié au jeu lui-même, dans ses aspects individuels et/ ou sociaux ; </a:t>
            </a:r>
          </a:p>
          <a:p>
            <a:endParaRPr lang="fr-SN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• s’il retire de son action un plaisir immédiat ou qu’il agit dans la perspective d’un plaisir différé.</a:t>
            </a:r>
            <a:endParaRPr lang="fr-SN" dirty="0">
              <a:solidFill>
                <a:schemeClr val="bg1"/>
              </a:solidFill>
            </a:endParaRPr>
          </a:p>
          <a:p>
            <a:pPr lvl="0"/>
            <a:endParaRPr lang="fr-S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7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7449" y="472029"/>
            <a:ext cx="828092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Le jeu dans le programme de l’école maternelle</a:t>
            </a:r>
            <a:endParaRPr lang="fr-FR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484784"/>
            <a:ext cx="4488152" cy="6586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dimension culturelle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S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9648" y="2739336"/>
            <a:ext cx="455445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dimension « sensée »</a:t>
            </a:r>
            <a:endParaRPr lang="fr-SN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371" y="3920022"/>
            <a:ext cx="40334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dimension sociale </a:t>
            </a:r>
            <a:endParaRPr lang="fr-SN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8109" y="5230627"/>
            <a:ext cx="45801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Une dimension affective 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S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3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84784"/>
            <a:ext cx="6372225" cy="49815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671621"/>
            <a:ext cx="828092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Du jeu libre au jeu structuré</a:t>
            </a:r>
            <a:endParaRPr lang="fr-FR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3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671621"/>
            <a:ext cx="828092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Faire naître et actualiser les représentations initiales</a:t>
            </a:r>
            <a:endParaRPr lang="fr-FR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717032"/>
            <a:ext cx="7704856" cy="162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Emergence de représentations initiales ; </a:t>
            </a:r>
            <a:endParaRPr lang="fr-SN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Actualisation de représentations « déjà là » ; </a:t>
            </a:r>
            <a:endParaRPr lang="fr-SN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Elaboration d’une culture commune sur la base des interactions entre pairs ou/et avec la médiation de l’adulte.</a:t>
            </a:r>
            <a:endParaRPr lang="fr-SN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518500"/>
            <a:ext cx="7776864" cy="1636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pédagogie s’appuie sur les représentations initiales des enfants.</a:t>
            </a:r>
            <a:endParaRPr lang="fr-SN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jeu libre constitue un passage indispensable, car il autorise une exploration choisie par l’enfant lui-même, donc adaptée à ses aspirations et à ses capacités.</a:t>
            </a:r>
            <a:endParaRPr lang="fr-SN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8208912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3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1354" y="548680"/>
            <a:ext cx="438125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Les types de jeux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484784"/>
            <a:ext cx="835292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</a:rPr>
              <a:t>Jeux d’exploration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 jeux d’exercices, fonctionnels, sensori-moteurs, de manipulations, d’expérimentations, de découvertes, de rencontres, de réception, d’alternances).</a:t>
            </a:r>
            <a:endParaRPr lang="fr-SN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1570" y="2851776"/>
            <a:ext cx="759684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</a:rPr>
              <a:t>Jeux symboliques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(jeux d’imitation, de « faire semblant », de fiction, les jeux de rôles, de mises en scène, les jeux dramatiques)</a:t>
            </a:r>
            <a:endParaRPr lang="fr-SN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4261284"/>
            <a:ext cx="68407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</a:rPr>
              <a:t>Jeux de construction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(les jeux d’assemblages, de fabrication)</a:t>
            </a:r>
            <a:endParaRPr lang="fr-SN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75856" y="5373216"/>
            <a:ext cx="300418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Jeux à règles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endParaRPr lang="fr-S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7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66329"/>
            <a:ext cx="5112568" cy="3394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40466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SN" sz="2400" b="1" dirty="0">
                <a:solidFill>
                  <a:srgbClr val="C00000"/>
                </a:solidFill>
              </a:rPr>
              <a:t>Système d’interactions dans les jeux de l’enfant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0" y="4261268"/>
            <a:ext cx="834145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5328592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Le rôle du maître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6449" y="1340768"/>
            <a:ext cx="76390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en autonomie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(jeu libre)</a:t>
            </a:r>
          </a:p>
          <a:p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	Pas d’intervention directe dans le jeu</a:t>
            </a:r>
          </a:p>
          <a:p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	Aménage les situations</a:t>
            </a:r>
          </a:p>
          <a:p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	Observe, écoute les élèves</a:t>
            </a:r>
          </a:p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supervisées</a:t>
            </a:r>
          </a:p>
          <a:p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	Suggère et oriente l’activité de l’élève</a:t>
            </a:r>
          </a:p>
          <a:p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	Participe, stimule</a:t>
            </a:r>
          </a:p>
          <a:p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	Accompagne de façon souple</a:t>
            </a:r>
          </a:p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dirigées:</a:t>
            </a:r>
          </a:p>
          <a:p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	Donne des consignes ou règles précises</a:t>
            </a:r>
          </a:p>
          <a:p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	Conduit l’activité</a:t>
            </a:r>
          </a:p>
          <a:p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	Etaye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9513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92696"/>
            <a:ext cx="7920880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Apprendre en jouant</a:t>
            </a:r>
          </a:p>
          <a:p>
            <a:pPr algn="ctr"/>
            <a:r>
              <a:rPr lang="fr-FR" sz="3200" i="1" dirty="0">
                <a:solidFill>
                  <a:srgbClr val="FFFF00"/>
                </a:solidFill>
                <a:latin typeface="Comic Sans MS" panose="030F0702030302020204" pitchFamily="66" charset="0"/>
              </a:rPr>
              <a:t>Deux exemples de  situations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8" y="242088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600" dirty="0">
                <a:hlinkClick r:id="rId3" action="ppaction://hlinkfile"/>
              </a:rPr>
              <a:t>Le bain des poupées</a:t>
            </a:r>
            <a:endParaRPr lang="fr-FR" sz="36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3600" dirty="0">
                <a:hlinkClick r:id="rId4" action="ppaction://hlinkfile"/>
              </a:rPr>
              <a:t>Le marché Ratatouille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51246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9" y="1340768"/>
            <a:ext cx="8162927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Piste de réflexion pour les projets d’école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2111"/>
            <a:ext cx="8399269" cy="32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3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7560840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Extrait des programmes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1556792"/>
            <a:ext cx="7488832" cy="4680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«</a:t>
            </a:r>
            <a:r>
              <a:rPr lang="fr-FR" dirty="0">
                <a:solidFill>
                  <a:srgbClr val="002060"/>
                </a:solidFill>
              </a:rPr>
              <a:t> </a:t>
            </a:r>
            <a:r>
              <a:rPr lang="fr-FR" sz="3200" dirty="0">
                <a:solidFill>
                  <a:srgbClr val="002060"/>
                </a:solidFill>
              </a:rPr>
              <a:t> </a:t>
            </a:r>
            <a:r>
              <a:rPr lang="fr-FR" sz="3200" dirty="0">
                <a:solidFill>
                  <a:srgbClr val="002060"/>
                </a:solidFill>
                <a:latin typeface="Agency FB" panose="020B0503020202020204" pitchFamily="34" charset="0"/>
              </a:rPr>
              <a:t> L’équipe pédagogique aménage l’école (les salles de classe, les salles spécialisées, les espaces extérieurs) afin d’offrir aux enfants un univers qui stimule leur curiosité, répond à leurs </a:t>
            </a:r>
            <a:r>
              <a:rPr lang="fr-FR" sz="3200" dirty="0">
                <a:solidFill>
                  <a:srgbClr val="002060"/>
                </a:solidFill>
                <a:latin typeface="Agency FB" panose="020B0503020202020204" pitchFamily="34" charset="0"/>
                <a:hlinkClick r:id="rId3" action="ppaction://hlinkpres?slideindex=1&amp;slidetitle="/>
              </a:rPr>
              <a:t>besoins</a:t>
            </a:r>
            <a:r>
              <a:rPr lang="fr-FR" sz="3200" dirty="0">
                <a:solidFill>
                  <a:srgbClr val="002060"/>
                </a:solidFill>
                <a:latin typeface="Agency FB" panose="020B0503020202020204" pitchFamily="34" charset="0"/>
              </a:rPr>
              <a:t> notamment de jeu, de repos, de découvertes et multiplie les occasions d’expériences sensorielles, motrices, relationnelles, cognitives en sécurité .</a:t>
            </a:r>
          </a:p>
        </p:txBody>
      </p:sp>
    </p:spTree>
    <p:extLst>
      <p:ext uri="{BB962C8B-B14F-4D97-AF65-F5344CB8AC3E}">
        <p14:creationId xmlns:p14="http://schemas.microsoft.com/office/powerpoint/2010/main" val="1908338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1846" y="260648"/>
            <a:ext cx="768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Un exemple d’évolution du coin cuisine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499521" cy="14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717303" y="2553578"/>
            <a:ext cx="4168070" cy="2326810"/>
            <a:chOff x="1717303" y="2553578"/>
            <a:chExt cx="4168070" cy="232681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553578"/>
              <a:ext cx="3113573" cy="23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Virage 2"/>
            <p:cNvSpPr/>
            <p:nvPr/>
          </p:nvSpPr>
          <p:spPr>
            <a:xfrm flipV="1">
              <a:off x="1717303" y="2673895"/>
              <a:ext cx="1000123" cy="141846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572000" y="4725144"/>
            <a:ext cx="4238792" cy="1799084"/>
            <a:chOff x="4572000" y="4725144"/>
            <a:chExt cx="4238792" cy="1799084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725144"/>
              <a:ext cx="3086664" cy="1799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Virage 6"/>
            <p:cNvSpPr/>
            <p:nvPr/>
          </p:nvSpPr>
          <p:spPr>
            <a:xfrm flipV="1">
              <a:off x="4572000" y="4915455"/>
              <a:ext cx="1000123" cy="141846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2882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Un autre exemple : le coin garage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113862" cy="283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96" y="1243603"/>
            <a:ext cx="3616750" cy="244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08" y="4149080"/>
            <a:ext cx="3327078" cy="21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60195"/>
            <a:ext cx="2162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RDODET\Desktop\caen rive droite\2014-2015\Anim\Aménagement classe mater\pour diaporama\2014-11-06 08.46.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43636"/>
            <a:ext cx="3300882" cy="24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BRDODET\Desktop\caen rive droite\2014-2015\Anim\Aménagement classe mater\pour diaporama\2014-11-06 11.32.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9" y="805354"/>
            <a:ext cx="3185931" cy="23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BRDODET\Desktop\caen rive droite\2014-2015\Anim\Aménagement classe mater\pour diaporama\2014-11-06 11.46.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489516" cy="26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69633" y="186426"/>
            <a:ext cx="3619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Espace bibliothèque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55600" y="143634"/>
            <a:ext cx="273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Espace de repli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79783" y="3432127"/>
            <a:ext cx="5604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Espaces bibliothèque et de repli</a:t>
            </a:r>
          </a:p>
        </p:txBody>
      </p:sp>
    </p:spTree>
    <p:extLst>
      <p:ext uri="{BB962C8B-B14F-4D97-AF65-F5344CB8AC3E}">
        <p14:creationId xmlns:p14="http://schemas.microsoft.com/office/powerpoint/2010/main" val="27957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2707"/>
            <a:ext cx="8031438" cy="58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9667"/>
            <a:ext cx="8104547" cy="599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61975"/>
            <a:ext cx="78009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9173"/>
            <a:ext cx="7920880" cy="59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75656" y="116631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Des espaces pour apprendre de façon autonome</a:t>
            </a:r>
          </a:p>
          <a:p>
            <a:r>
              <a:rPr lang="fr-FR" sz="2400" b="1" dirty="0"/>
              <a:t> ou  guidée par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25014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5976664"/>
          </a:xfrm>
        </p:spPr>
        <p:txBody>
          <a:bodyPr>
            <a:normAutofit/>
          </a:bodyPr>
          <a:lstStyle/>
          <a:p>
            <a:r>
              <a:rPr lang="fr-FR" sz="4000" dirty="0"/>
              <a:t>Quelles sont les spécificités des élèves de ces âges (2 à 5 ans) ?</a:t>
            </a:r>
          </a:p>
          <a:p>
            <a:r>
              <a:rPr lang="fr-FR" sz="4000" dirty="0">
                <a:hlinkClick r:id="rId3"/>
              </a:rPr>
              <a:t>Dossier </a:t>
            </a:r>
            <a:r>
              <a:rPr lang="fr-FR" sz="4000" dirty="0" err="1">
                <a:hlinkClick r:id="rId3"/>
              </a:rPr>
              <a:t>Eduscol</a:t>
            </a:r>
            <a:r>
              <a:rPr lang="fr-FR" sz="4000" dirty="0">
                <a:hlinkClick r:id="rId3"/>
              </a:rPr>
              <a:t> sur le développement de l’enfant</a:t>
            </a:r>
            <a:endParaRPr lang="fr-FR" sz="4000" dirty="0"/>
          </a:p>
          <a:p>
            <a:pPr lvl="1"/>
            <a:r>
              <a:rPr lang="fr-FR" sz="4000" dirty="0"/>
              <a:t> langagier</a:t>
            </a:r>
          </a:p>
          <a:p>
            <a:pPr lvl="1"/>
            <a:r>
              <a:rPr lang="fr-FR" sz="4000" dirty="0"/>
              <a:t> cognitif</a:t>
            </a:r>
          </a:p>
          <a:p>
            <a:pPr lvl="1"/>
            <a:r>
              <a:rPr lang="fr-FR" sz="4000" dirty="0"/>
              <a:t> social et affectif</a:t>
            </a:r>
          </a:p>
          <a:p>
            <a:pPr lvl="1"/>
            <a:r>
              <a:rPr lang="fr-FR" sz="4000" dirty="0"/>
              <a:t> sensoriel et moteur</a:t>
            </a:r>
          </a:p>
          <a:p>
            <a:pPr lvl="1"/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4915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95536" y="1545336"/>
            <a:ext cx="8280920" cy="3886200"/>
          </a:xfrm>
        </p:spPr>
        <p:txBody>
          <a:bodyPr>
            <a:normAutofit/>
          </a:bodyPr>
          <a:lstStyle/>
          <a:p>
            <a:r>
              <a:rPr lang="fr-FR" sz="4000" dirty="0"/>
              <a:t>Quelles sont les « zones » ou espaces à prévoir dans une salle de  classe de maternelle pour répondre aux besoins des élèves ?</a:t>
            </a:r>
          </a:p>
        </p:txBody>
      </p:sp>
    </p:spTree>
    <p:extLst>
      <p:ext uri="{BB962C8B-B14F-4D97-AF65-F5344CB8AC3E}">
        <p14:creationId xmlns:p14="http://schemas.microsoft.com/office/powerpoint/2010/main" val="92296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97735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9" y="4869160"/>
            <a:ext cx="25050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156"/>
            <a:ext cx="2524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29" y="307440"/>
            <a:ext cx="2543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65" y="2420888"/>
            <a:ext cx="251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67" y="324269"/>
            <a:ext cx="2524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5881" y="270892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311365" y="2420888"/>
            <a:ext cx="2514600" cy="16859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07904" y="270892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ZONES DE JEUX</a:t>
            </a:r>
            <a:r>
              <a:rPr lang="fr-F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36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707904" y="1628800"/>
            <a:ext cx="5184576" cy="792088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AMENAGER SA CLASSE, C’est 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232848" cy="3041352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solidFill>
                  <a:schemeClr val="tx1"/>
                </a:solidFill>
              </a:rPr>
              <a:t>Aménager des espaces adaptés au besoin des élèves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fr-FR" sz="12800" b="1" dirty="0">
              <a:solidFill>
                <a:schemeClr val="tx1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solidFill>
                  <a:schemeClr val="tx1"/>
                </a:solidFill>
              </a:rPr>
              <a:t>Faire évoluer cet aménagement dans l’année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fr-FR" sz="12800" b="1" dirty="0">
              <a:solidFill>
                <a:schemeClr val="tx1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solidFill>
                  <a:schemeClr val="tx1"/>
                </a:solidFill>
              </a:rPr>
              <a:t>Organiser les apprentissages dans ces espaces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76672"/>
            <a:ext cx="2664296" cy="177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5188" y="215642"/>
            <a:ext cx="48965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Un aménagement d’espace adapté aux besoins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7" y="1169749"/>
            <a:ext cx="7613942" cy="55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12432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Début d’année en PS</a:t>
            </a:r>
          </a:p>
        </p:txBody>
      </p:sp>
    </p:spTree>
    <p:extLst>
      <p:ext uri="{BB962C8B-B14F-4D97-AF65-F5344CB8AC3E}">
        <p14:creationId xmlns:p14="http://schemas.microsoft.com/office/powerpoint/2010/main" val="282219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15" y="289679"/>
            <a:ext cx="8339849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L’espace doit être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615" y="1034733"/>
            <a:ext cx="7792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Vaste </a:t>
            </a:r>
            <a:endParaRPr lang="fr-FR" sz="2800" b="1" dirty="0">
              <a:latin typeface="Comic Sans MS" panose="030F0702030302020204" pitchFamily="66" charset="0"/>
            </a:endParaRPr>
          </a:p>
          <a:p>
            <a:r>
              <a:rPr lang="fr-FR" sz="2400" i="1" dirty="0">
                <a:latin typeface="Comic Sans MS" panose="030F0702030302020204" pitchFamily="66" charset="0"/>
              </a:rPr>
              <a:t>Enlever ce qui encombre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615" y="21328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Différencié </a:t>
            </a:r>
          </a:p>
          <a:p>
            <a:r>
              <a:rPr lang="fr-FR" sz="2400" i="1" dirty="0">
                <a:latin typeface="Comic Sans MS" panose="030F0702030302020204" pitchFamily="66" charset="0"/>
              </a:rPr>
              <a:t>Chaque zone est destinée à un usage identifié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606" y="3250776"/>
            <a:ext cx="8555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Délimité </a:t>
            </a:r>
            <a:endParaRPr lang="fr-FR" sz="3200" b="1" dirty="0">
              <a:latin typeface="Comic Sans MS" panose="030F0702030302020204" pitchFamily="66" charset="0"/>
            </a:endParaRPr>
          </a:p>
          <a:p>
            <a:r>
              <a:rPr lang="fr-FR" sz="2400" i="1" dirty="0">
                <a:latin typeface="Comic Sans MS" panose="030F0702030302020204" pitchFamily="66" charset="0"/>
              </a:rPr>
              <a:t>Pour faciliter le repérage et l’identification des différentes zones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519" y="4725144"/>
            <a:ext cx="8140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Evolutif </a:t>
            </a:r>
            <a:endParaRPr lang="fr-FR" sz="3200" b="1" dirty="0">
              <a:latin typeface="Comic Sans MS" panose="030F0702030302020204" pitchFamily="66" charset="0"/>
            </a:endParaRPr>
          </a:p>
          <a:p>
            <a:r>
              <a:rPr lang="fr-FR" sz="2400" i="1" dirty="0">
                <a:latin typeface="Comic Sans MS" panose="030F0702030302020204" pitchFamily="66" charset="0"/>
              </a:rPr>
              <a:t>En fonction des besoins, des capacités des élèves et des apprentissages</a:t>
            </a:r>
            <a:r>
              <a:rPr lang="fr-FR" sz="2400" b="1" i="1" dirty="0">
                <a:latin typeface="Comic Sans MS" panose="030F0702030302020204" pitchFamily="66" charset="0"/>
              </a:rPr>
              <a:t> </a:t>
            </a:r>
            <a:endParaRPr lang="fr-FR" sz="2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a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lo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lo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TM01859861[[fn=Salon]]</Template>
  <TotalTime>1432</TotalTime>
  <Words>2191</Words>
  <Application>Microsoft Office PowerPoint</Application>
  <PresentationFormat>Affichage à l'écran (4:3)</PresentationFormat>
  <Paragraphs>248</Paragraphs>
  <Slides>36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Agency FB</vt:lpstr>
      <vt:lpstr>Arial</vt:lpstr>
      <vt:lpstr>Arial Black</vt:lpstr>
      <vt:lpstr>Calibri</vt:lpstr>
      <vt:lpstr>Candara</vt:lpstr>
      <vt:lpstr>Comic Sans MS</vt:lpstr>
      <vt:lpstr>Wingdings</vt:lpstr>
      <vt:lpstr>salon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AMENAGER SA CLASSE, C’est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L’aménagement de la classe  en maternelle</dc:title>
  <dc:creator>Carole Lacheray</dc:creator>
  <cp:lastModifiedBy>serge levaufre</cp:lastModifiedBy>
  <cp:revision>153</cp:revision>
  <cp:lastPrinted>2016-05-22T15:28:40Z</cp:lastPrinted>
  <dcterms:created xsi:type="dcterms:W3CDTF">2015-03-27T11:05:36Z</dcterms:created>
  <dcterms:modified xsi:type="dcterms:W3CDTF">2020-06-18T08:50:27Z</dcterms:modified>
</cp:coreProperties>
</file>