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257" r:id="rId3"/>
    <p:sldId id="258" r:id="rId4"/>
    <p:sldId id="276" r:id="rId5"/>
    <p:sldId id="304" r:id="rId6"/>
    <p:sldId id="302" r:id="rId7"/>
    <p:sldId id="281" r:id="rId8"/>
    <p:sldId id="285" r:id="rId9"/>
    <p:sldId id="283" r:id="rId10"/>
    <p:sldId id="282" r:id="rId11"/>
    <p:sldId id="286" r:id="rId12"/>
    <p:sldId id="284" r:id="rId13"/>
    <p:sldId id="287" r:id="rId14"/>
    <p:sldId id="288" r:id="rId15"/>
    <p:sldId id="279" r:id="rId16"/>
    <p:sldId id="280" r:id="rId17"/>
    <p:sldId id="303" r:id="rId18"/>
    <p:sldId id="305" r:id="rId19"/>
    <p:sldId id="300" r:id="rId20"/>
    <p:sldId id="306" r:id="rId21"/>
    <p:sldId id="307" r:id="rId22"/>
    <p:sldId id="352" r:id="rId23"/>
    <p:sldId id="298" r:id="rId24"/>
    <p:sldId id="259" r:id="rId25"/>
    <p:sldId id="301" r:id="rId26"/>
    <p:sldId id="260" r:id="rId27"/>
    <p:sldId id="353" r:id="rId28"/>
    <p:sldId id="268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019D1-ACBC-4403-B4DB-89BF07D40B0D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395D-7133-4DAA-980C-4691193F1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8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02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4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</a:t>
            </a:r>
            <a:r>
              <a:rPr lang="fr-FR" baseline="0" dirty="0"/>
              <a:t> groupes de niveaux permanents augmente les écarts entre les élèves.</a:t>
            </a:r>
          </a:p>
          <a:p>
            <a:r>
              <a:rPr lang="fr-FR" baseline="0" dirty="0"/>
              <a:t>On a tendance à proposer des tâches trop simples aux élèves « faibles » alors que les « forts » auront à réaliser des tâches complexes.</a:t>
            </a:r>
          </a:p>
          <a:p>
            <a:r>
              <a:rPr lang="fr-FR" baseline="0" dirty="0"/>
              <a:t>Effet Pygmalion : </a:t>
            </a:r>
            <a:r>
              <a:rPr lang="fr-SN" baseline="0" dirty="0"/>
              <a:t>provoque une amélioration des performances d'un sujet, en fonction du degré de croyance en sa réussite venant d'une autorité ou de son environnement.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3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7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D’autant plus que : Au cycle 2, on apprend à lire … Au cycle 3 on apprend en lisant.</a:t>
            </a:r>
          </a:p>
          <a:p>
            <a:endParaRPr lang="fr-FR" altLang="fr-FR" dirty="0"/>
          </a:p>
          <a:p>
            <a:r>
              <a:rPr lang="fr-FR" altLang="fr-FR" dirty="0"/>
              <a:t>en raison même de ce nouveau statut, malgré tout ce qui pourra être mis en place pour ces élèves (Différenciation pédagogique, </a:t>
            </a:r>
            <a:r>
              <a:rPr lang="fr-FR" altLang="fr-FR" dirty="0" err="1"/>
              <a:t>Rased</a:t>
            </a:r>
            <a:r>
              <a:rPr lang="fr-FR" altLang="fr-FR" dirty="0"/>
              <a:t>...) l'écart entre eux et les bons lecteurs risque de s'accentuer.</a:t>
            </a:r>
          </a:p>
          <a:p>
            <a:endParaRPr lang="fr-FR" altLang="fr-FR" dirty="0"/>
          </a:p>
          <a:p>
            <a:r>
              <a:rPr lang="fr-FR" altLang="fr-FR" dirty="0"/>
              <a:t>Des élèves décrochent dès le CM1 et manifestent des conduites d'évitement de l'écrit.</a:t>
            </a:r>
          </a:p>
          <a:p>
            <a:r>
              <a:rPr lang="fr-FR" altLang="fr-FR" dirty="0"/>
              <a:t>L'analyse des résultats des élèves montrent que si on intervient fortement et massivement en début de cycle 3 on peut espérer atteindre pour les faibles lecteurs un niveau de compétences qui les mobilise de nouveau, les amène à profiter ensuite des enseignements habituels du cycle 3. </a:t>
            </a:r>
          </a:p>
          <a:p>
            <a:pPr marL="181233" indent="-181233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17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33" indent="-181233">
              <a:buFontTx/>
              <a:buChar char="-"/>
            </a:pPr>
            <a:r>
              <a:rPr lang="fr-FR" dirty="0"/>
              <a:t>Décloisonnement d’élèves de même niveau de classe</a:t>
            </a:r>
          </a:p>
          <a:p>
            <a:pPr marL="181233" indent="-181233">
              <a:buFontTx/>
              <a:buChar char="-"/>
            </a:pPr>
            <a:r>
              <a:rPr lang="fr-FR" dirty="0"/>
              <a:t>Les groupes :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4 à 6 élèves faibles lecteurs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8 à 10 élèves lecteurs moyens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15 à 20 voire plus pour</a:t>
            </a:r>
            <a:r>
              <a:rPr lang="fr-FR" baseline="0" dirty="0"/>
              <a:t> les élèves bons lecteurs</a:t>
            </a:r>
            <a:endParaRPr lang="fr-FR" dirty="0"/>
          </a:p>
          <a:p>
            <a:pPr marL="181233" indent="-181233">
              <a:buFontTx/>
              <a:buChar char="-"/>
            </a:pPr>
            <a:r>
              <a:rPr lang="fr-FR" dirty="0"/>
              <a:t>Temps relativement long pour permettre la répétition de certaines activités.</a:t>
            </a:r>
          </a:p>
          <a:p>
            <a:pPr marL="181233" indent="-181233">
              <a:buFontTx/>
              <a:buChar char="-"/>
            </a:pPr>
            <a:r>
              <a:rPr lang="fr-FR" dirty="0"/>
              <a:t>La demi-journée est préférable</a:t>
            </a:r>
            <a:r>
              <a:rPr lang="fr-FR" baseline="0" dirty="0"/>
              <a:t> : </a:t>
            </a:r>
            <a:r>
              <a:rPr lang="fr-FR" baseline="0" dirty="0" err="1"/>
              <a:t>pb</a:t>
            </a:r>
            <a:r>
              <a:rPr lang="fr-FR" baseline="0" dirty="0"/>
              <a:t> d’organisation, de mise en route, …</a:t>
            </a:r>
          </a:p>
          <a:p>
            <a:pPr marL="181233" indent="-181233">
              <a:buFontTx/>
              <a:buChar char="-"/>
            </a:pPr>
            <a:r>
              <a:rPr lang="fr-FR" baseline="0" dirty="0"/>
              <a:t>Les ressources : enseignants, maitre E, </a:t>
            </a:r>
            <a:r>
              <a:rPr lang="fr-FR" baseline="0" dirty="0" err="1"/>
              <a:t>cpc</a:t>
            </a:r>
            <a:r>
              <a:rPr lang="fr-FR" baseline="0" dirty="0"/>
              <a:t>, secrétaire </a:t>
            </a:r>
            <a:r>
              <a:rPr lang="fr-FR" baseline="0" dirty="0" err="1"/>
              <a:t>comex</a:t>
            </a:r>
            <a:r>
              <a:rPr lang="fr-FR" baseline="0" dirty="0"/>
              <a:t>, </a:t>
            </a:r>
            <a:r>
              <a:rPr lang="fr-FR" baseline="0" dirty="0" err="1"/>
              <a:t>atsem</a:t>
            </a:r>
            <a:r>
              <a:rPr lang="fr-FR" baseline="0" dirty="0"/>
              <a:t>, parents, …</a:t>
            </a:r>
            <a:endParaRPr lang="fr-FR" dirty="0"/>
          </a:p>
          <a:p>
            <a:pPr marL="181233" indent="-181233">
              <a:buFontTx/>
              <a:buChar char="-"/>
            </a:pPr>
            <a:endParaRPr lang="fr-FR" dirty="0"/>
          </a:p>
          <a:p>
            <a:pPr marL="664522" lvl="1" indent="-181233">
              <a:buFontTx/>
              <a:buChar char="-"/>
            </a:pPr>
            <a:endParaRPr lang="fr-FR" dirty="0"/>
          </a:p>
          <a:p>
            <a:pPr marL="181233" indent="-181233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05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La lecture ne s’apprend pas au CP : c’est un apprentissage</a:t>
            </a:r>
            <a:r>
              <a:rPr lang="fr-FR" baseline="0" dirty="0"/>
              <a:t> qui commence dès la GS (voire avant) et qui doit être acquis en fin de CE1. Les élèves en difficulté ne comprennent pas « comment marche l’écrit » parce qu’ils manquent d’expérience de l’écrit qui permet aux autres de passer les obstacles. Certains ont plus d’élan que d’autres ! Ces derniers se sont mis en mouvement en retard par rapport aux autres … mais ils sont en mouvement.</a:t>
            </a:r>
          </a:p>
          <a:p>
            <a:r>
              <a:rPr lang="fr-FR" dirty="0"/>
              <a:t>- Plus un enfant lit et plus il se perfectionne et plus il comprend</a:t>
            </a:r>
          </a:p>
          <a:p>
            <a:pPr marL="181233" indent="-181233">
              <a:buFontTx/>
              <a:buChar char="-"/>
            </a:pPr>
            <a:r>
              <a:rPr lang="fr-FR" dirty="0"/>
              <a:t>Les mécanismes d’auto-apprentissage :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La</a:t>
            </a:r>
            <a:r>
              <a:rPr lang="fr-FR" baseline="0" dirty="0"/>
              <a:t> CGP ne suffit pas : dépasser la CGP facilite la mémorisation de l’orthographe du mot</a:t>
            </a:r>
          </a:p>
          <a:p>
            <a:pPr marL="664522" lvl="1" indent="-181233">
              <a:buFontTx/>
              <a:buChar char="-"/>
            </a:pPr>
            <a:r>
              <a:rPr lang="fr-FR" baseline="0" dirty="0"/>
              <a:t>Interaction entre décodage et mémoire orthographique</a:t>
            </a:r>
          </a:p>
          <a:p>
            <a:pPr marL="664522" lvl="1" indent="-181233">
              <a:buFontTx/>
              <a:buChar char="-"/>
            </a:pPr>
            <a:r>
              <a:rPr lang="fr-FR" baseline="0" dirty="0"/>
              <a:t>Il faut percevoir des analogies orthographiques</a:t>
            </a:r>
          </a:p>
          <a:p>
            <a:pPr marL="664522" lvl="1" indent="-181233">
              <a:buFontTx/>
              <a:buChar char="-"/>
            </a:pPr>
            <a:r>
              <a:rPr lang="fr-FR" baseline="0" dirty="0"/>
              <a:t>Reconnaître des blocs de syllabes sans repasser par la fusion des phonèmes</a:t>
            </a:r>
          </a:p>
          <a:p>
            <a:pPr marL="181233" indent="-181233">
              <a:buFontTx/>
              <a:buChar char="-"/>
            </a:pPr>
            <a:r>
              <a:rPr lang="fr-FR" dirty="0"/>
              <a:t>Les faibles lecteurs :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Moins ils lisent et moins ils sont stimulés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Ils construisent moins et moins vite leurs connaissances sur le monde</a:t>
            </a:r>
          </a:p>
          <a:p>
            <a:pPr marL="664522" lvl="1" indent="-181233">
              <a:buFontTx/>
              <a:buChar char="-"/>
            </a:pPr>
            <a:r>
              <a:rPr lang="fr-FR" dirty="0"/>
              <a:t>« les riches s’enrichissent, les pauvres s’appauvrissent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7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6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3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Des activités centrées sur la compréhension des textes :</a:t>
            </a:r>
          </a:p>
          <a:p>
            <a:r>
              <a:rPr lang="fr-FR" dirty="0"/>
              <a:t>Identifier les difficultés qu'on peut rencontrer (traitement des substituts et notamment des pronoms, identification des personnages dans le dialogue, reconstruction de la chaîne des évènements, etc.)</a:t>
            </a:r>
          </a:p>
          <a:p>
            <a:r>
              <a:rPr lang="fr-FR" dirty="0"/>
              <a:t>Une grande part de ces activités peut être réalisée à partir de textes lus par l'adulte.</a:t>
            </a:r>
          </a:p>
          <a:p>
            <a:r>
              <a:rPr lang="fr-FR" dirty="0"/>
              <a:t>2. Des activités centrées sur l'appropriation du </a:t>
            </a:r>
            <a:r>
              <a:rPr lang="fr-FR" dirty="0" err="1"/>
              <a:t>pluri-système</a:t>
            </a:r>
            <a:r>
              <a:rPr lang="fr-FR" dirty="0"/>
              <a:t> orthographique et sur le traitement des groupes de mots dans la phrase:</a:t>
            </a:r>
          </a:p>
          <a:p>
            <a:r>
              <a:rPr lang="fr-FR" dirty="0"/>
              <a:t>3. Des activités centrées sur la production de textes: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58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9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Etape 1 : Evaluation</a:t>
            </a:r>
            <a:r>
              <a:rPr lang="fr-FR" baseline="0" dirty="0"/>
              <a:t> diagnostique</a:t>
            </a:r>
          </a:p>
          <a:p>
            <a:r>
              <a:rPr lang="fr-FR" baseline="0" dirty="0"/>
              <a:t>Etape 2 : constitution de groupes homogènes (partir du nombre d’encadrants possibles)</a:t>
            </a:r>
          </a:p>
          <a:p>
            <a:r>
              <a:rPr lang="fr-FR" baseline="0" dirty="0"/>
              <a:t>Etape 3 : programmation des activités</a:t>
            </a:r>
          </a:p>
          <a:p>
            <a:r>
              <a:rPr lang="fr-FR" baseline="0" dirty="0"/>
              <a:t>Etape 4 : Evaluation terminale. Mise en avant des progrès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8889-0539-4C86-A737-618DB739B49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87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c-lyon.fr/etab/ien/rhone/oullins/IMG/pdf/espace_classe_gs_juin_2013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pprendre-reviser-memoriser.fr/exemples-classe-flexibl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2.ac-poitiers.fr/cardie/spip.php?article415&amp;debut_page=1" TargetMode="External"/><Relationship Id="rId2" Type="http://schemas.openxmlformats.org/officeDocument/2006/relationships/hyperlink" Target="http://www.circ-ien-illfurth.ac-strasbourg.fr/mission-departementale-maternelle/axes-de-travail-2011-2012/lamenagement-des-espa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2.ac-poitiers.fr/dane/spip.php?article85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D3C88-82B1-4F5C-8475-FBE10BA83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48" y="1670920"/>
            <a:ext cx="11174540" cy="2312341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Dispositifs et aménagements pour favoriser la différenciation pédagogique et développer l’autonomie des élèves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457971-96BA-4BE5-A87F-1F77B35B0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77" y="6166433"/>
            <a:ext cx="4786435" cy="416104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Serge Levaufre CPAIEN ZAO juin 2020</a:t>
            </a:r>
          </a:p>
        </p:txBody>
      </p:sp>
    </p:spTree>
    <p:extLst>
      <p:ext uri="{BB962C8B-B14F-4D97-AF65-F5344CB8AC3E}">
        <p14:creationId xmlns:p14="http://schemas.microsoft.com/office/powerpoint/2010/main" val="396130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C3A7B-C132-4B10-A266-B8DD64D4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264994" cy="1977172"/>
          </a:xfrm>
        </p:spPr>
        <p:txBody>
          <a:bodyPr/>
          <a:lstStyle/>
          <a:p>
            <a:r>
              <a:rPr lang="fr-FR" dirty="0"/>
              <a:t>Ateliers tournants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0CBFFD-C03E-487C-80D8-9C578B6C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372"/>
            <a:ext cx="3340652" cy="2505489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1FDDEEE-A39C-4CD7-95DE-5C9766CC1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3078"/>
              </p:ext>
            </p:extLst>
          </p:nvPr>
        </p:nvGraphicFramePr>
        <p:xfrm>
          <a:off x="3670853" y="275114"/>
          <a:ext cx="7977808" cy="169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19">
                  <a:extLst>
                    <a:ext uri="{9D8B030D-6E8A-4147-A177-3AD203B41FA5}">
                      <a16:colId xmlns:a16="http://schemas.microsoft.com/office/drawing/2014/main" val="313949801"/>
                    </a:ext>
                  </a:extLst>
                </a:gridCol>
                <a:gridCol w="2253381">
                  <a:extLst>
                    <a:ext uri="{9D8B030D-6E8A-4147-A177-3AD203B41FA5}">
                      <a16:colId xmlns:a16="http://schemas.microsoft.com/office/drawing/2014/main" val="2914181267"/>
                    </a:ext>
                  </a:extLst>
                </a:gridCol>
                <a:gridCol w="2267377">
                  <a:extLst>
                    <a:ext uri="{9D8B030D-6E8A-4147-A177-3AD203B41FA5}">
                      <a16:colId xmlns:a16="http://schemas.microsoft.com/office/drawing/2014/main" val="3250577232"/>
                    </a:ext>
                  </a:extLst>
                </a:gridCol>
                <a:gridCol w="2435331">
                  <a:extLst>
                    <a:ext uri="{9D8B030D-6E8A-4147-A177-3AD203B41FA5}">
                      <a16:colId xmlns:a16="http://schemas.microsoft.com/office/drawing/2014/main" val="1585880151"/>
                    </a:ext>
                  </a:extLst>
                </a:gridCol>
              </a:tblGrid>
              <a:tr h="382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Groupe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Groupe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Groupe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74974"/>
                  </a:ext>
                </a:extLst>
              </a:tr>
              <a:tr h="543421">
                <a:tc>
                  <a:txBody>
                    <a:bodyPr/>
                    <a:lstStyle/>
                    <a:p>
                      <a:r>
                        <a:rPr lang="fr-FR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Entrainement </a:t>
                      </a:r>
                      <a:r>
                        <a:rPr lang="fr-FR" sz="1200" dirty="0"/>
                        <a:t>séance précédente ou anticipation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813146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r>
                        <a:rPr lang="fr-FR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Entrainement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733948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r>
                        <a:rPr lang="fr-FR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Entrainement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894385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DC3754C-C906-4815-979A-B3D4C8DD8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74369"/>
              </p:ext>
            </p:extLst>
          </p:nvPr>
        </p:nvGraphicFramePr>
        <p:xfrm>
          <a:off x="3670853" y="2742372"/>
          <a:ext cx="8017564" cy="174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38">
                  <a:extLst>
                    <a:ext uri="{9D8B030D-6E8A-4147-A177-3AD203B41FA5}">
                      <a16:colId xmlns:a16="http://schemas.microsoft.com/office/drawing/2014/main" val="948720090"/>
                    </a:ext>
                  </a:extLst>
                </a:gridCol>
                <a:gridCol w="1848056">
                  <a:extLst>
                    <a:ext uri="{9D8B030D-6E8A-4147-A177-3AD203B41FA5}">
                      <a16:colId xmlns:a16="http://schemas.microsoft.com/office/drawing/2014/main" val="3760154896"/>
                    </a:ext>
                  </a:extLst>
                </a:gridCol>
                <a:gridCol w="1758835">
                  <a:extLst>
                    <a:ext uri="{9D8B030D-6E8A-4147-A177-3AD203B41FA5}">
                      <a16:colId xmlns:a16="http://schemas.microsoft.com/office/drawing/2014/main" val="3924404820"/>
                    </a:ext>
                  </a:extLst>
                </a:gridCol>
                <a:gridCol w="1648570">
                  <a:extLst>
                    <a:ext uri="{9D8B030D-6E8A-4147-A177-3AD203B41FA5}">
                      <a16:colId xmlns:a16="http://schemas.microsoft.com/office/drawing/2014/main" val="3642272050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1524720062"/>
                    </a:ext>
                  </a:extLst>
                </a:gridCol>
              </a:tblGrid>
              <a:tr h="368576">
                <a:tc>
                  <a:txBody>
                    <a:bodyPr/>
                    <a:lstStyle/>
                    <a:p>
                      <a:r>
                        <a:rPr lang="fr-FR" dirty="0"/>
                        <a:t>JOUR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86842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r>
                        <a:rPr lang="fr-F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Entrainement </a:t>
                      </a:r>
                      <a:r>
                        <a:rPr lang="fr-FR" sz="1200" dirty="0"/>
                        <a:t>séance précédente ou anticipation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Activités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Activités de recherche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49217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r>
                        <a:rPr lang="fr-F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Entrainement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89772"/>
                  </a:ext>
                </a:extLst>
              </a:tr>
            </a:tbl>
          </a:graphicData>
        </a:graphic>
      </p:graphicFrame>
      <p:graphicFrame>
        <p:nvGraphicFramePr>
          <p:cNvPr id="9" name="Tableau 7">
            <a:extLst>
              <a:ext uri="{FF2B5EF4-FFF2-40B4-BE49-F238E27FC236}">
                <a16:creationId xmlns:a16="http://schemas.microsoft.com/office/drawing/2014/main" id="{9F135582-F357-4D8B-A291-EA4E11A55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61140"/>
              </p:ext>
            </p:extLst>
          </p:nvPr>
        </p:nvGraphicFramePr>
        <p:xfrm>
          <a:off x="3650975" y="4630807"/>
          <a:ext cx="8017564" cy="174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38">
                  <a:extLst>
                    <a:ext uri="{9D8B030D-6E8A-4147-A177-3AD203B41FA5}">
                      <a16:colId xmlns:a16="http://schemas.microsoft.com/office/drawing/2014/main" val="948720090"/>
                    </a:ext>
                  </a:extLst>
                </a:gridCol>
                <a:gridCol w="1848056">
                  <a:extLst>
                    <a:ext uri="{9D8B030D-6E8A-4147-A177-3AD203B41FA5}">
                      <a16:colId xmlns:a16="http://schemas.microsoft.com/office/drawing/2014/main" val="3760154896"/>
                    </a:ext>
                  </a:extLst>
                </a:gridCol>
                <a:gridCol w="1758835">
                  <a:extLst>
                    <a:ext uri="{9D8B030D-6E8A-4147-A177-3AD203B41FA5}">
                      <a16:colId xmlns:a16="http://schemas.microsoft.com/office/drawing/2014/main" val="3924404820"/>
                    </a:ext>
                  </a:extLst>
                </a:gridCol>
                <a:gridCol w="1648570">
                  <a:extLst>
                    <a:ext uri="{9D8B030D-6E8A-4147-A177-3AD203B41FA5}">
                      <a16:colId xmlns:a16="http://schemas.microsoft.com/office/drawing/2014/main" val="3642272050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1524720062"/>
                    </a:ext>
                  </a:extLst>
                </a:gridCol>
              </a:tblGrid>
              <a:tr h="368576">
                <a:tc>
                  <a:txBody>
                    <a:bodyPr/>
                    <a:lstStyle/>
                    <a:p>
                      <a:r>
                        <a:rPr lang="fr-FR" dirty="0"/>
                        <a:t>JOUR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Groupe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86842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r>
                        <a:rPr lang="fr-F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Activités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Entrainement </a:t>
                      </a:r>
                      <a:r>
                        <a:rPr lang="fr-FR" sz="1200" dirty="0"/>
                        <a:t>séance précédente ou anticipation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49217"/>
                  </a:ext>
                </a:extLst>
              </a:tr>
              <a:tr h="368576">
                <a:tc>
                  <a:txBody>
                    <a:bodyPr/>
                    <a:lstStyle/>
                    <a:p>
                      <a:r>
                        <a:rPr lang="fr-F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Ateliers autonomes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Entrainement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Activité dirigée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8977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22C24D23-C9A5-40BF-825D-6C7CB62C3F70}"/>
              </a:ext>
            </a:extLst>
          </p:cNvPr>
          <p:cNvSpPr txBox="1"/>
          <p:nvPr/>
        </p:nvSpPr>
        <p:spPr>
          <a:xfrm>
            <a:off x="155160" y="5651336"/>
            <a:ext cx="334065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Peu de mouvements</a:t>
            </a:r>
          </a:p>
          <a:p>
            <a:r>
              <a:rPr lang="fr-FR" b="1" dirty="0"/>
              <a:t>Les élèves sont en autonomie mais pas autonomes</a:t>
            </a:r>
          </a:p>
        </p:txBody>
      </p:sp>
    </p:spTree>
    <p:extLst>
      <p:ext uri="{BB962C8B-B14F-4D97-AF65-F5344CB8AC3E}">
        <p14:creationId xmlns:p14="http://schemas.microsoft.com/office/powerpoint/2010/main" val="165160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17180FC-B6A5-4B1D-B485-6B34C911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400405"/>
            <a:ext cx="10721009" cy="62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6DA80-5389-4CD9-9E68-89A753FC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480754"/>
          </a:xfrm>
        </p:spPr>
        <p:txBody>
          <a:bodyPr/>
          <a:lstStyle/>
          <a:p>
            <a:r>
              <a:rPr lang="fr-FR" dirty="0"/>
              <a:t>Organisation type « école Maternelle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9E7EFD-2453-41E8-BC77-2B56491F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07" y="904875"/>
            <a:ext cx="4762500" cy="5048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43C31-5C6F-4FD9-95FF-EFE6789F8755}"/>
              </a:ext>
            </a:extLst>
          </p:cNvPr>
          <p:cNvSpPr/>
          <p:nvPr/>
        </p:nvSpPr>
        <p:spPr>
          <a:xfrm>
            <a:off x="1523998" y="6080444"/>
            <a:ext cx="10084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http://www2.ac-lyon.fr/etab/ien/rhone/oullins/IMG/pdf/espace_classe_gs_juin_2013.pdf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F9E6F7-5B55-442D-8ED2-F28740DBB2D8}"/>
              </a:ext>
            </a:extLst>
          </p:cNvPr>
          <p:cNvSpPr txBox="1"/>
          <p:nvPr/>
        </p:nvSpPr>
        <p:spPr>
          <a:xfrm>
            <a:off x="609601" y="4937444"/>
            <a:ext cx="437321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Des déplacements</a:t>
            </a:r>
          </a:p>
          <a:p>
            <a:r>
              <a:rPr lang="fr-FR" b="1" dirty="0"/>
              <a:t>Plus d’activités autonomes dans des coins</a:t>
            </a:r>
          </a:p>
        </p:txBody>
      </p:sp>
    </p:spTree>
    <p:extLst>
      <p:ext uri="{BB962C8B-B14F-4D97-AF65-F5344CB8AC3E}">
        <p14:creationId xmlns:p14="http://schemas.microsoft.com/office/powerpoint/2010/main" val="210931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1D45B-3AF8-4ABB-99E9-6BE01B8B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en centres d’activités (classes flexibles)</a:t>
            </a:r>
          </a:p>
        </p:txBody>
      </p:sp>
    </p:spTree>
    <p:extLst>
      <p:ext uri="{BB962C8B-B14F-4D97-AF65-F5344CB8AC3E}">
        <p14:creationId xmlns:p14="http://schemas.microsoft.com/office/powerpoint/2010/main" val="15637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313883-8D5C-4EAB-90B5-3B04456A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9" y="344557"/>
            <a:ext cx="11528340" cy="62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8826" y="385836"/>
            <a:ext cx="7093954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Laisser le temps :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Organiser le temps pour permettre à chacun d’apprendre en « sécurité affective »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Prendre le temps : de revenir sur une tâche, de penser, d’analyser, pour observer, pour manipuler, …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 rot="18872045">
            <a:off x="17827" y="1633208"/>
            <a:ext cx="3956426" cy="2663687"/>
          </a:xfrm>
        </p:spPr>
        <p:txBody>
          <a:bodyPr>
            <a:noAutofit/>
          </a:bodyPr>
          <a:lstStyle/>
          <a:p>
            <a:r>
              <a:rPr lang="fr-FR" dirty="0"/>
              <a:t>Quel est le rôle de l’</a:t>
            </a:r>
            <a:r>
              <a:rPr lang="fr-FR" dirty="0" err="1"/>
              <a:t>enseignant.e</a:t>
            </a:r>
            <a:r>
              <a:rPr lang="fr-FR" dirty="0"/>
              <a:t> dans l’apprentissage de l’autonomie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2808" y="2333703"/>
            <a:ext cx="7305989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Animer les séances :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Proposer des situations problèmes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Donner du sens aux apprentissages : mise en projet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8826" y="3616355"/>
            <a:ext cx="435075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Apporter des ressources: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Pour débloquer une situation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Pour étayer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8826" y="5019179"/>
            <a:ext cx="5596459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Développer l’initiative: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Permettre aux élèves de faire des choix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Encourager les initiatives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7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4351" y="142809"/>
            <a:ext cx="10764059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Laisser le droit à l’erreur et à la prise de risque :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Eviter le « Tu vas tomber ! »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Donner des conseils ou des renseignements sans juger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Proposer des solutions : « Tu peux faire … ou aussi …. , à toi de choisir. »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Proposer de l’aide adaptée aux besoins de l’élève : outils d’étayage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Donner des consignes positives : « tu as déjà bien avancé, tu peux continuer encore un peu. »</a:t>
            </a:r>
          </a:p>
          <a:p>
            <a:pPr marL="342900" indent="-342900">
              <a:buFontTx/>
              <a:buChar char="-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L’objectif recherché étant que l’élève :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Se projette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Anticipe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Prévoit les aléas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Evalue le « risque »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351" y="5156300"/>
            <a:ext cx="10383882" cy="13542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Adapter l’environnement : 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 Retirer les obstacles du chemin de l’enfant ». (</a:t>
            </a:r>
            <a:r>
              <a:rPr lang="fr-FR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M.Montessori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Aménager la classe en fonction des besoins de l’enfant :</a:t>
            </a:r>
          </a:p>
          <a:p>
            <a:pPr marL="742950" lvl="1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Coin repli, jeux, manipulation, …</a:t>
            </a:r>
          </a:p>
          <a:p>
            <a:pPr marL="742950" lvl="1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Mettre le matériel à disposition : à hauteur d’enfant, en prêt, …</a:t>
            </a:r>
          </a:p>
          <a:p>
            <a:pPr marL="742950" lvl="1" indent="-28575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Classes flexibles 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http://apprendre-reviser-memoriser.fr/exemples-classe-flexible/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4351" y="3495940"/>
            <a:ext cx="10383882" cy="13542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Guider les élèves dans leurs apprentissages: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Montrer, faire avec, regarder faire, laisser faire seul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Varier et moduler ses formes d’intervention (guidage adapté)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Focaliser sur le processus et pas seulement sur le résultat.</a:t>
            </a:r>
          </a:p>
          <a:p>
            <a:pPr marL="342900" indent="-342900">
              <a:buFontTx/>
              <a:buChar char="-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Evaluer de façon positive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1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C7554-3F55-4500-98DE-E05DCDB3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FC2B0-9488-4267-8AC4-FB3D605EA931}"/>
              </a:ext>
            </a:extLst>
          </p:cNvPr>
          <p:cNvSpPr/>
          <p:nvPr/>
        </p:nvSpPr>
        <p:spPr>
          <a:xfrm>
            <a:off x="4094922" y="9265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2"/>
              </a:rPr>
              <a:t>http://www.circ-ien-illfurth.ac-strasbourg.fr/mission-departementale-maternelle/axes-de-travail-2011-2012/lamenagement-des-espaces/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CCAA4-29E5-476D-8EAC-149FA8B35A4C}"/>
              </a:ext>
            </a:extLst>
          </p:cNvPr>
          <p:cNvSpPr/>
          <p:nvPr/>
        </p:nvSpPr>
        <p:spPr>
          <a:xfrm>
            <a:off x="4239396" y="3424428"/>
            <a:ext cx="705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http://ww2.ac-poitiers.fr/cardie/spip.php?article415&amp;debut_page=1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3DA36-9BE6-4B3A-AF03-0A560219E02E}"/>
              </a:ext>
            </a:extLst>
          </p:cNvPr>
          <p:cNvSpPr/>
          <p:nvPr/>
        </p:nvSpPr>
        <p:spPr>
          <a:xfrm>
            <a:off x="4239396" y="3906942"/>
            <a:ext cx="497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http://ww2.ac-poitiers.fr/dane/spip.php?article856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B99FE-A356-43C6-A095-5DB957115E16}"/>
              </a:ext>
            </a:extLst>
          </p:cNvPr>
          <p:cNvSpPr/>
          <p:nvPr/>
        </p:nvSpPr>
        <p:spPr>
          <a:xfrm>
            <a:off x="4094922" y="275251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flexibles</a:t>
            </a:r>
          </a:p>
        </p:txBody>
      </p:sp>
    </p:spTree>
    <p:extLst>
      <p:ext uri="{BB962C8B-B14F-4D97-AF65-F5344CB8AC3E}">
        <p14:creationId xmlns:p14="http://schemas.microsoft.com/office/powerpoint/2010/main" val="33989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1768215"/>
            <a:ext cx="7772400" cy="1470025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MACLE</a:t>
            </a:r>
            <a:br>
              <a:rPr lang="fr-FR" dirty="0"/>
            </a:br>
            <a:r>
              <a:rPr lang="fr-FR" sz="2000" dirty="0"/>
              <a:t>Module d’Approfondissement des Compétences en Lecture-Ecriture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95600" y="3554958"/>
            <a:ext cx="4104456" cy="633437"/>
          </a:xfrm>
        </p:spPr>
        <p:txBody>
          <a:bodyPr/>
          <a:lstStyle/>
          <a:p>
            <a:r>
              <a:rPr lang="fr-FR" dirty="0"/>
              <a:t>André OUZOULIAS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331" y="1708284"/>
            <a:ext cx="2340276" cy="30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Eviter la marginalisation scolaire au Cycle 3</a:t>
            </a:r>
          </a:p>
        </p:txBody>
      </p:sp>
      <p:pic>
        <p:nvPicPr>
          <p:cNvPr id="6" name="Picture 2" descr="Transparent Sarcelles                                          000344EBPMG5                           BCDAEE2C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1" y="1556792"/>
            <a:ext cx="8777288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3000375"/>
            <a:ext cx="5214938" cy="3429000"/>
          </a:xfrm>
          <a:prstGeom prst="rect">
            <a:avLst/>
          </a:prstGeom>
          <a:solidFill>
            <a:srgbClr val="00FFFF">
              <a:alpha val="27058"/>
            </a:srgbClr>
          </a:solidFill>
          <a:ln w="28575">
            <a:solidFill>
              <a:schemeClr val="accent2">
                <a:alpha val="9294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/>
          </a:p>
        </p:txBody>
      </p:sp>
      <p:sp>
        <p:nvSpPr>
          <p:cNvPr id="8" name="ZoneTexte 7"/>
          <p:cNvSpPr txBox="1"/>
          <p:nvPr/>
        </p:nvSpPr>
        <p:spPr>
          <a:xfrm>
            <a:off x="8765940" y="850697"/>
            <a:ext cx="1693392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SN" sz="1200" dirty="0"/>
              <a:t>Accès aux infos explicites et implicites (inférences)</a:t>
            </a:r>
          </a:p>
          <a:p>
            <a:r>
              <a:rPr lang="fr-SN" sz="1200" dirty="0"/>
              <a:t>Prise en compte du type de texte, bonne maîtrise du décodage, mémoire orthographique.</a:t>
            </a:r>
          </a:p>
          <a:p>
            <a:r>
              <a:rPr lang="fr-SN" sz="1200" dirty="0"/>
              <a:t>Lecture par groupes de mots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16942" y="850384"/>
            <a:ext cx="1845100" cy="21236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SN" sz="1200" dirty="0"/>
              <a:t>Performances moyennes en compréhension et identification des mots écrits. Suffisent pour extraire des infos explicites.</a:t>
            </a:r>
          </a:p>
          <a:p>
            <a:r>
              <a:rPr lang="fr-SN" sz="1200" dirty="0"/>
              <a:t>Diversité des besoins : identification de mots, prise d’indices, lecture par groupes de mots, traitements sémantiques.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72203" y="2084799"/>
            <a:ext cx="2723209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SN" sz="1200" dirty="0"/>
              <a:t>Difficultés de décodage.</a:t>
            </a:r>
          </a:p>
          <a:p>
            <a:r>
              <a:rPr lang="fr-SN" sz="1200" dirty="0"/>
              <a:t>Lecture </a:t>
            </a:r>
            <a:r>
              <a:rPr lang="fr-SN" sz="1200" dirty="0" err="1"/>
              <a:t>ânonnante</a:t>
            </a:r>
            <a:r>
              <a:rPr lang="fr-SN" sz="1200" dirty="0"/>
              <a:t>.</a:t>
            </a:r>
          </a:p>
          <a:p>
            <a:r>
              <a:rPr lang="fr-SN" sz="1200" dirty="0"/>
              <a:t>Le sens est « bricolé » à partir de macrostructures du texte, d’illustrations.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45532" y="2291805"/>
            <a:ext cx="2106885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SN" sz="1200" dirty="0"/>
              <a:t>Difficultés de décodage mais aucune prise d’indices, pas de construction globale du sens.</a:t>
            </a:r>
          </a:p>
        </p:txBody>
      </p:sp>
    </p:spTree>
    <p:extLst>
      <p:ext uri="{BB962C8B-B14F-4D97-AF65-F5344CB8AC3E}">
        <p14:creationId xmlns:p14="http://schemas.microsoft.com/office/powerpoint/2010/main" val="236049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9A5AF-A941-4CE2-87E0-30D95B44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081076">
            <a:off x="127259" y="2210121"/>
            <a:ext cx="2947482" cy="2167641"/>
          </a:xfrm>
        </p:spPr>
        <p:txBody>
          <a:bodyPr/>
          <a:lstStyle/>
          <a:p>
            <a:pPr algn="ctr"/>
            <a:r>
              <a:rPr lang="fr-FR" dirty="0"/>
              <a:t>La différenciation pédagogique</a:t>
            </a:r>
          </a:p>
        </p:txBody>
      </p:sp>
      <p:sp>
        <p:nvSpPr>
          <p:cNvPr id="4" name="Flèche droite 3">
            <a:extLst>
              <a:ext uri="{FF2B5EF4-FFF2-40B4-BE49-F238E27FC236}">
                <a16:creationId xmlns:a16="http://schemas.microsoft.com/office/drawing/2014/main" id="{5626DCA7-7432-4DC7-A2E4-99BB2CD0952D}"/>
              </a:ext>
            </a:extLst>
          </p:cNvPr>
          <p:cNvSpPr/>
          <p:nvPr/>
        </p:nvSpPr>
        <p:spPr>
          <a:xfrm>
            <a:off x="5163051" y="5469767"/>
            <a:ext cx="7028949" cy="105087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01EB89-F9B5-46E5-AAE5-466049B52D1D}"/>
              </a:ext>
            </a:extLst>
          </p:cNvPr>
          <p:cNvSpPr txBox="1"/>
          <p:nvPr/>
        </p:nvSpPr>
        <p:spPr>
          <a:xfrm>
            <a:off x="5536715" y="5795150"/>
            <a:ext cx="111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Avant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E5DA45-717E-40AB-BB9D-8D5B1A4D01E6}"/>
              </a:ext>
            </a:extLst>
          </p:cNvPr>
          <p:cNvSpPr txBox="1"/>
          <p:nvPr/>
        </p:nvSpPr>
        <p:spPr>
          <a:xfrm>
            <a:off x="8107425" y="5795150"/>
            <a:ext cx="111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Pendant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6812B0-2A51-4D2D-BFD9-AD9639E19018}"/>
              </a:ext>
            </a:extLst>
          </p:cNvPr>
          <p:cNvSpPr txBox="1"/>
          <p:nvPr/>
        </p:nvSpPr>
        <p:spPr>
          <a:xfrm>
            <a:off x="10220522" y="5775347"/>
            <a:ext cx="111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Après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EAE4B10-E329-41B6-9324-E40D477D889E}"/>
              </a:ext>
            </a:extLst>
          </p:cNvPr>
          <p:cNvCxnSpPr>
            <a:cxnSpLocks/>
          </p:cNvCxnSpPr>
          <p:nvPr/>
        </p:nvCxnSpPr>
        <p:spPr>
          <a:xfrm>
            <a:off x="5090322" y="1801636"/>
            <a:ext cx="0" cy="4469295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4CE731E-16E8-4B5B-B4E4-42D14A984851}"/>
              </a:ext>
            </a:extLst>
          </p:cNvPr>
          <p:cNvCxnSpPr/>
          <p:nvPr/>
        </p:nvCxnSpPr>
        <p:spPr>
          <a:xfrm>
            <a:off x="7404828" y="1790961"/>
            <a:ext cx="0" cy="4393624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9A877F2-DCED-4433-B040-C26A2464740B}"/>
              </a:ext>
            </a:extLst>
          </p:cNvPr>
          <p:cNvCxnSpPr/>
          <p:nvPr/>
        </p:nvCxnSpPr>
        <p:spPr>
          <a:xfrm>
            <a:off x="9942020" y="1801636"/>
            <a:ext cx="0" cy="4393624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D29C47D7-819E-4380-8D44-5B8E9072D92A}"/>
              </a:ext>
            </a:extLst>
          </p:cNvPr>
          <p:cNvSpPr txBox="1">
            <a:spLocks/>
          </p:cNvSpPr>
          <p:nvPr/>
        </p:nvSpPr>
        <p:spPr>
          <a:xfrm>
            <a:off x="10354360" y="3510473"/>
            <a:ext cx="1281193" cy="511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Remédiation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E76607F-F282-4B85-B6F8-38E50A50F25D}"/>
              </a:ext>
            </a:extLst>
          </p:cNvPr>
          <p:cNvSpPr txBox="1">
            <a:spLocks/>
          </p:cNvSpPr>
          <p:nvPr/>
        </p:nvSpPr>
        <p:spPr>
          <a:xfrm>
            <a:off x="3509337" y="3435949"/>
            <a:ext cx="1520590" cy="4297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Aménager la classe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EB81C0E-0F1C-4C87-B222-D0E641D66916}"/>
              </a:ext>
            </a:extLst>
          </p:cNvPr>
          <p:cNvSpPr txBox="1">
            <a:spLocks/>
          </p:cNvSpPr>
          <p:nvPr/>
        </p:nvSpPr>
        <p:spPr>
          <a:xfrm>
            <a:off x="3467000" y="4036283"/>
            <a:ext cx="1520590" cy="530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Organiser l’autonomie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FC137E6-3FA0-4C39-AECD-D0B3F7435C7A}"/>
              </a:ext>
            </a:extLst>
          </p:cNvPr>
          <p:cNvSpPr txBox="1">
            <a:spLocks/>
          </p:cNvSpPr>
          <p:nvPr/>
        </p:nvSpPr>
        <p:spPr>
          <a:xfrm>
            <a:off x="3552103" y="4819087"/>
            <a:ext cx="1484426" cy="13761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Prendre le temps : 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de revenir sur une tâche, de penser, d’analyser, pour observer, pour manipuler, …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89B624D-498B-4B61-80FD-5BD06DC2F79D}"/>
              </a:ext>
            </a:extLst>
          </p:cNvPr>
          <p:cNvSpPr txBox="1">
            <a:spLocks/>
          </p:cNvSpPr>
          <p:nvPr/>
        </p:nvSpPr>
        <p:spPr>
          <a:xfrm>
            <a:off x="5265563" y="1407781"/>
            <a:ext cx="1981922" cy="1005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Intégrer les éléments de différenciation dans la préparation </a:t>
            </a:r>
          </a:p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 classe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E241F5A-B9B7-4FA5-B99B-D50F61D58870}"/>
              </a:ext>
            </a:extLst>
          </p:cNvPr>
          <p:cNvSpPr txBox="1">
            <a:spLocks/>
          </p:cNvSpPr>
          <p:nvPr/>
        </p:nvSpPr>
        <p:spPr>
          <a:xfrm>
            <a:off x="5236096" y="2534269"/>
            <a:ext cx="1944612" cy="1313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Proposer des supports : affichage, cahier de règles, cahier de méthodologie, sous mains, …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A8384CB9-CDA4-4E21-AC14-76F6BE7B688A}"/>
              </a:ext>
            </a:extLst>
          </p:cNvPr>
          <p:cNvSpPr txBox="1">
            <a:spLocks/>
          </p:cNvSpPr>
          <p:nvPr/>
        </p:nvSpPr>
        <p:spPr>
          <a:xfrm>
            <a:off x="5217441" y="3987773"/>
            <a:ext cx="1981922" cy="817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Anticiper les difficultés : mettre en contexte, préparer une lecture, …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0809999-1BDB-4A17-B803-01FB30DA7EA9}"/>
              </a:ext>
            </a:extLst>
          </p:cNvPr>
          <p:cNvSpPr txBox="1">
            <a:spLocks/>
          </p:cNvSpPr>
          <p:nvPr/>
        </p:nvSpPr>
        <p:spPr>
          <a:xfrm>
            <a:off x="5176657" y="4957795"/>
            <a:ext cx="1904676" cy="595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sz="1400" b="1" dirty="0">
                <a:latin typeface="Arial" panose="020B0604020202020204" pitchFamily="34" charset="0"/>
                <a:cs typeface="Arial" panose="020B0604020202020204" pitchFamily="34" charset="0"/>
              </a:rPr>
              <a:t>Laisser un temps de manipulation libre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CDF99337-7667-4166-96A3-6AA9ED05ABF2}"/>
              </a:ext>
            </a:extLst>
          </p:cNvPr>
          <p:cNvSpPr txBox="1">
            <a:spLocks/>
          </p:cNvSpPr>
          <p:nvPr/>
        </p:nvSpPr>
        <p:spPr>
          <a:xfrm>
            <a:off x="4857750" y="720980"/>
            <a:ext cx="2440339" cy="363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Évaluation diagnostique 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A65A2FB-815F-40D4-A7A2-CD08510BEBF5}"/>
              </a:ext>
            </a:extLst>
          </p:cNvPr>
          <p:cNvSpPr txBox="1">
            <a:spLocks/>
          </p:cNvSpPr>
          <p:nvPr/>
        </p:nvSpPr>
        <p:spPr>
          <a:xfrm>
            <a:off x="7497233" y="1692395"/>
            <a:ext cx="2385360" cy="1005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Constituer des groupes : hétérogènes, homogènes, de besoins, …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771F9100-7279-4D7F-B1B4-D36DC1822779}"/>
              </a:ext>
            </a:extLst>
          </p:cNvPr>
          <p:cNvSpPr txBox="1">
            <a:spLocks/>
          </p:cNvSpPr>
          <p:nvPr/>
        </p:nvSpPr>
        <p:spPr>
          <a:xfrm>
            <a:off x="7574969" y="2909083"/>
            <a:ext cx="2229889" cy="6252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Proposer des outils d’étayage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C84612C3-3041-4689-B185-5DC0A464202E}"/>
              </a:ext>
            </a:extLst>
          </p:cNvPr>
          <p:cNvSpPr txBox="1">
            <a:spLocks/>
          </p:cNvSpPr>
          <p:nvPr/>
        </p:nvSpPr>
        <p:spPr>
          <a:xfrm>
            <a:off x="7633802" y="3815740"/>
            <a:ext cx="2174377" cy="413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Moduler le guidage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06FE8D5B-5FBE-4B83-84F3-4A6D7A3CF8CC}"/>
              </a:ext>
            </a:extLst>
          </p:cNvPr>
          <p:cNvSpPr txBox="1">
            <a:spLocks/>
          </p:cNvSpPr>
          <p:nvPr/>
        </p:nvSpPr>
        <p:spPr>
          <a:xfrm>
            <a:off x="7627514" y="4626640"/>
            <a:ext cx="2174378" cy="622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Varier les modalités pédagogiques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1B8A2028-056A-4D47-A0D2-B80426FD83A3}"/>
              </a:ext>
            </a:extLst>
          </p:cNvPr>
          <p:cNvSpPr txBox="1">
            <a:spLocks/>
          </p:cNvSpPr>
          <p:nvPr/>
        </p:nvSpPr>
        <p:spPr>
          <a:xfrm>
            <a:off x="7471606" y="704633"/>
            <a:ext cx="2280496" cy="5902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Évaluation formative :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Grille de suivi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Cahier de réussite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A481C8C0-7B25-48D3-A01C-72518401E7F5}"/>
              </a:ext>
            </a:extLst>
          </p:cNvPr>
          <p:cNvSpPr txBox="1">
            <a:spLocks/>
          </p:cNvSpPr>
          <p:nvPr/>
        </p:nvSpPr>
        <p:spPr>
          <a:xfrm>
            <a:off x="9856966" y="688793"/>
            <a:ext cx="2171065" cy="678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Évaluation sommative :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bienveillante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5C1E044D-7347-447B-AFCE-F60981035103}"/>
              </a:ext>
            </a:extLst>
          </p:cNvPr>
          <p:cNvSpPr txBox="1">
            <a:spLocks/>
          </p:cNvSpPr>
          <p:nvPr/>
        </p:nvSpPr>
        <p:spPr>
          <a:xfrm>
            <a:off x="5017593" y="235232"/>
            <a:ext cx="6795865" cy="3716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Développer des pratiques réflexives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B5DD81-12BC-4295-A156-9A17BBCC47A5}"/>
              </a:ext>
            </a:extLst>
          </p:cNvPr>
          <p:cNvSpPr/>
          <p:nvPr/>
        </p:nvSpPr>
        <p:spPr>
          <a:xfrm>
            <a:off x="3467000" y="1262617"/>
            <a:ext cx="1562216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Se doter de principes pédagogiques </a:t>
            </a:r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Proposer des situations problèmes</a:t>
            </a:r>
          </a:p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Donner du sens aux apprentissages : mise en projet</a:t>
            </a:r>
          </a:p>
        </p:txBody>
      </p:sp>
    </p:spTree>
    <p:extLst>
      <p:ext uri="{BB962C8B-B14F-4D97-AF65-F5344CB8AC3E}">
        <p14:creationId xmlns:p14="http://schemas.microsoft.com/office/powerpoint/2010/main" val="30634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Qu’est ce qu’un MACLE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Dispositif d’apprentissage massé</a:t>
            </a:r>
          </a:p>
          <a:p>
            <a:pPr>
              <a:buFontTx/>
              <a:buChar char="-"/>
            </a:pPr>
            <a:r>
              <a:rPr lang="fr-FR" dirty="0"/>
              <a:t>Groupes très réduits</a:t>
            </a:r>
          </a:p>
          <a:p>
            <a:pPr>
              <a:buFontTx/>
              <a:buChar char="-"/>
            </a:pPr>
            <a:r>
              <a:rPr lang="fr-FR" dirty="0"/>
              <a:t>Durée de 3 semaines</a:t>
            </a:r>
          </a:p>
          <a:p>
            <a:pPr>
              <a:buFontTx/>
              <a:buChar char="-"/>
            </a:pPr>
            <a:r>
              <a:rPr lang="fr-FR" dirty="0"/>
              <a:t>1h30 minimum, idéalement une ½ journée</a:t>
            </a:r>
          </a:p>
          <a:p>
            <a:pPr>
              <a:buFontTx/>
              <a:buChar char="-"/>
            </a:pPr>
            <a:r>
              <a:rPr lang="fr-FR" dirty="0"/>
              <a:t>Toutes les ressources humaines et matérielles sont mobilisées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99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Quels sont les objectifs du MACLE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Répondre aux besoins des élèves les moins avancés en lecture- écriture</a:t>
            </a:r>
          </a:p>
          <a:p>
            <a:r>
              <a:rPr lang="fr-FR" dirty="0"/>
              <a:t>Progresser vers l’acquisition des mécanismes d’auto-apprentissage de la lecture</a:t>
            </a:r>
          </a:p>
          <a:p>
            <a:r>
              <a:rPr lang="fr-FR" dirty="0"/>
              <a:t>Resserrer l’écart entre les élèves  </a:t>
            </a:r>
          </a:p>
        </p:txBody>
      </p:sp>
    </p:spTree>
    <p:extLst>
      <p:ext uri="{BB962C8B-B14F-4D97-AF65-F5344CB8AC3E}">
        <p14:creationId xmlns:p14="http://schemas.microsoft.com/office/powerpoint/2010/main" val="3796833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Comment organiser un MACLE ?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05" y="1466557"/>
            <a:ext cx="9750625" cy="44214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88566" y="4064389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Réaliser une </a:t>
            </a:r>
            <a:r>
              <a:rPr lang="fr-FR" sz="1400" b="1" dirty="0" err="1"/>
              <a:t>exposition,Créer</a:t>
            </a:r>
            <a:r>
              <a:rPr lang="fr-FR" sz="1400" b="1" dirty="0"/>
              <a:t> un </a:t>
            </a:r>
            <a:r>
              <a:rPr lang="fr-FR" sz="1400" b="1" dirty="0" err="1"/>
              <a:t>journal,Réaliser</a:t>
            </a:r>
            <a:r>
              <a:rPr lang="fr-FR" sz="1400" b="1" dirty="0"/>
              <a:t> un recueil de poèmes, Créer une BD …</a:t>
            </a:r>
          </a:p>
        </p:txBody>
      </p:sp>
    </p:spTree>
    <p:extLst>
      <p:ext uri="{BB962C8B-B14F-4D97-AF65-F5344CB8AC3E}">
        <p14:creationId xmlns:p14="http://schemas.microsoft.com/office/powerpoint/2010/main" val="120177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Un exemple d’organisation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809" y="897836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dirty="0"/>
              <a:t>Exemple de fonctionnement a minima pour 2 CE1, soit 52 élèves</a:t>
            </a:r>
          </a:p>
          <a:p>
            <a:pPr marL="0" indent="0">
              <a:buNone/>
              <a:defRPr/>
            </a:pPr>
            <a:r>
              <a:rPr lang="fr-FR" b="1" dirty="0"/>
              <a:t>4 groupes d’enfants :</a:t>
            </a:r>
          </a:p>
          <a:p>
            <a:pPr>
              <a:defRPr/>
            </a:pPr>
            <a:r>
              <a:rPr lang="fr-FR" sz="2800" dirty="0"/>
              <a:t>6 très faibles lecteurs  :  Enseignant de CE1</a:t>
            </a:r>
          </a:p>
          <a:p>
            <a:pPr>
              <a:defRPr/>
            </a:pPr>
            <a:r>
              <a:rPr lang="fr-FR" sz="2800" dirty="0"/>
              <a:t>8 faibles lecteurs   :         Enseignant de CE1</a:t>
            </a:r>
          </a:p>
          <a:p>
            <a:pPr>
              <a:defRPr/>
            </a:pPr>
            <a:r>
              <a:rPr lang="fr-FR" sz="2800" dirty="0"/>
              <a:t>14 moyens lecteurs :      Enseignant remplaçant</a:t>
            </a:r>
          </a:p>
          <a:p>
            <a:pPr>
              <a:defRPr/>
            </a:pPr>
            <a:r>
              <a:rPr lang="fr-FR" sz="2800" dirty="0"/>
              <a:t>26 bons lecteurs  :           Directeur, coordonnateur, 				personnel non –enseignant,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39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2400" y="928290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/>
              <a:t>La ½ journée est organisée en deux temps :</a:t>
            </a:r>
          </a:p>
          <a:p>
            <a:pPr>
              <a:buFontTx/>
              <a:buChar char="-"/>
            </a:pPr>
            <a:r>
              <a:rPr lang="fr-FR" sz="2400" dirty="0"/>
              <a:t>Un temps de travail en groupes de besoins </a:t>
            </a:r>
            <a:r>
              <a:rPr lang="fr-FR" dirty="0"/>
              <a:t>(1 h30 environ) </a:t>
            </a:r>
            <a:r>
              <a:rPr lang="fr-FR" sz="2400" dirty="0"/>
              <a:t>traitant 3 champs d’activités :</a:t>
            </a:r>
          </a:p>
          <a:p>
            <a:pPr lvl="1">
              <a:buFontTx/>
              <a:buChar char="-"/>
            </a:pPr>
            <a:r>
              <a:rPr lang="fr-FR" sz="2000" dirty="0"/>
              <a:t>La compréhension</a:t>
            </a:r>
          </a:p>
          <a:p>
            <a:pPr lvl="1">
              <a:buFontTx/>
              <a:buChar char="-"/>
            </a:pPr>
            <a:r>
              <a:rPr lang="fr-FR" sz="2000" dirty="0"/>
              <a:t>L’apprentissage et l’entraînement sur :</a:t>
            </a:r>
          </a:p>
          <a:p>
            <a:pPr lvl="3">
              <a:buFontTx/>
              <a:buChar char="-"/>
            </a:pPr>
            <a:r>
              <a:rPr lang="fr-FR" sz="1600" dirty="0"/>
              <a:t>les mots, les syllabes, les lettres ( microstructures)</a:t>
            </a:r>
          </a:p>
          <a:p>
            <a:pPr lvl="3">
              <a:buFontTx/>
              <a:buChar char="-"/>
            </a:pPr>
            <a:r>
              <a:rPr lang="fr-FR" sz="1600" dirty="0"/>
              <a:t>Les groupes de mots, les phrases (</a:t>
            </a:r>
            <a:r>
              <a:rPr lang="fr-FR" sz="1600" dirty="0" err="1"/>
              <a:t>mesostructures</a:t>
            </a:r>
            <a:r>
              <a:rPr lang="fr-FR" sz="1600" dirty="0"/>
              <a:t>)</a:t>
            </a:r>
          </a:p>
          <a:p>
            <a:pPr lvl="1">
              <a:buFontTx/>
              <a:buChar char="-"/>
            </a:pPr>
            <a:r>
              <a:rPr lang="fr-FR" sz="2000" dirty="0"/>
              <a:t>La production d’écrits</a:t>
            </a:r>
          </a:p>
          <a:p>
            <a:pPr lvl="3"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2400" dirty="0"/>
              <a:t>Un temps de travail en groupes de projet </a:t>
            </a:r>
            <a:r>
              <a:rPr lang="fr-FR" sz="1800" dirty="0"/>
              <a:t>(1h00 environ)</a:t>
            </a:r>
          </a:p>
          <a:p>
            <a:pPr lvl="1">
              <a:buFontTx/>
              <a:buChar char="-"/>
            </a:pPr>
            <a:r>
              <a:rPr lang="fr-FR" sz="2000" dirty="0"/>
              <a:t>Réaliser une exposition</a:t>
            </a:r>
          </a:p>
          <a:p>
            <a:pPr lvl="1">
              <a:buFontTx/>
              <a:buChar char="-"/>
            </a:pPr>
            <a:r>
              <a:rPr lang="fr-FR" sz="2000" dirty="0"/>
              <a:t>Créer un journal </a:t>
            </a:r>
          </a:p>
          <a:p>
            <a:pPr lvl="1">
              <a:buFontTx/>
              <a:buChar char="-"/>
            </a:pPr>
            <a:r>
              <a:rPr lang="fr-FR" sz="2000" dirty="0"/>
              <a:t>Réaliser un recueil de poèmes</a:t>
            </a:r>
          </a:p>
          <a:p>
            <a:pPr lvl="1">
              <a:buFontTx/>
              <a:buChar char="-"/>
            </a:pPr>
            <a:r>
              <a:rPr lang="fr-FR" sz="2000" dirty="0"/>
              <a:t>Créer une BD</a:t>
            </a:r>
          </a:p>
          <a:p>
            <a:pPr lvl="1">
              <a:buFontTx/>
              <a:buChar char="-"/>
            </a:pPr>
            <a:r>
              <a:rPr lang="fr-FR" sz="2000" dirty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3F15D-1BB4-409E-A79E-A952C8B93F2B}"/>
              </a:ext>
            </a:extLst>
          </p:cNvPr>
          <p:cNvSpPr/>
          <p:nvPr/>
        </p:nvSpPr>
        <p:spPr>
          <a:xfrm>
            <a:off x="354249" y="2422700"/>
            <a:ext cx="2919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Quelles activités sont proposées dans un MACLE ?</a:t>
            </a:r>
          </a:p>
        </p:txBody>
      </p:sp>
    </p:spTree>
    <p:extLst>
      <p:ext uri="{BB962C8B-B14F-4D97-AF65-F5344CB8AC3E}">
        <p14:creationId xmlns:p14="http://schemas.microsoft.com/office/powerpoint/2010/main" val="920966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230" y="1763553"/>
            <a:ext cx="477004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Septembre/octobre : CE1</a:t>
            </a:r>
          </a:p>
          <a:p>
            <a:pPr marL="0" indent="0">
              <a:buNone/>
            </a:pPr>
            <a:r>
              <a:rPr lang="fr-FR" dirty="0"/>
              <a:t>Novembre : CE2, CM1, CM2</a:t>
            </a:r>
          </a:p>
          <a:p>
            <a:pPr marL="0" indent="0">
              <a:buNone/>
            </a:pPr>
            <a:r>
              <a:rPr lang="fr-FR" dirty="0"/>
              <a:t>Février-Mars : CP</a:t>
            </a:r>
          </a:p>
          <a:p>
            <a:pPr marL="0" indent="0">
              <a:buNone/>
            </a:pPr>
            <a:r>
              <a:rPr lang="fr-FR" dirty="0"/>
              <a:t>Mai-Juin : 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672DF-54F3-4B02-A731-287576AF1F31}"/>
              </a:ext>
            </a:extLst>
          </p:cNvPr>
          <p:cNvSpPr/>
          <p:nvPr/>
        </p:nvSpPr>
        <p:spPr>
          <a:xfrm>
            <a:off x="228495" y="1988840"/>
            <a:ext cx="2050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-60" dirty="0">
                <a:solidFill>
                  <a:srgbClr val="FFFFFF"/>
                </a:solidFill>
              </a:rPr>
              <a:t>Quand proposer un MACLE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60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Quelles sont les étapes de mise en place d’un MACLE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Étape 1 : Cerner les besoins de chaque élève.</a:t>
            </a:r>
          </a:p>
          <a:p>
            <a:r>
              <a:rPr lang="fr-FR" dirty="0"/>
              <a:t>Étape 2 : Répartir les élèves dans des groupes de besoin.</a:t>
            </a:r>
          </a:p>
          <a:p>
            <a:r>
              <a:rPr lang="fr-FR" dirty="0"/>
              <a:t>Étape 3 : Concevoir un programme d'activités pour chaque groupe.</a:t>
            </a:r>
          </a:p>
          <a:p>
            <a:r>
              <a:rPr lang="fr-FR" dirty="0"/>
              <a:t>Etape 4 : Evaluer les progrès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433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960031" y="1772816"/>
            <a:ext cx="5548943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Réserver l’évaluation individuelle pour les élèves les plus fragiles.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Utiliser les évaluations institutionnelles.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Observer en classe.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Epreuves complémentaires.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8FFEAFC-6548-4CA3-B8E4-20C75397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err="1"/>
              <a:t>Etape</a:t>
            </a:r>
            <a:r>
              <a:rPr lang="fr-FR" dirty="0"/>
              <a:t> 1 </a:t>
            </a:r>
            <a:br>
              <a:rPr lang="fr-FR" dirty="0"/>
            </a:br>
            <a:r>
              <a:rPr lang="fr-FR" dirty="0"/>
              <a:t>L’évaluation diagnostique</a:t>
            </a:r>
          </a:p>
        </p:txBody>
      </p:sp>
    </p:spTree>
    <p:extLst>
      <p:ext uri="{BB962C8B-B14F-4D97-AF65-F5344CB8AC3E}">
        <p14:creationId xmlns:p14="http://schemas.microsoft.com/office/powerpoint/2010/main" val="2520318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58398" y="189270"/>
            <a:ext cx="734481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SN" sz="2400" b="1" dirty="0"/>
              <a:t>Pas de groupes de niveaux permanents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224035" y="1519663"/>
            <a:ext cx="230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dirty="0"/>
              <a:t>Groupe fort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00242" y="782703"/>
            <a:ext cx="202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dirty="0"/>
              <a:t>Groupe faible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90" y="189270"/>
            <a:ext cx="2641697" cy="17540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913" y="782703"/>
            <a:ext cx="1756301" cy="1881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00961F-F1F5-4D5B-89E3-E31FEDD805CC}"/>
              </a:ext>
            </a:extLst>
          </p:cNvPr>
          <p:cNvSpPr/>
          <p:nvPr/>
        </p:nvSpPr>
        <p:spPr>
          <a:xfrm>
            <a:off x="443812" y="1878460"/>
            <a:ext cx="21440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700" spc="-60" dirty="0">
                <a:solidFill>
                  <a:srgbClr val="FFFFFF"/>
                </a:solidFill>
              </a:rPr>
              <a:t>Étape 2 : Répartir les élèves dans des groupes de besoin.</a:t>
            </a:r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7C06E2E-B146-45F8-83F7-97272A95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26" y="2795712"/>
            <a:ext cx="89311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5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750568" y="823653"/>
            <a:ext cx="7992888" cy="1152128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/>
              <a:t>1</a:t>
            </a:r>
            <a:r>
              <a:rPr lang="fr-FR" sz="3000" baseline="30000" dirty="0"/>
              <a:t>er</a:t>
            </a:r>
            <a:r>
              <a:rPr lang="fr-FR" sz="3000" dirty="0"/>
              <a:t> champ d’activités : la compréhension de textes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93205" y="2332610"/>
            <a:ext cx="8050251" cy="1152128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/>
              <a:t>2ème champ d’activités : Travail sur les micro et les méso-structures </a:t>
            </a:r>
            <a:r>
              <a:rPr lang="fr-FR" sz="2000" dirty="0"/>
              <a:t>(graphèmes, syllabes, mots, groupes de mots, phrases)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750568" y="3841567"/>
            <a:ext cx="8050251" cy="928963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/>
              <a:t>3ème champ d’activités : La production d’écrits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CB58F-A86C-438A-B2B0-6CD916D225F2}"/>
              </a:ext>
            </a:extLst>
          </p:cNvPr>
          <p:cNvSpPr/>
          <p:nvPr/>
        </p:nvSpPr>
        <p:spPr>
          <a:xfrm>
            <a:off x="424068" y="2617748"/>
            <a:ext cx="25974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-60" dirty="0">
                <a:solidFill>
                  <a:srgbClr val="FFFFFF"/>
                </a:solidFill>
              </a:rPr>
              <a:t>Étape 3 : Concevoir un programme d'activités pour chaque groupe.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7545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56BF381-8DDC-463E-B4DA-48E5AC20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249331">
            <a:off x="181524" y="2682672"/>
            <a:ext cx="2990302" cy="815350"/>
          </a:xfrm>
        </p:spPr>
        <p:txBody>
          <a:bodyPr/>
          <a:lstStyle/>
          <a:p>
            <a:r>
              <a:rPr lang="fr-FR" dirty="0"/>
              <a:t>Etre autonome 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2AE62D1-5936-4C14-B8ED-DECDDBF6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05" y="5237213"/>
            <a:ext cx="2972593" cy="421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SN" dirty="0"/>
              <a:t>Selon Philippe </a:t>
            </a:r>
            <a:r>
              <a:rPr lang="fr-SN" dirty="0" err="1"/>
              <a:t>Meirieu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54858-445B-4FAA-A883-5C545F92D16F}"/>
              </a:ext>
            </a:extLst>
          </p:cNvPr>
          <p:cNvSpPr/>
          <p:nvPr/>
        </p:nvSpPr>
        <p:spPr>
          <a:xfrm>
            <a:off x="3667959" y="400257"/>
            <a:ext cx="81105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SN" b="0" i="0" dirty="0">
                <a:solidFill>
                  <a:srgbClr val="000000"/>
                </a:solidFill>
                <a:effectLst/>
              </a:rPr>
              <a:t>C'est être capable de </a:t>
            </a:r>
            <a:r>
              <a:rPr lang="fr-SN" b="1" i="0" dirty="0">
                <a:solidFill>
                  <a:srgbClr val="000000"/>
                </a:solidFill>
                <a:effectLst/>
              </a:rPr>
              <a:t>se fixer un objectif</a:t>
            </a:r>
            <a:r>
              <a:rPr lang="fr-SN" b="0" i="0" dirty="0">
                <a:solidFill>
                  <a:srgbClr val="000000"/>
                </a:solidFill>
                <a:effectLst/>
              </a:rPr>
              <a:t>, de prendre les moyens pour y parvenir et </a:t>
            </a:r>
            <a:r>
              <a:rPr lang="fr-SN" b="1" i="0" dirty="0">
                <a:solidFill>
                  <a:srgbClr val="000000"/>
                </a:solidFill>
                <a:effectLst/>
              </a:rPr>
              <a:t>d'évaluer le résultat.</a:t>
            </a:r>
            <a:endParaRPr lang="fr-SN" b="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F2181-33CE-4380-9556-7E514A104DDF}"/>
              </a:ext>
            </a:extLst>
          </p:cNvPr>
          <p:cNvSpPr/>
          <p:nvPr/>
        </p:nvSpPr>
        <p:spPr>
          <a:xfrm>
            <a:off x="3667959" y="1236467"/>
            <a:ext cx="58721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SN" b="0" i="0" dirty="0">
                <a:solidFill>
                  <a:srgbClr val="000000"/>
                </a:solidFill>
                <a:effectLst/>
              </a:rPr>
              <a:t>C'est être capable de </a:t>
            </a:r>
            <a:r>
              <a:rPr lang="fr-SN" b="1" i="0" dirty="0">
                <a:solidFill>
                  <a:srgbClr val="000000"/>
                </a:solidFill>
                <a:effectLst/>
              </a:rPr>
              <a:t>lire et de comprendre des consignes </a:t>
            </a:r>
            <a:endParaRPr lang="fr-SN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324CE-169B-4B77-A201-08C5C0F93221}"/>
              </a:ext>
            </a:extLst>
          </p:cNvPr>
          <p:cNvSpPr/>
          <p:nvPr/>
        </p:nvSpPr>
        <p:spPr>
          <a:xfrm>
            <a:off x="3613897" y="1693943"/>
            <a:ext cx="84352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SN" dirty="0">
                <a:solidFill>
                  <a:srgbClr val="000000"/>
                </a:solidFill>
              </a:rPr>
              <a:t>C'est être capable </a:t>
            </a:r>
            <a:r>
              <a:rPr lang="fr-SN" b="1" dirty="0">
                <a:solidFill>
                  <a:srgbClr val="000000"/>
                </a:solidFill>
              </a:rPr>
              <a:t>d'organiser son travail</a:t>
            </a:r>
            <a:r>
              <a:rPr lang="fr-SN" dirty="0">
                <a:solidFill>
                  <a:srgbClr val="000000"/>
                </a:solidFill>
              </a:rPr>
              <a:t>, de réunir tous les instruments nécessaires, de préparer sa table de travail.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B94AD-F6FA-4814-84BF-2951ACD02E13}"/>
              </a:ext>
            </a:extLst>
          </p:cNvPr>
          <p:cNvSpPr/>
          <p:nvPr/>
        </p:nvSpPr>
        <p:spPr>
          <a:xfrm>
            <a:off x="3600446" y="2516562"/>
            <a:ext cx="84486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SN" dirty="0">
                <a:solidFill>
                  <a:srgbClr val="000000"/>
                </a:solidFill>
              </a:rPr>
              <a:t>C 'est être capable de </a:t>
            </a:r>
            <a:r>
              <a:rPr lang="fr-SN" b="1" dirty="0">
                <a:solidFill>
                  <a:srgbClr val="000000"/>
                </a:solidFill>
              </a:rPr>
              <a:t>surmonter une difficulté</a:t>
            </a:r>
            <a:r>
              <a:rPr lang="fr-SN" dirty="0">
                <a:solidFill>
                  <a:srgbClr val="000000"/>
                </a:solidFill>
              </a:rPr>
              <a:t> et pas seulement par le recours à l'adulte, mais aussi en revenant en arrière, cherchant le renseignement au bon endroit.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406F3C-04E6-4558-918C-23D29EA63771}"/>
              </a:ext>
            </a:extLst>
          </p:cNvPr>
          <p:cNvSpPr/>
          <p:nvPr/>
        </p:nvSpPr>
        <p:spPr>
          <a:xfrm>
            <a:off x="3600446" y="3314976"/>
            <a:ext cx="844867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SN" dirty="0">
                <a:solidFill>
                  <a:srgbClr val="000000"/>
                </a:solidFill>
              </a:rPr>
              <a:t>C'est être capable de </a:t>
            </a:r>
            <a:r>
              <a:rPr lang="fr-SN" b="1" dirty="0">
                <a:solidFill>
                  <a:srgbClr val="000000"/>
                </a:solidFill>
              </a:rPr>
              <a:t>mener une recherche</a:t>
            </a:r>
            <a:r>
              <a:rPr lang="fr-SN" dirty="0">
                <a:solidFill>
                  <a:srgbClr val="000000"/>
                </a:solidFill>
              </a:rPr>
              <a:t>, de </a:t>
            </a:r>
            <a:r>
              <a:rPr lang="fr-SN" b="1" dirty="0">
                <a:solidFill>
                  <a:srgbClr val="000000"/>
                </a:solidFill>
              </a:rPr>
              <a:t>faire un brouillon</a:t>
            </a:r>
            <a:r>
              <a:rPr lang="fr-SN" dirty="0">
                <a:solidFill>
                  <a:srgbClr val="000000"/>
                </a:solidFill>
              </a:rPr>
              <a:t>, de le relire avec cette distance que permet la critique, de le reprendre, de l'amender, le découper et le recomposer.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923CB-84CC-4C64-B02A-B6DF95C61B5F}"/>
              </a:ext>
            </a:extLst>
          </p:cNvPr>
          <p:cNvSpPr/>
          <p:nvPr/>
        </p:nvSpPr>
        <p:spPr>
          <a:xfrm>
            <a:off x="3600447" y="4414594"/>
            <a:ext cx="83314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SN" dirty="0">
                <a:solidFill>
                  <a:srgbClr val="000000"/>
                </a:solidFill>
              </a:rPr>
              <a:t>C'est être capable </a:t>
            </a:r>
            <a:r>
              <a:rPr lang="fr-SN" b="1" dirty="0">
                <a:solidFill>
                  <a:srgbClr val="000000"/>
                </a:solidFill>
              </a:rPr>
              <a:t>d'analyser un échec</a:t>
            </a:r>
            <a:r>
              <a:rPr lang="fr-SN" dirty="0">
                <a:solidFill>
                  <a:srgbClr val="000000"/>
                </a:solidFill>
              </a:rPr>
              <a:t>, de chercher pourquoi telle ou telle méthode n'a pas été efficace et de </a:t>
            </a:r>
            <a:r>
              <a:rPr lang="fr-SN" b="1" dirty="0">
                <a:solidFill>
                  <a:srgbClr val="000000"/>
                </a:solidFill>
              </a:rPr>
              <a:t>mettre en place de nouveaux moyens 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A0F65F-C6E8-42C4-8923-4B0E7B0AA097}"/>
              </a:ext>
            </a:extLst>
          </p:cNvPr>
          <p:cNvSpPr/>
          <p:nvPr/>
        </p:nvSpPr>
        <p:spPr>
          <a:xfrm>
            <a:off x="3600447" y="5237213"/>
            <a:ext cx="57214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SN" dirty="0">
                <a:solidFill>
                  <a:srgbClr val="000000"/>
                </a:solidFill>
              </a:rPr>
              <a:t>C'est être capable </a:t>
            </a:r>
            <a:r>
              <a:rPr lang="fr-SN" b="1" dirty="0">
                <a:solidFill>
                  <a:srgbClr val="000000"/>
                </a:solidFill>
              </a:rPr>
              <a:t>d'apprendre et de savoir quand on sait</a:t>
            </a:r>
            <a:r>
              <a:rPr lang="fr-SN" dirty="0">
                <a:solidFill>
                  <a:srgbClr val="000000"/>
                </a:solidFill>
              </a:rPr>
              <a:t> 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F89C71-40ED-449A-B588-F36258802065}"/>
              </a:ext>
            </a:extLst>
          </p:cNvPr>
          <p:cNvSpPr/>
          <p:nvPr/>
        </p:nvSpPr>
        <p:spPr>
          <a:xfrm>
            <a:off x="3613897" y="5759707"/>
            <a:ext cx="80168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SN" dirty="0">
                <a:solidFill>
                  <a:srgbClr val="000000"/>
                </a:solidFill>
              </a:rPr>
              <a:t>C'est être capable de </a:t>
            </a:r>
            <a:r>
              <a:rPr lang="fr-SN" b="1" dirty="0">
                <a:solidFill>
                  <a:srgbClr val="000000"/>
                </a:solidFill>
              </a:rPr>
              <a:t>choisir ses partenaires de travail, d'organiser un travail de groupe en fonction des objectifs que l'on vise</a:t>
            </a:r>
            <a:r>
              <a:rPr lang="fr-SN" dirty="0">
                <a:solidFill>
                  <a:srgbClr val="000000"/>
                </a:solidFill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25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7356" y="773096"/>
            <a:ext cx="65336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travail en autonomie :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l’élève réalise une tâche seul.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L’autonomie ne provient que de l’absence de l’enseignant.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L’élève reste soumis aux choix de l’enseignant.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L’élève est dépendant des attentes de l’enseignant.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98783" y="1742592"/>
            <a:ext cx="2888974" cy="2776182"/>
          </a:xfrm>
        </p:spPr>
        <p:txBody>
          <a:bodyPr>
            <a:normAutofit fontScale="90000"/>
          </a:bodyPr>
          <a:lstStyle/>
          <a:p>
            <a:r>
              <a:rPr lang="fr-FR" dirty="0"/>
              <a:t>Quelle différence entre travail autonome et travail en autonomie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7356" y="3299906"/>
            <a:ext cx="65336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travail autonome: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L’élève s’approprie les règles de conduite attendues par l’école.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Leur application n’est plus une « injonction » mais un acte volontaire.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Mis en œuvre dans la 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situation-problème</a:t>
            </a:r>
          </a:p>
        </p:txBody>
      </p:sp>
    </p:spTree>
    <p:extLst>
      <p:ext uri="{BB962C8B-B14F-4D97-AF65-F5344CB8AC3E}">
        <p14:creationId xmlns:p14="http://schemas.microsoft.com/office/powerpoint/2010/main" val="230129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cone d'apprentissage edgar da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" y="600501"/>
            <a:ext cx="10916804" cy="63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6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37F2CD4-9E34-4CDC-B4F2-8A705842E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27" y="2251959"/>
            <a:ext cx="3207026" cy="1982058"/>
          </a:xfrm>
          <a:noFill/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L’élève ne doit pas subir l’école mais s’y investir.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E6EB3-F788-4E95-8C8D-0E7F6E819959}"/>
              </a:ext>
            </a:extLst>
          </p:cNvPr>
          <p:cNvSpPr/>
          <p:nvPr/>
        </p:nvSpPr>
        <p:spPr>
          <a:xfrm>
            <a:off x="3916085" y="1580044"/>
            <a:ext cx="766631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Transformer le regard des élèves sur l’école et sur leurs propres apprentissages passe par un changement parfois radical des stratégies d’enseignement.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D7304-D298-405A-B68B-0C6F59A8A2C9}"/>
              </a:ext>
            </a:extLst>
          </p:cNvPr>
          <p:cNvSpPr/>
          <p:nvPr/>
        </p:nvSpPr>
        <p:spPr>
          <a:xfrm>
            <a:off x="3916085" y="498778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suffit pas d’aménager sa classe et de proposer des activités en autonomie pour rendre ses élèves autonomes.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C3B90-5E9D-4C0C-BAF1-787AB85D45E9}"/>
              </a:ext>
            </a:extLst>
          </p:cNvPr>
          <p:cNvSpPr/>
          <p:nvPr/>
        </p:nvSpPr>
        <p:spPr>
          <a:xfrm>
            <a:off x="4552256" y="2661310"/>
            <a:ext cx="6096000" cy="3145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L’enseignant doit être prêt à 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Abandonner le statut de « toute puissance »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confiance aux élèves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de posture : il observe, guide, anime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l’erreur comme un levier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Accepter plus de « bruit » et de mouvement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Expérimenter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Etayer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Accepter les échecs et les surmonter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S’adapter au rythme de chacun.</a:t>
            </a:r>
          </a:p>
        </p:txBody>
      </p:sp>
    </p:spTree>
    <p:extLst>
      <p:ext uri="{BB962C8B-B14F-4D97-AF65-F5344CB8AC3E}">
        <p14:creationId xmlns:p14="http://schemas.microsoft.com/office/powerpoint/2010/main" val="96995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64FDFB4-686A-47FE-8FC7-19A610DC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15" y="638063"/>
            <a:ext cx="10962769" cy="1376476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Différents types d’aménagements de classe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B0C2EA-DDA7-4368-8F85-37329C62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9231">
            <a:off x="843321" y="2143125"/>
            <a:ext cx="3810000" cy="2857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D6FC8E-EABC-41A1-B475-984FA6FA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5150">
            <a:off x="6095999" y="2319337"/>
            <a:ext cx="3810000" cy="22193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D3241C-5E73-4919-A215-80D56B3B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8770">
            <a:off x="5235513" y="464165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phie Rannou on Twitter: &quot;Différents aménagements de la classe ...">
            <a:extLst>
              <a:ext uri="{FF2B5EF4-FFF2-40B4-BE49-F238E27FC236}">
                <a16:creationId xmlns:a16="http://schemas.microsoft.com/office/drawing/2014/main" id="{5304723D-48A6-42F6-A3A6-B6C91E58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" y="381323"/>
            <a:ext cx="10969757" cy="60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4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64FDFB4-686A-47FE-8FC7-19A610DC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19" y="900113"/>
            <a:ext cx="2490281" cy="1371600"/>
          </a:xfrm>
        </p:spPr>
        <p:txBody>
          <a:bodyPr>
            <a:normAutofit fontScale="90000"/>
          </a:bodyPr>
          <a:lstStyle/>
          <a:p>
            <a:r>
              <a:rPr lang="fr-FR" dirty="0"/>
              <a:t>La classe « en autobus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164E39-BAD6-48C5-87F6-4BB80DB5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9" y="2271713"/>
            <a:ext cx="3810000" cy="25431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CBE4C0-F440-450A-BB0F-9F2721241297}"/>
              </a:ext>
            </a:extLst>
          </p:cNvPr>
          <p:cNvSpPr txBox="1"/>
          <p:nvPr/>
        </p:nvSpPr>
        <p:spPr>
          <a:xfrm>
            <a:off x="3922643" y="532718"/>
            <a:ext cx="204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 1 : 30 min</a:t>
            </a:r>
          </a:p>
          <a:p>
            <a:r>
              <a:rPr lang="fr-FR" dirty="0"/>
              <a:t>Groupe 2 : 30 min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9F7FF0-709A-494F-AC34-7A4C6F54BE8B}"/>
              </a:ext>
            </a:extLst>
          </p:cNvPr>
          <p:cNvSpPr txBox="1"/>
          <p:nvPr/>
        </p:nvSpPr>
        <p:spPr>
          <a:xfrm>
            <a:off x="4392796" y="1438765"/>
            <a:ext cx="3621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Activités autonomes individuelles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Ateliers de lecture</a:t>
            </a:r>
          </a:p>
          <a:p>
            <a:pPr marL="285750" indent="-285750">
              <a:buFontTx/>
              <a:buChar char="-"/>
            </a:pPr>
            <a:r>
              <a:rPr lang="fr-FR" dirty="0"/>
              <a:t>Ateliers d’écriture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Entrainements en maths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FF81D5-5C57-4E89-9653-0FBAF3FD77FE}"/>
              </a:ext>
            </a:extLst>
          </p:cNvPr>
          <p:cNvSpPr txBox="1"/>
          <p:nvPr/>
        </p:nvSpPr>
        <p:spPr>
          <a:xfrm>
            <a:off x="4503103" y="3020631"/>
            <a:ext cx="1902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élèves ne sont pas en autonomie</a:t>
            </a:r>
          </a:p>
          <a:p>
            <a:r>
              <a:rPr lang="fr-FR" dirty="0"/>
              <a:t>Peu de différenciation pédagogique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854F91-2B0E-43A6-9B3B-5661BEBD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919" y="544131"/>
            <a:ext cx="2857500" cy="2476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902A43-7196-4168-AA59-6EC0C9FF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229" y="3065789"/>
            <a:ext cx="4775147" cy="34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970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218</TotalTime>
  <Words>2193</Words>
  <Application>Microsoft Office PowerPoint</Application>
  <PresentationFormat>Grand écran</PresentationFormat>
  <Paragraphs>289</Paragraphs>
  <Slides>29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Wingdings 2</vt:lpstr>
      <vt:lpstr>Cadre</vt:lpstr>
      <vt:lpstr>Dispositifs et aménagements pour favoriser la différenciation pédagogique et développer l’autonomie des élèves</vt:lpstr>
      <vt:lpstr>La différenciation pédagogique</vt:lpstr>
      <vt:lpstr>Etre autonome  </vt:lpstr>
      <vt:lpstr>Quelle différence entre travail autonome et travail en autonomie ?</vt:lpstr>
      <vt:lpstr>Présentation PowerPoint</vt:lpstr>
      <vt:lpstr>L’élève ne doit pas subir l’école mais s’y investir.</vt:lpstr>
      <vt:lpstr>Différents types d’aménagements de classe</vt:lpstr>
      <vt:lpstr>Présentation PowerPoint</vt:lpstr>
      <vt:lpstr>La classe « en autobus »</vt:lpstr>
      <vt:lpstr>Ateliers tournants</vt:lpstr>
      <vt:lpstr>Présentation PowerPoint</vt:lpstr>
      <vt:lpstr>Organisation type « école Maternelle »</vt:lpstr>
      <vt:lpstr>Organisation en centres d’activités (classes flexibles)</vt:lpstr>
      <vt:lpstr>Présentation PowerPoint</vt:lpstr>
      <vt:lpstr>Quel est le rôle de l’enseignant.e dans l’apprentissage de l’autonomie ?</vt:lpstr>
      <vt:lpstr>Présentation PowerPoint</vt:lpstr>
      <vt:lpstr>Présentation PowerPoint</vt:lpstr>
      <vt:lpstr>MACLE Module d’Approfondissement des Compétences en Lecture-Ecriture</vt:lpstr>
      <vt:lpstr>Eviter la marginalisation scolaire au Cycle 3</vt:lpstr>
      <vt:lpstr>Qu’est ce qu’un MACLE ?</vt:lpstr>
      <vt:lpstr>Quels sont les objectifs du MACLE ?</vt:lpstr>
      <vt:lpstr>Comment organiser un MACLE ?</vt:lpstr>
      <vt:lpstr>Un exemple d’organisation</vt:lpstr>
      <vt:lpstr>Présentation PowerPoint</vt:lpstr>
      <vt:lpstr>Présentation PowerPoint</vt:lpstr>
      <vt:lpstr>Quelles sont les étapes de mise en place d’un MACLE ?</vt:lpstr>
      <vt:lpstr>Etape 1  L’évaluation diagnostique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Aménagements pour développer l’autonomie des élèves et</dc:title>
  <dc:creator>serge levaufre</dc:creator>
  <cp:lastModifiedBy>serge levaufre</cp:lastModifiedBy>
  <cp:revision>29</cp:revision>
  <dcterms:created xsi:type="dcterms:W3CDTF">2020-06-08T15:53:38Z</dcterms:created>
  <dcterms:modified xsi:type="dcterms:W3CDTF">2020-06-11T13:17:21Z</dcterms:modified>
</cp:coreProperties>
</file>