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60" r:id="rId3"/>
    <p:sldId id="261" r:id="rId4"/>
    <p:sldId id="263" r:id="rId5"/>
    <p:sldId id="262" r:id="rId6"/>
    <p:sldId id="266" r:id="rId7"/>
    <p:sldId id="264" r:id="rId8"/>
    <p:sldId id="320" r:id="rId9"/>
    <p:sldId id="321" r:id="rId10"/>
    <p:sldId id="322" r:id="rId11"/>
    <p:sldId id="327" r:id="rId12"/>
    <p:sldId id="338" r:id="rId13"/>
    <p:sldId id="337" r:id="rId14"/>
    <p:sldId id="325" r:id="rId15"/>
    <p:sldId id="289" r:id="rId16"/>
    <p:sldId id="295" r:id="rId17"/>
    <p:sldId id="296" r:id="rId18"/>
    <p:sldId id="280" r:id="rId19"/>
    <p:sldId id="324" r:id="rId20"/>
    <p:sldId id="323" r:id="rId21"/>
    <p:sldId id="257" r:id="rId22"/>
    <p:sldId id="328" r:id="rId23"/>
    <p:sldId id="329" r:id="rId24"/>
    <p:sldId id="330" r:id="rId25"/>
    <p:sldId id="331" r:id="rId26"/>
    <p:sldId id="332" r:id="rId27"/>
    <p:sldId id="333" r:id="rId28"/>
    <p:sldId id="334" r:id="rId29"/>
    <p:sldId id="265" r:id="rId30"/>
    <p:sldId id="326" r:id="rId31"/>
    <p:sldId id="339" r:id="rId32"/>
    <p:sldId id="340" r:id="rId33"/>
    <p:sldId id="336" r:id="rId34"/>
    <p:sldId id="268" r:id="rId35"/>
    <p:sldId id="267" r:id="rId36"/>
    <p:sldId id="317" r:id="rId37"/>
    <p:sldId id="319" r:id="rId38"/>
    <p:sldId id="25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A848B-8C84-4737-91CF-3EF1DA6FA77E}" type="datetimeFigureOut">
              <a:rPr lang="fr-FR" smtClean="0"/>
              <a:t>28/05/2020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5A1E9-2A84-4393-86EA-4A0621D5AA80}" type="slidenum">
              <a:rPr lang="fr-FR" smtClean="0"/>
              <a:t>‹N°›</a:t>
            </a:fld>
            <a:endParaRPr lang="fr-FR"/>
          </a:p>
        </p:txBody>
      </p:sp>
    </p:spTree>
    <p:extLst>
      <p:ext uri="{BB962C8B-B14F-4D97-AF65-F5344CB8AC3E}">
        <p14:creationId xmlns:p14="http://schemas.microsoft.com/office/powerpoint/2010/main" val="256508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46771BBC-56BB-4427-ACE9-8324AA185B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001F151A-58F0-4248-AC33-4A50CBBC1B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a:extLst>
              <a:ext uri="{FF2B5EF4-FFF2-40B4-BE49-F238E27FC236}">
                <a16:creationId xmlns:a16="http://schemas.microsoft.com/office/drawing/2014/main" id="{A98A2CAF-ED56-4E6A-A992-A492201F5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832EF6-78CC-4F04-A1AC-A53E8346777F}" type="slidenum">
              <a:rPr lang="fr-FR" altLang="fr-FR"/>
              <a:pPr>
                <a:spcBef>
                  <a:spcPct val="0"/>
                </a:spcBef>
              </a:pPr>
              <a:t>18</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5/28/2020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5/28/2020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grille%20evaluation%20GS%20LEFDA.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duscol.education.fr/cid97131/suivi-et-evaluation-a-l-ecole-maternelle.html#lien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eb40.ac-bordeaux.fr/fileadmin/pedagogie/circonscriptions/T/Animations_pedagogiques/2016-2017/observation_carnet_de_suivi/De_l_observation_a_la_synthese_des_acquis-_2emeanimation.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eb40.ac-bordeaux.fr/fileadmin/pedagogie/circonscriptions/T/Animations_pedagogiques/2016-2017/observation_carnet_de_suivi/De_l_observation_a_la_synthese_des_acquis-_2emeanimat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1F64F-5999-4AE1-9BEF-6FEE45C8F276}"/>
              </a:ext>
            </a:extLst>
          </p:cNvPr>
          <p:cNvSpPr>
            <a:spLocks noGrp="1"/>
          </p:cNvSpPr>
          <p:nvPr>
            <p:ph type="ctrTitle"/>
          </p:nvPr>
        </p:nvSpPr>
        <p:spPr>
          <a:xfrm>
            <a:off x="2017565" y="2054088"/>
            <a:ext cx="8120348" cy="1001138"/>
          </a:xfrm>
        </p:spPr>
        <p:txBody>
          <a:bodyPr/>
          <a:lstStyle/>
          <a:p>
            <a:r>
              <a:rPr lang="fr-FR" dirty="0"/>
              <a:t>Des outils d’évaluation</a:t>
            </a:r>
          </a:p>
        </p:txBody>
      </p:sp>
      <p:sp>
        <p:nvSpPr>
          <p:cNvPr id="3" name="Sous-titre 2">
            <a:extLst>
              <a:ext uri="{FF2B5EF4-FFF2-40B4-BE49-F238E27FC236}">
                <a16:creationId xmlns:a16="http://schemas.microsoft.com/office/drawing/2014/main" id="{D68D3913-5608-4AEF-A353-3BF14F02C405}"/>
              </a:ext>
            </a:extLst>
          </p:cNvPr>
          <p:cNvSpPr>
            <a:spLocks noGrp="1"/>
          </p:cNvSpPr>
          <p:nvPr>
            <p:ph type="subTitle" idx="1"/>
          </p:nvPr>
        </p:nvSpPr>
        <p:spPr>
          <a:xfrm>
            <a:off x="425688" y="5903700"/>
            <a:ext cx="3589721" cy="434974"/>
          </a:xfrm>
        </p:spPr>
        <p:txBody>
          <a:bodyPr/>
          <a:lstStyle/>
          <a:p>
            <a:r>
              <a:rPr lang="fr-FR" dirty="0"/>
              <a:t>Serge LEVAUFRE CPAIEN ZAO</a:t>
            </a:r>
          </a:p>
        </p:txBody>
      </p:sp>
      <p:sp>
        <p:nvSpPr>
          <p:cNvPr id="4" name="Titre 1">
            <a:extLst>
              <a:ext uri="{FF2B5EF4-FFF2-40B4-BE49-F238E27FC236}">
                <a16:creationId xmlns:a16="http://schemas.microsoft.com/office/drawing/2014/main" id="{262C54A1-F95B-4F8D-9032-DBBD7B99D46C}"/>
              </a:ext>
            </a:extLst>
          </p:cNvPr>
          <p:cNvSpPr txBox="1">
            <a:spLocks/>
          </p:cNvSpPr>
          <p:nvPr/>
        </p:nvSpPr>
        <p:spPr>
          <a:xfrm>
            <a:off x="1156173" y="2928431"/>
            <a:ext cx="5476540" cy="1001138"/>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a:t>… pour l’EAD et après ! </a:t>
            </a:r>
          </a:p>
        </p:txBody>
      </p:sp>
      <p:pic>
        <p:nvPicPr>
          <p:cNvPr id="6" name="Image 5">
            <a:extLst>
              <a:ext uri="{FF2B5EF4-FFF2-40B4-BE49-F238E27FC236}">
                <a16:creationId xmlns:a16="http://schemas.microsoft.com/office/drawing/2014/main" id="{CD39C659-4D6A-4830-8DF7-5300B5629F72}"/>
              </a:ext>
            </a:extLst>
          </p:cNvPr>
          <p:cNvPicPr>
            <a:picLocks noChangeAspect="1"/>
          </p:cNvPicPr>
          <p:nvPr/>
        </p:nvPicPr>
        <p:blipFill>
          <a:blip r:embed="rId2"/>
          <a:stretch>
            <a:fillRect/>
          </a:stretch>
        </p:blipFill>
        <p:spPr>
          <a:xfrm>
            <a:off x="313083" y="227258"/>
            <a:ext cx="2854187" cy="952487"/>
          </a:xfrm>
          <a:prstGeom prst="rect">
            <a:avLst/>
          </a:prstGeom>
        </p:spPr>
      </p:pic>
    </p:spTree>
    <p:extLst>
      <p:ext uri="{BB962C8B-B14F-4D97-AF65-F5344CB8AC3E}">
        <p14:creationId xmlns:p14="http://schemas.microsoft.com/office/powerpoint/2010/main" val="41602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8A0E50-9D9F-41DF-906D-2322FB459B93}"/>
              </a:ext>
            </a:extLst>
          </p:cNvPr>
          <p:cNvPicPr>
            <a:picLocks noChangeAspect="1"/>
          </p:cNvPicPr>
          <p:nvPr/>
        </p:nvPicPr>
        <p:blipFill>
          <a:blip r:embed="rId2"/>
          <a:stretch>
            <a:fillRect/>
          </a:stretch>
        </p:blipFill>
        <p:spPr>
          <a:xfrm>
            <a:off x="129207" y="123204"/>
            <a:ext cx="6975651" cy="4220269"/>
          </a:xfrm>
          <a:prstGeom prst="rect">
            <a:avLst/>
          </a:prstGeom>
        </p:spPr>
      </p:pic>
      <p:pic>
        <p:nvPicPr>
          <p:cNvPr id="5" name="Image 4">
            <a:extLst>
              <a:ext uri="{FF2B5EF4-FFF2-40B4-BE49-F238E27FC236}">
                <a16:creationId xmlns:a16="http://schemas.microsoft.com/office/drawing/2014/main" id="{2D7613A0-EE93-4EAC-BEFB-03070EA277E5}"/>
              </a:ext>
            </a:extLst>
          </p:cNvPr>
          <p:cNvPicPr>
            <a:picLocks noChangeAspect="1"/>
          </p:cNvPicPr>
          <p:nvPr/>
        </p:nvPicPr>
        <p:blipFill>
          <a:blip r:embed="rId3"/>
          <a:stretch>
            <a:fillRect/>
          </a:stretch>
        </p:blipFill>
        <p:spPr>
          <a:xfrm>
            <a:off x="3348099" y="2412858"/>
            <a:ext cx="8440538" cy="4220269"/>
          </a:xfrm>
          <a:prstGeom prst="rect">
            <a:avLst/>
          </a:prstGeom>
        </p:spPr>
      </p:pic>
      <p:sp>
        <p:nvSpPr>
          <p:cNvPr id="6" name="Titre 1">
            <a:extLst>
              <a:ext uri="{FF2B5EF4-FFF2-40B4-BE49-F238E27FC236}">
                <a16:creationId xmlns:a16="http://schemas.microsoft.com/office/drawing/2014/main" id="{9A2C2F5E-B36C-4031-81E5-C69958C96D22}"/>
              </a:ext>
            </a:extLst>
          </p:cNvPr>
          <p:cNvSpPr>
            <a:spLocks noGrp="1"/>
          </p:cNvSpPr>
          <p:nvPr>
            <p:ph type="title"/>
          </p:nvPr>
        </p:nvSpPr>
        <p:spPr>
          <a:xfrm>
            <a:off x="7104858" y="372415"/>
            <a:ext cx="4172742" cy="715273"/>
          </a:xfrm>
        </p:spPr>
        <p:txBody>
          <a:bodyPr/>
          <a:lstStyle/>
          <a:p>
            <a:r>
              <a:rPr lang="fr-FR" dirty="0"/>
              <a:t>Grilles de suivi</a:t>
            </a:r>
          </a:p>
        </p:txBody>
      </p:sp>
      <p:pic>
        <p:nvPicPr>
          <p:cNvPr id="7" name="Image 6">
            <a:extLst>
              <a:ext uri="{FF2B5EF4-FFF2-40B4-BE49-F238E27FC236}">
                <a16:creationId xmlns:a16="http://schemas.microsoft.com/office/drawing/2014/main" id="{F2FE1334-E84E-4ED0-877E-A3B15A299329}"/>
              </a:ext>
            </a:extLst>
          </p:cNvPr>
          <p:cNvPicPr>
            <a:picLocks noChangeAspect="1"/>
          </p:cNvPicPr>
          <p:nvPr/>
        </p:nvPicPr>
        <p:blipFill>
          <a:blip r:embed="rId4"/>
          <a:stretch>
            <a:fillRect/>
          </a:stretch>
        </p:blipFill>
        <p:spPr>
          <a:xfrm>
            <a:off x="10924674" y="224873"/>
            <a:ext cx="1138119" cy="1487141"/>
          </a:xfrm>
          <a:prstGeom prst="rect">
            <a:avLst/>
          </a:prstGeom>
        </p:spPr>
      </p:pic>
    </p:spTree>
    <p:extLst>
      <p:ext uri="{BB962C8B-B14F-4D97-AF65-F5344CB8AC3E}">
        <p14:creationId xmlns:p14="http://schemas.microsoft.com/office/powerpoint/2010/main" val="417693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F470599C-CA08-4204-8880-70B83CFCFEDA}"/>
              </a:ext>
            </a:extLst>
          </p:cNvPr>
          <p:cNvGraphicFramePr>
            <a:graphicFrameLocks noChangeAspect="1"/>
          </p:cNvGraphicFramePr>
          <p:nvPr>
            <p:extLst>
              <p:ext uri="{D42A27DB-BD31-4B8C-83A1-F6EECF244321}">
                <p14:modId xmlns:p14="http://schemas.microsoft.com/office/powerpoint/2010/main" val="3353354210"/>
              </p:ext>
            </p:extLst>
          </p:nvPr>
        </p:nvGraphicFramePr>
        <p:xfrm>
          <a:off x="6522925" y="152393"/>
          <a:ext cx="4631220" cy="6553214"/>
        </p:xfrm>
        <a:graphic>
          <a:graphicData uri="http://schemas.openxmlformats.org/presentationml/2006/ole">
            <mc:AlternateContent xmlns:mc="http://schemas.openxmlformats.org/markup-compatibility/2006">
              <mc:Choice xmlns:v="urn:schemas-microsoft-com:vml" Requires="v">
                <p:oleObj spid="_x0000_s1043" name="Acrobat Document" r:id="rId3" imgW="5667219" imgH="8019658" progId="AcroExch.Document.11">
                  <p:embed/>
                </p:oleObj>
              </mc:Choice>
              <mc:Fallback>
                <p:oleObj name="Acrobat Document" r:id="rId3" imgW="5667219" imgH="8019658" progId="AcroExch.Document.11">
                  <p:embed/>
                  <p:pic>
                    <p:nvPicPr>
                      <p:cNvPr id="0" name=""/>
                      <p:cNvPicPr/>
                      <p:nvPr/>
                    </p:nvPicPr>
                    <p:blipFill>
                      <a:blip r:embed="rId4"/>
                      <a:stretch>
                        <a:fillRect/>
                      </a:stretch>
                    </p:blipFill>
                    <p:spPr>
                      <a:xfrm>
                        <a:off x="6522925" y="152393"/>
                        <a:ext cx="4631220" cy="6553214"/>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F67B400-BFF0-4AC0-9B38-87AAED3642EE}"/>
              </a:ext>
            </a:extLst>
          </p:cNvPr>
          <p:cNvSpPr/>
          <p:nvPr/>
        </p:nvSpPr>
        <p:spPr>
          <a:xfrm>
            <a:off x="517358" y="2354670"/>
            <a:ext cx="5578642" cy="1494640"/>
          </a:xfrm>
          <a:prstGeom prst="rect">
            <a:avLst/>
          </a:prstGeom>
        </p:spPr>
        <p:txBody>
          <a:bodyPr wrap="square">
            <a:spAutoFit/>
          </a:bodyPr>
          <a:lstStyle/>
          <a:p>
            <a:pPr>
              <a:lnSpc>
                <a:spcPct val="107000"/>
              </a:lnSpc>
              <a:spcAft>
                <a:spcPts val="800"/>
              </a:spcAft>
            </a:pPr>
            <a:r>
              <a:rPr lang="fr-FR" sz="2800" b="1" dirty="0">
                <a:latin typeface="Calibri" panose="020F0502020204030204" pitchFamily="34" charset="0"/>
                <a:ea typeface="Calibri" panose="020F0502020204030204" pitchFamily="34" charset="0"/>
                <a:cs typeface="Times New Roman" panose="02020603050405020304" pitchFamily="18" charset="0"/>
              </a:rPr>
              <a:t>Exemple de grille de suivi</a:t>
            </a:r>
          </a:p>
          <a:p>
            <a:pPr>
              <a:lnSpc>
                <a:spcPct val="107000"/>
              </a:lnSpc>
              <a:spcAft>
                <a:spcPts val="800"/>
              </a:spcAft>
            </a:pPr>
            <a:r>
              <a:rPr lang="fr-FR" sz="2800" b="1" dirty="0">
                <a:latin typeface="Calibri" panose="020F0502020204030204" pitchFamily="34" charset="0"/>
                <a:ea typeface="Calibri" panose="020F0502020204030204" pitchFamily="34" charset="0"/>
                <a:cs typeface="Times New Roman" panose="02020603050405020304" pitchFamily="18" charset="0"/>
              </a:rPr>
              <a:t> </a:t>
            </a:r>
            <a:r>
              <a:rPr lang="fr-FR" sz="2400" b="1" dirty="0">
                <a:latin typeface="Calibri" panose="020F0502020204030204" pitchFamily="34" charset="0"/>
                <a:ea typeface="Calibri" panose="020F0502020204030204" pitchFamily="34" charset="0"/>
                <a:cs typeface="Times New Roman" panose="02020603050405020304" pitchFamily="18" charset="0"/>
              </a:rPr>
              <a:t>(à partir du récapitulatif des compétences travaillées St Exupéry Ouagadougou GS)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33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58F0721-7E6A-4952-BB0B-D3CC749B5A78}"/>
              </a:ext>
            </a:extLst>
          </p:cNvPr>
          <p:cNvGraphicFramePr>
            <a:graphicFrameLocks noGrp="1"/>
          </p:cNvGraphicFramePr>
          <p:nvPr>
            <p:extLst>
              <p:ext uri="{D42A27DB-BD31-4B8C-83A1-F6EECF244321}">
                <p14:modId xmlns:p14="http://schemas.microsoft.com/office/powerpoint/2010/main" val="2538643754"/>
              </p:ext>
            </p:extLst>
          </p:nvPr>
        </p:nvGraphicFramePr>
        <p:xfrm>
          <a:off x="770022" y="324681"/>
          <a:ext cx="10250905" cy="5975458"/>
        </p:xfrm>
        <a:graphic>
          <a:graphicData uri="http://schemas.openxmlformats.org/drawingml/2006/table">
            <a:tbl>
              <a:tblPr firstRow="1" firstCol="1" bandRow="1"/>
              <a:tblGrid>
                <a:gridCol w="974557">
                  <a:extLst>
                    <a:ext uri="{9D8B030D-6E8A-4147-A177-3AD203B41FA5}">
                      <a16:colId xmlns:a16="http://schemas.microsoft.com/office/drawing/2014/main" val="1372753641"/>
                    </a:ext>
                  </a:extLst>
                </a:gridCol>
                <a:gridCol w="3144827">
                  <a:extLst>
                    <a:ext uri="{9D8B030D-6E8A-4147-A177-3AD203B41FA5}">
                      <a16:colId xmlns:a16="http://schemas.microsoft.com/office/drawing/2014/main" val="2463559893"/>
                    </a:ext>
                  </a:extLst>
                </a:gridCol>
                <a:gridCol w="298059">
                  <a:extLst>
                    <a:ext uri="{9D8B030D-6E8A-4147-A177-3AD203B41FA5}">
                      <a16:colId xmlns:a16="http://schemas.microsoft.com/office/drawing/2014/main" val="3998753592"/>
                    </a:ext>
                  </a:extLst>
                </a:gridCol>
                <a:gridCol w="304450">
                  <a:extLst>
                    <a:ext uri="{9D8B030D-6E8A-4147-A177-3AD203B41FA5}">
                      <a16:colId xmlns:a16="http://schemas.microsoft.com/office/drawing/2014/main" val="80558104"/>
                    </a:ext>
                  </a:extLst>
                </a:gridCol>
                <a:gridCol w="304450">
                  <a:extLst>
                    <a:ext uri="{9D8B030D-6E8A-4147-A177-3AD203B41FA5}">
                      <a16:colId xmlns:a16="http://schemas.microsoft.com/office/drawing/2014/main" val="3689737073"/>
                    </a:ext>
                  </a:extLst>
                </a:gridCol>
                <a:gridCol w="298642">
                  <a:extLst>
                    <a:ext uri="{9D8B030D-6E8A-4147-A177-3AD203B41FA5}">
                      <a16:colId xmlns:a16="http://schemas.microsoft.com/office/drawing/2014/main" val="3336455204"/>
                    </a:ext>
                  </a:extLst>
                </a:gridCol>
                <a:gridCol w="296897">
                  <a:extLst>
                    <a:ext uri="{9D8B030D-6E8A-4147-A177-3AD203B41FA5}">
                      <a16:colId xmlns:a16="http://schemas.microsoft.com/office/drawing/2014/main" val="3959424636"/>
                    </a:ext>
                  </a:extLst>
                </a:gridCol>
                <a:gridCol w="303871">
                  <a:extLst>
                    <a:ext uri="{9D8B030D-6E8A-4147-A177-3AD203B41FA5}">
                      <a16:colId xmlns:a16="http://schemas.microsoft.com/office/drawing/2014/main" val="1984846090"/>
                    </a:ext>
                  </a:extLst>
                </a:gridCol>
                <a:gridCol w="303871">
                  <a:extLst>
                    <a:ext uri="{9D8B030D-6E8A-4147-A177-3AD203B41FA5}">
                      <a16:colId xmlns:a16="http://schemas.microsoft.com/office/drawing/2014/main" val="2158234638"/>
                    </a:ext>
                  </a:extLst>
                </a:gridCol>
                <a:gridCol w="296897">
                  <a:extLst>
                    <a:ext uri="{9D8B030D-6E8A-4147-A177-3AD203B41FA5}">
                      <a16:colId xmlns:a16="http://schemas.microsoft.com/office/drawing/2014/main" val="2749285063"/>
                    </a:ext>
                  </a:extLst>
                </a:gridCol>
                <a:gridCol w="296318">
                  <a:extLst>
                    <a:ext uri="{9D8B030D-6E8A-4147-A177-3AD203B41FA5}">
                      <a16:colId xmlns:a16="http://schemas.microsoft.com/office/drawing/2014/main" val="3700490546"/>
                    </a:ext>
                  </a:extLst>
                </a:gridCol>
                <a:gridCol w="303871">
                  <a:extLst>
                    <a:ext uri="{9D8B030D-6E8A-4147-A177-3AD203B41FA5}">
                      <a16:colId xmlns:a16="http://schemas.microsoft.com/office/drawing/2014/main" val="2044321774"/>
                    </a:ext>
                  </a:extLst>
                </a:gridCol>
                <a:gridCol w="303871">
                  <a:extLst>
                    <a:ext uri="{9D8B030D-6E8A-4147-A177-3AD203B41FA5}">
                      <a16:colId xmlns:a16="http://schemas.microsoft.com/office/drawing/2014/main" val="3902679729"/>
                    </a:ext>
                  </a:extLst>
                </a:gridCol>
                <a:gridCol w="296897">
                  <a:extLst>
                    <a:ext uri="{9D8B030D-6E8A-4147-A177-3AD203B41FA5}">
                      <a16:colId xmlns:a16="http://schemas.microsoft.com/office/drawing/2014/main" val="2118347707"/>
                    </a:ext>
                  </a:extLst>
                </a:gridCol>
                <a:gridCol w="296318">
                  <a:extLst>
                    <a:ext uri="{9D8B030D-6E8A-4147-A177-3AD203B41FA5}">
                      <a16:colId xmlns:a16="http://schemas.microsoft.com/office/drawing/2014/main" val="4134804977"/>
                    </a:ext>
                  </a:extLst>
                </a:gridCol>
                <a:gridCol w="303871">
                  <a:extLst>
                    <a:ext uri="{9D8B030D-6E8A-4147-A177-3AD203B41FA5}">
                      <a16:colId xmlns:a16="http://schemas.microsoft.com/office/drawing/2014/main" val="3820033172"/>
                    </a:ext>
                  </a:extLst>
                </a:gridCol>
                <a:gridCol w="303871">
                  <a:extLst>
                    <a:ext uri="{9D8B030D-6E8A-4147-A177-3AD203B41FA5}">
                      <a16:colId xmlns:a16="http://schemas.microsoft.com/office/drawing/2014/main" val="2255503938"/>
                    </a:ext>
                  </a:extLst>
                </a:gridCol>
                <a:gridCol w="296897">
                  <a:extLst>
                    <a:ext uri="{9D8B030D-6E8A-4147-A177-3AD203B41FA5}">
                      <a16:colId xmlns:a16="http://schemas.microsoft.com/office/drawing/2014/main" val="3235772501"/>
                    </a:ext>
                  </a:extLst>
                </a:gridCol>
                <a:gridCol w="296318">
                  <a:extLst>
                    <a:ext uri="{9D8B030D-6E8A-4147-A177-3AD203B41FA5}">
                      <a16:colId xmlns:a16="http://schemas.microsoft.com/office/drawing/2014/main" val="1886273336"/>
                    </a:ext>
                  </a:extLst>
                </a:gridCol>
                <a:gridCol w="303871">
                  <a:extLst>
                    <a:ext uri="{9D8B030D-6E8A-4147-A177-3AD203B41FA5}">
                      <a16:colId xmlns:a16="http://schemas.microsoft.com/office/drawing/2014/main" val="3347182162"/>
                    </a:ext>
                  </a:extLst>
                </a:gridCol>
                <a:gridCol w="303871">
                  <a:extLst>
                    <a:ext uri="{9D8B030D-6E8A-4147-A177-3AD203B41FA5}">
                      <a16:colId xmlns:a16="http://schemas.microsoft.com/office/drawing/2014/main" val="2218011814"/>
                    </a:ext>
                  </a:extLst>
                </a:gridCol>
                <a:gridCol w="295735">
                  <a:extLst>
                    <a:ext uri="{9D8B030D-6E8A-4147-A177-3AD203B41FA5}">
                      <a16:colId xmlns:a16="http://schemas.microsoft.com/office/drawing/2014/main" val="2516081615"/>
                    </a:ext>
                  </a:extLst>
                </a:gridCol>
                <a:gridCol w="122675">
                  <a:extLst>
                    <a:ext uri="{9D8B030D-6E8A-4147-A177-3AD203B41FA5}">
                      <a16:colId xmlns:a16="http://schemas.microsoft.com/office/drawing/2014/main" val="4051044622"/>
                    </a:ext>
                  </a:extLst>
                </a:gridCol>
              </a:tblGrid>
              <a:tr h="367362">
                <a:tc gridSpan="2">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Compétences travaillées par domaines d’enseignement</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Khadija</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lnSpc>
                          <a:spcPct val="107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Léa</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lnSpc>
                          <a:spcPct val="107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Aïssatou</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lnSpc>
                          <a:spcPct val="107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lnSpc>
                          <a:spcPct val="107000"/>
                        </a:lnSpc>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Noam</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24297665"/>
                  </a:ext>
                </a:extLst>
              </a:tr>
              <a:tr h="263939">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 pb</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 pb</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 pb</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 pb</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 pb</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4588746"/>
                  </a:ext>
                </a:extLst>
              </a:tr>
              <a:tr h="200641">
                <a:tc rowSpan="15">
                  <a:txBody>
                    <a:bodyPr/>
                    <a:lstStyle/>
                    <a:p>
                      <a:pPr marL="71755" marR="71755"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Mobiliser le langage dans toutes les dimensions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a:lnSpc>
                          <a:spcPct val="107000"/>
                        </a:lnSpc>
                        <a:spcAft>
                          <a:spcPts val="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6556054"/>
                  </a:ext>
                </a:extLst>
              </a:tr>
              <a:tr h="487589">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fais des phrases complexes : projet arts, projet germination</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7243062"/>
                  </a:ext>
                </a:extLst>
              </a:tr>
              <a:tr h="419372">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mémorise une poésie plus longue : le poisson rouge, dans ce jardin</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6705780"/>
                  </a:ext>
                </a:extLst>
              </a:tr>
              <a:tr h="157663">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joue avec les syllabes-</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0702574"/>
                  </a:ext>
                </a:extLst>
              </a:tr>
              <a:tr h="157663">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discrimine quelques sons</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4669907"/>
                  </a:ext>
                </a:extLst>
              </a:tr>
              <a:tr h="157663">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0350727"/>
                  </a:ext>
                </a:extLst>
              </a:tr>
              <a:tr h="200641">
                <a:tc vMerge="1">
                  <a:txBody>
                    <a:bodyPr/>
                    <a:lstStyle/>
                    <a:p>
                      <a:endParaRPr lang="fr-FR"/>
                    </a:p>
                  </a:txBody>
                  <a:tcPr/>
                </a:tc>
                <a:tc gridSpan="21">
                  <a:txBody>
                    <a:bodyPr/>
                    <a:lstStyle/>
                    <a:p>
                      <a:pPr>
                        <a:lnSpc>
                          <a:spcPct val="107000"/>
                        </a:lnSpc>
                        <a:spcAft>
                          <a:spcPts val="0"/>
                        </a:spcAft>
                      </a:pPr>
                      <a:r>
                        <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L’écrit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791512"/>
                  </a:ext>
                </a:extLst>
              </a:tr>
              <a:tr h="322626">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reformule une histoire en m’aidant d’une illustration</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30248008"/>
                  </a:ext>
                </a:extLst>
              </a:tr>
              <a:tr h="652551">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reformule une histoire sans les illustrations : la grenouille à</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grande bouche</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41179247"/>
                  </a:ext>
                </a:extLst>
              </a:tr>
              <a:tr h="322626">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connais les lettres de l’alphabet en script</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8224236"/>
                  </a:ext>
                </a:extLst>
              </a:tr>
              <a:tr h="322626">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Je connais les lettres de l’alphabet en écriture cursive</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1632782"/>
                  </a:ext>
                </a:extLst>
              </a:tr>
              <a:tr h="322626">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J’associe les 3 écritures d’une même lettre</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6183827"/>
                  </a:ext>
                </a:extLst>
              </a:tr>
              <a:tr h="322626">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J’écris mon prénom en écriture cursive avec modèle</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1784728"/>
                  </a:ext>
                </a:extLst>
              </a:tr>
              <a:tr h="322626">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J’écris mon prénom en écriture cursive sans modèle</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3077214"/>
                  </a:ext>
                </a:extLst>
              </a:tr>
              <a:tr h="157663">
                <a:tc vMerge="1">
                  <a:txBody>
                    <a:bodyPr/>
                    <a:lstStyle/>
                    <a:p>
                      <a:endParaRPr lang="fr-FR"/>
                    </a:p>
                  </a:txBody>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J’écris seul en tâtonnant</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5231698"/>
                  </a:ext>
                </a:extLst>
              </a:tr>
              <a:tr h="157663">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0"/>
                        </a:spcAft>
                      </a:pP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40384" marR="403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nSpc>
                          <a:spcPct val="107000"/>
                        </a:lnSpc>
                        <a:spcAft>
                          <a:spcPts val="80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5116307"/>
                  </a:ext>
                </a:extLst>
              </a:tr>
            </a:tbl>
          </a:graphicData>
        </a:graphic>
      </p:graphicFrame>
    </p:spTree>
    <p:extLst>
      <p:ext uri="{BB962C8B-B14F-4D97-AF65-F5344CB8AC3E}">
        <p14:creationId xmlns:p14="http://schemas.microsoft.com/office/powerpoint/2010/main" val="169669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C27DD-5BB6-4081-A129-A8FA93A15A0A}"/>
              </a:ext>
            </a:extLst>
          </p:cNvPr>
          <p:cNvSpPr>
            <a:spLocks noGrp="1"/>
          </p:cNvSpPr>
          <p:nvPr>
            <p:ph type="title"/>
          </p:nvPr>
        </p:nvSpPr>
        <p:spPr/>
        <p:txBody>
          <a:bodyPr/>
          <a:lstStyle/>
          <a:p>
            <a:r>
              <a:rPr lang="fr-FR" dirty="0"/>
              <a:t>Grille de suivi GS Ecole des Almadies</a:t>
            </a:r>
          </a:p>
        </p:txBody>
      </p:sp>
      <p:sp>
        <p:nvSpPr>
          <p:cNvPr id="6" name="Rectangle 5">
            <a:extLst>
              <a:ext uri="{FF2B5EF4-FFF2-40B4-BE49-F238E27FC236}">
                <a16:creationId xmlns:a16="http://schemas.microsoft.com/office/drawing/2014/main" id="{F880E4F9-0721-4D4E-9F18-454E9552947B}"/>
              </a:ext>
            </a:extLst>
          </p:cNvPr>
          <p:cNvSpPr/>
          <p:nvPr/>
        </p:nvSpPr>
        <p:spPr>
          <a:xfrm>
            <a:off x="517358" y="2354670"/>
            <a:ext cx="5578642" cy="532903"/>
          </a:xfrm>
          <a:prstGeom prst="rect">
            <a:avLst/>
          </a:prstGeom>
        </p:spPr>
        <p:txBody>
          <a:bodyPr wrap="square">
            <a:spAutoFit/>
          </a:bodyPr>
          <a:lstStyle/>
          <a:p>
            <a:pPr>
              <a:lnSpc>
                <a:spcPct val="107000"/>
              </a:lnSpc>
              <a:spcAft>
                <a:spcPts val="800"/>
              </a:spcAft>
            </a:pPr>
            <a:r>
              <a:rPr lang="fr-FR" sz="2800" b="1" dirty="0">
                <a:latin typeface="Calibri" panose="020F0502020204030204" pitchFamily="34" charset="0"/>
                <a:ea typeface="Calibri" panose="020F0502020204030204" pitchFamily="34" charset="0"/>
                <a:cs typeface="Times New Roman" panose="02020603050405020304" pitchFamily="18" charset="0"/>
                <a:hlinkClick r:id="rId2" action="ppaction://hlinkfile"/>
              </a:rPr>
              <a:t>Exemple de grille de suivi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59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11045C-AB31-4C88-8245-E05DB5E18D69}"/>
              </a:ext>
            </a:extLst>
          </p:cNvPr>
          <p:cNvPicPr>
            <a:picLocks noChangeAspect="1" noChangeArrowheads="1"/>
          </p:cNvPicPr>
          <p:nvPr/>
        </p:nvPicPr>
        <p:blipFill>
          <a:blip r:embed="rId2"/>
          <a:srcRect/>
          <a:stretch>
            <a:fillRect/>
          </a:stretch>
        </p:blipFill>
        <p:spPr bwMode="auto">
          <a:xfrm>
            <a:off x="363538" y="265113"/>
            <a:ext cx="11464925" cy="6345237"/>
          </a:xfrm>
          <a:prstGeom prst="rect">
            <a:avLst/>
          </a:prstGeom>
          <a:noFill/>
          <a:ln>
            <a:noFill/>
          </a:ln>
          <a:effectLst>
            <a:outerShdw blurRad="292100" dist="139700" dir="2700000" algn="tl" rotWithShape="0">
              <a:srgbClr val="333333">
                <a:alpha val="64999"/>
              </a:srgbClr>
            </a:outerShdw>
          </a:effectLst>
        </p:spPr>
      </p:pic>
      <p:sp>
        <p:nvSpPr>
          <p:cNvPr id="2" name="Titre 1">
            <a:extLst>
              <a:ext uri="{FF2B5EF4-FFF2-40B4-BE49-F238E27FC236}">
                <a16:creationId xmlns:a16="http://schemas.microsoft.com/office/drawing/2014/main" id="{E8FCD952-EB39-4365-BE87-A331B520EC57}"/>
              </a:ext>
            </a:extLst>
          </p:cNvPr>
          <p:cNvSpPr>
            <a:spLocks noGrp="1"/>
          </p:cNvSpPr>
          <p:nvPr>
            <p:ph type="ctrTitle"/>
          </p:nvPr>
        </p:nvSpPr>
        <p:spPr>
          <a:xfrm>
            <a:off x="5221288" y="3925888"/>
            <a:ext cx="4219575" cy="1060450"/>
          </a:xfrm>
        </p:spPr>
        <p:txBody>
          <a:bodyPr rtlCol="0">
            <a:noAutofit/>
          </a:bodyPr>
          <a:lstStyle/>
          <a:p>
            <a:pPr eaLnBrk="1" fontAlgn="auto" hangingPunct="1">
              <a:spcAft>
                <a:spcPts val="0"/>
              </a:spcAft>
              <a:defRPr/>
            </a:pPr>
            <a:r>
              <a:rPr lang="fr-FR" sz="4800" b="1" dirty="0">
                <a:solidFill>
                  <a:schemeClr val="bg1">
                    <a:lumMod val="95000"/>
                  </a:schemeClr>
                </a:solidFill>
                <a:latin typeface="Arial" panose="020B0604020202020204" pitchFamily="34" charset="0"/>
                <a:cs typeface="Arial" panose="020B0604020202020204" pitchFamily="34" charset="0"/>
              </a:rPr>
              <a:t>Mon cahier de réussites et de progrès</a:t>
            </a:r>
            <a:br>
              <a:rPr lang="fr-FR" sz="4800" b="1" dirty="0">
                <a:solidFill>
                  <a:schemeClr val="bg1">
                    <a:lumMod val="95000"/>
                  </a:schemeClr>
                </a:solidFill>
                <a:latin typeface="Arial" panose="020B0604020202020204" pitchFamily="34" charset="0"/>
                <a:cs typeface="Arial" panose="020B0604020202020204" pitchFamily="34" charset="0"/>
              </a:rPr>
            </a:br>
            <a:br>
              <a:rPr lang="fr-FR" sz="4800" b="1" dirty="0">
                <a:solidFill>
                  <a:schemeClr val="bg1">
                    <a:lumMod val="95000"/>
                  </a:schemeClr>
                </a:solidFill>
                <a:latin typeface="Arial" panose="020B0604020202020204" pitchFamily="34" charset="0"/>
                <a:cs typeface="Arial" panose="020B0604020202020204" pitchFamily="34" charset="0"/>
              </a:rPr>
            </a:br>
            <a:r>
              <a:rPr lang="fr-FR" sz="4000" b="1" dirty="0">
                <a:solidFill>
                  <a:schemeClr val="bg1">
                    <a:lumMod val="95000"/>
                  </a:schemeClr>
                </a:solidFill>
                <a:latin typeface="Arial" panose="020B0604020202020204" pitchFamily="34" charset="0"/>
                <a:cs typeface="Arial" panose="020B0604020202020204" pitchFamily="34" charset="0"/>
              </a:rPr>
              <a:t>Myriam - PS </a:t>
            </a:r>
          </a:p>
        </p:txBody>
      </p:sp>
      <p:pic>
        <p:nvPicPr>
          <p:cNvPr id="3076" name="Image 3" descr="20150901_153440.jpg">
            <a:extLst>
              <a:ext uri="{FF2B5EF4-FFF2-40B4-BE49-F238E27FC236}">
                <a16:creationId xmlns:a16="http://schemas.microsoft.com/office/drawing/2014/main" id="{9F443192-62CC-47E5-88E7-1C92C1C246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793875"/>
            <a:ext cx="19589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7D1568A9-2797-42C8-BFBE-2196D49F9E08}"/>
              </a:ext>
            </a:extLst>
          </p:cNvPr>
          <p:cNvPicPr>
            <a:picLocks noChangeAspect="1"/>
          </p:cNvPicPr>
          <p:nvPr/>
        </p:nvPicPr>
        <p:blipFill>
          <a:blip r:embed="rId4"/>
          <a:stretch>
            <a:fillRect/>
          </a:stretch>
        </p:blipFill>
        <p:spPr>
          <a:xfrm>
            <a:off x="9558609" y="552493"/>
            <a:ext cx="1714980" cy="18178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urieMater\Dropbox\SANA\20160215_091315.jpg">
            <a:extLst>
              <a:ext uri="{FF2B5EF4-FFF2-40B4-BE49-F238E27FC236}">
                <a16:creationId xmlns:a16="http://schemas.microsoft.com/office/drawing/2014/main" id="{18940548-7CE7-485B-A7FE-760FBDCAB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2012950"/>
            <a:ext cx="1992312"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ZoneTexte 3">
            <a:extLst>
              <a:ext uri="{FF2B5EF4-FFF2-40B4-BE49-F238E27FC236}">
                <a16:creationId xmlns:a16="http://schemas.microsoft.com/office/drawing/2014/main" id="{1D925A5E-D260-4EDC-B2CB-977905E4AAFF}"/>
              </a:ext>
            </a:extLst>
          </p:cNvPr>
          <p:cNvSpPr txBox="1">
            <a:spLocks noChangeArrowheads="1"/>
          </p:cNvSpPr>
          <p:nvPr/>
        </p:nvSpPr>
        <p:spPr bwMode="auto">
          <a:xfrm>
            <a:off x="714375" y="203200"/>
            <a:ext cx="3409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600" b="1">
                <a:latin typeface="Arial" panose="020B0604020202020204" pitchFamily="34" charset="0"/>
              </a:rPr>
              <a:t>15 février 2016</a:t>
            </a:r>
          </a:p>
          <a:p>
            <a:pPr eaLnBrk="1" hangingPunct="1">
              <a:lnSpc>
                <a:spcPct val="100000"/>
              </a:lnSpc>
              <a:spcBef>
                <a:spcPct val="0"/>
              </a:spcBef>
              <a:buFontTx/>
              <a:buNone/>
            </a:pPr>
            <a:r>
              <a:rPr lang="fr-FR" altLang="fr-FR" sz="1600">
                <a:latin typeface="Arial" panose="020B0604020202020204" pitchFamily="34" charset="0"/>
              </a:rPr>
              <a:t>« Ma tour est plus grande que papa ours ».</a:t>
            </a:r>
          </a:p>
          <a:p>
            <a:pPr eaLnBrk="1" hangingPunct="1">
              <a:lnSpc>
                <a:spcPct val="100000"/>
              </a:lnSpc>
              <a:spcBef>
                <a:spcPct val="0"/>
              </a:spcBef>
              <a:buFontTx/>
              <a:buNone/>
            </a:pPr>
            <a:r>
              <a:rPr lang="fr-FR" altLang="fr-FR" sz="1600">
                <a:latin typeface="Arial" panose="020B0604020202020204" pitchFamily="34" charset="0"/>
              </a:rPr>
              <a:t>Myriam utilise le terme: « plus grand que ».</a:t>
            </a:r>
          </a:p>
        </p:txBody>
      </p:sp>
      <p:pic>
        <p:nvPicPr>
          <p:cNvPr id="6148" name="Picture 3" descr="C:\Users\CurieMater\Dropbox\SANA\20160215_091419.jpg">
            <a:extLst>
              <a:ext uri="{FF2B5EF4-FFF2-40B4-BE49-F238E27FC236}">
                <a16:creationId xmlns:a16="http://schemas.microsoft.com/office/drawing/2014/main" id="{1E41A8FE-C896-4912-8E95-42FEEDED0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2316163"/>
            <a:ext cx="18224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C:\Users\CurieMater\Dropbox\SANA\20160215_085909.jpg">
            <a:extLst>
              <a:ext uri="{FF2B5EF4-FFF2-40B4-BE49-F238E27FC236}">
                <a16:creationId xmlns:a16="http://schemas.microsoft.com/office/drawing/2014/main" id="{CA8F611C-FE67-4ACC-9839-4B1A40368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0" y="2246313"/>
            <a:ext cx="2071688"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ZoneTexte 6">
            <a:extLst>
              <a:ext uri="{FF2B5EF4-FFF2-40B4-BE49-F238E27FC236}">
                <a16:creationId xmlns:a16="http://schemas.microsoft.com/office/drawing/2014/main" id="{A319B0F3-012D-4F70-A6D4-171DF029F364}"/>
              </a:ext>
            </a:extLst>
          </p:cNvPr>
          <p:cNvSpPr txBox="1">
            <a:spLocks noChangeArrowheads="1"/>
          </p:cNvSpPr>
          <p:nvPr/>
        </p:nvSpPr>
        <p:spPr bwMode="auto">
          <a:xfrm>
            <a:off x="4794250" y="403225"/>
            <a:ext cx="3409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600">
                <a:latin typeface="Arial" panose="020B0604020202020204" pitchFamily="34" charset="0"/>
              </a:rPr>
              <a:t>« Ma tour est pareille que maman ours ».</a:t>
            </a:r>
            <a:endParaRPr lang="fr-FR" altLang="fr-FR" sz="1800"/>
          </a:p>
          <a:p>
            <a:pPr eaLnBrk="1" hangingPunct="1">
              <a:lnSpc>
                <a:spcPct val="100000"/>
              </a:lnSpc>
              <a:spcBef>
                <a:spcPct val="0"/>
              </a:spcBef>
              <a:buFontTx/>
              <a:buNone/>
            </a:pPr>
            <a:r>
              <a:rPr lang="fr-FR" altLang="fr-FR" sz="1600">
                <a:latin typeface="Arial" panose="020B0604020202020204" pitchFamily="34" charset="0"/>
              </a:rPr>
              <a:t>Myriam utilise le terme: « pareil que ».</a:t>
            </a:r>
          </a:p>
          <a:p>
            <a:pPr eaLnBrk="1" hangingPunct="1">
              <a:lnSpc>
                <a:spcPct val="100000"/>
              </a:lnSpc>
              <a:spcBef>
                <a:spcPct val="0"/>
              </a:spcBef>
              <a:buFontTx/>
              <a:buNone/>
            </a:pPr>
            <a:r>
              <a:rPr lang="fr-FR" altLang="fr-FR" sz="1600">
                <a:latin typeface="Arial" panose="020B0604020202020204" pitchFamily="34" charset="0"/>
              </a:rPr>
              <a:t> </a:t>
            </a:r>
          </a:p>
        </p:txBody>
      </p:sp>
      <p:sp>
        <p:nvSpPr>
          <p:cNvPr id="6151" name="ZoneTexte 7">
            <a:extLst>
              <a:ext uri="{FF2B5EF4-FFF2-40B4-BE49-F238E27FC236}">
                <a16:creationId xmlns:a16="http://schemas.microsoft.com/office/drawing/2014/main" id="{9EB844CB-0FB1-4D45-98C8-DD7DE5EA992D}"/>
              </a:ext>
            </a:extLst>
          </p:cNvPr>
          <p:cNvSpPr txBox="1">
            <a:spLocks noChangeArrowheads="1"/>
          </p:cNvSpPr>
          <p:nvPr/>
        </p:nvSpPr>
        <p:spPr bwMode="auto">
          <a:xfrm>
            <a:off x="8616950" y="241300"/>
            <a:ext cx="3409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600" b="1">
                <a:latin typeface="Arial" panose="020B0604020202020204" pitchFamily="34" charset="0"/>
              </a:rPr>
              <a:t>15 février 2016</a:t>
            </a:r>
          </a:p>
          <a:p>
            <a:pPr eaLnBrk="1" hangingPunct="1">
              <a:lnSpc>
                <a:spcPct val="100000"/>
              </a:lnSpc>
              <a:spcBef>
                <a:spcPct val="0"/>
              </a:spcBef>
              <a:buFontTx/>
              <a:buNone/>
            </a:pPr>
            <a:r>
              <a:rPr lang="fr-FR" altLang="fr-FR" sz="1600">
                <a:latin typeface="Arial" panose="020B0604020202020204" pitchFamily="34" charset="0"/>
              </a:rPr>
              <a:t>« Ma tour est plus petite que bébé ours ».</a:t>
            </a:r>
            <a:endParaRPr lang="fr-FR" altLang="fr-FR" sz="1800"/>
          </a:p>
          <a:p>
            <a:pPr eaLnBrk="1" hangingPunct="1">
              <a:lnSpc>
                <a:spcPct val="100000"/>
              </a:lnSpc>
              <a:spcBef>
                <a:spcPct val="0"/>
              </a:spcBef>
              <a:buFontTx/>
              <a:buNone/>
            </a:pPr>
            <a:r>
              <a:rPr lang="fr-FR" altLang="fr-FR" sz="1600">
                <a:latin typeface="Arial" panose="020B0604020202020204" pitchFamily="34" charset="0"/>
              </a:rPr>
              <a:t>Myriam utilise le terme: « plus petit que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1">
            <a:extLst>
              <a:ext uri="{FF2B5EF4-FFF2-40B4-BE49-F238E27FC236}">
                <a16:creationId xmlns:a16="http://schemas.microsoft.com/office/drawing/2014/main" id="{B91E0770-FEAA-40AE-81C9-8F9E920B3F3F}"/>
              </a:ext>
            </a:extLst>
          </p:cNvPr>
          <p:cNvSpPr txBox="1">
            <a:spLocks noChangeArrowheads="1"/>
          </p:cNvSpPr>
          <p:nvPr/>
        </p:nvSpPr>
        <p:spPr bwMode="auto">
          <a:xfrm>
            <a:off x="773113" y="1182688"/>
            <a:ext cx="7834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600" b="1" u="sng">
                <a:latin typeface="Arial" panose="020B0604020202020204" pitchFamily="34" charset="0"/>
              </a:rPr>
              <a:t> 3 décembre 2015</a:t>
            </a:r>
            <a:endParaRPr lang="fr-FR" altLang="fr-FR" sz="1600" u="sng">
              <a:latin typeface="Arial" panose="020B0604020202020204" pitchFamily="34" charset="0"/>
            </a:endParaRPr>
          </a:p>
          <a:p>
            <a:pPr eaLnBrk="1" hangingPunct="1">
              <a:lnSpc>
                <a:spcPct val="100000"/>
              </a:lnSpc>
              <a:spcBef>
                <a:spcPct val="0"/>
              </a:spcBef>
              <a:buFontTx/>
              <a:buNone/>
            </a:pPr>
            <a:r>
              <a:rPr lang="fr-FR" altLang="fr-FR" sz="1600">
                <a:latin typeface="Arial" panose="020B0604020202020204" pitchFamily="34" charset="0"/>
              </a:rPr>
              <a:t>Myriam reconnait son prénom parmi les autres prénoms de la classe.</a:t>
            </a:r>
          </a:p>
        </p:txBody>
      </p:sp>
      <p:pic>
        <p:nvPicPr>
          <p:cNvPr id="7171" name="Picture 2" descr="C:\Users\CurieMater\Dropbox\SANA\IMG_20151215_093205.jpg">
            <a:extLst>
              <a:ext uri="{FF2B5EF4-FFF2-40B4-BE49-F238E27FC236}">
                <a16:creationId xmlns:a16="http://schemas.microsoft.com/office/drawing/2014/main" id="{C500ADC1-7A6F-4396-8FDE-5DEFDB422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3" y="376555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ZoneTexte 3">
            <a:extLst>
              <a:ext uri="{FF2B5EF4-FFF2-40B4-BE49-F238E27FC236}">
                <a16:creationId xmlns:a16="http://schemas.microsoft.com/office/drawing/2014/main" id="{9A5B7308-2E33-4379-99DC-2D4229074DEE}"/>
              </a:ext>
            </a:extLst>
          </p:cNvPr>
          <p:cNvSpPr txBox="1">
            <a:spLocks noChangeArrowheads="1"/>
          </p:cNvSpPr>
          <p:nvPr/>
        </p:nvSpPr>
        <p:spPr bwMode="auto">
          <a:xfrm>
            <a:off x="766763" y="2454275"/>
            <a:ext cx="7840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600" b="1" u="sng">
                <a:latin typeface="Arial" panose="020B0604020202020204" pitchFamily="34" charset="0"/>
              </a:rPr>
              <a:t>15 décembre 2015</a:t>
            </a:r>
            <a:endParaRPr lang="fr-FR" altLang="fr-FR" sz="1600">
              <a:latin typeface="Arial" panose="020B0604020202020204" pitchFamily="34" charset="0"/>
            </a:endParaRPr>
          </a:p>
          <a:p>
            <a:pPr eaLnBrk="1" hangingPunct="1">
              <a:lnSpc>
                <a:spcPct val="100000"/>
              </a:lnSpc>
              <a:spcBef>
                <a:spcPct val="0"/>
              </a:spcBef>
              <a:buFontTx/>
              <a:buNone/>
            </a:pPr>
            <a:r>
              <a:rPr lang="fr-FR" altLang="fr-FR" sz="1600">
                <a:latin typeface="Arial" panose="020B0604020202020204" pitchFamily="34" charset="0"/>
              </a:rPr>
              <a:t>Myriam « écrit » son prénom toute seule sans modèle avec les lettres magnétiques. </a:t>
            </a:r>
          </a:p>
        </p:txBody>
      </p:sp>
      <p:sp>
        <p:nvSpPr>
          <p:cNvPr id="7173" name="ZoneTexte 4">
            <a:extLst>
              <a:ext uri="{FF2B5EF4-FFF2-40B4-BE49-F238E27FC236}">
                <a16:creationId xmlns:a16="http://schemas.microsoft.com/office/drawing/2014/main" id="{E0F18F06-BCB9-46A5-A500-DBB572C89D27}"/>
              </a:ext>
            </a:extLst>
          </p:cNvPr>
          <p:cNvSpPr txBox="1">
            <a:spLocks noChangeArrowheads="1"/>
          </p:cNvSpPr>
          <p:nvPr/>
        </p:nvSpPr>
        <p:spPr bwMode="auto">
          <a:xfrm>
            <a:off x="2049463" y="204788"/>
            <a:ext cx="8008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4000">
                <a:latin typeface="Arial" panose="020B0604020202020204" pitchFamily="34" charset="0"/>
              </a:rPr>
              <a:t>LE PRENOM</a:t>
            </a:r>
          </a:p>
        </p:txBody>
      </p:sp>
      <p:sp>
        <p:nvSpPr>
          <p:cNvPr id="7174" name="ZoneTexte 5">
            <a:extLst>
              <a:ext uri="{FF2B5EF4-FFF2-40B4-BE49-F238E27FC236}">
                <a16:creationId xmlns:a16="http://schemas.microsoft.com/office/drawing/2014/main" id="{C46ED915-964A-4D46-9C4A-0C557B56B8A3}"/>
              </a:ext>
            </a:extLst>
          </p:cNvPr>
          <p:cNvSpPr txBox="1">
            <a:spLocks noChangeArrowheads="1"/>
          </p:cNvSpPr>
          <p:nvPr/>
        </p:nvSpPr>
        <p:spPr bwMode="auto">
          <a:xfrm>
            <a:off x="4686300" y="6985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2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2">
            <a:extLst>
              <a:ext uri="{FF2B5EF4-FFF2-40B4-BE49-F238E27FC236}">
                <a16:creationId xmlns:a16="http://schemas.microsoft.com/office/drawing/2014/main" id="{A501CDB4-A0CB-4A02-84FF-AF4EF3F29153}"/>
              </a:ext>
            </a:extLst>
          </p:cNvPr>
          <p:cNvSpPr txBox="1">
            <a:spLocks noChangeArrowheads="1"/>
          </p:cNvSpPr>
          <p:nvPr/>
        </p:nvSpPr>
        <p:spPr bwMode="auto">
          <a:xfrm>
            <a:off x="1970088" y="561975"/>
            <a:ext cx="8440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4000">
                <a:latin typeface="Arial" panose="020B0604020202020204" pitchFamily="34" charset="0"/>
              </a:rPr>
              <a:t>L’écrit : Les traits horizontaux</a:t>
            </a:r>
          </a:p>
        </p:txBody>
      </p:sp>
      <p:pic>
        <p:nvPicPr>
          <p:cNvPr id="8195" name="Picture 3" descr="C:\Users\CurieMater\Dropbox\SANA\20160125_093728.jpg">
            <a:extLst>
              <a:ext uri="{FF2B5EF4-FFF2-40B4-BE49-F238E27FC236}">
                <a16:creationId xmlns:a16="http://schemas.microsoft.com/office/drawing/2014/main" id="{4CC67EF3-C8AA-4F80-A3DB-D454914D7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3460750"/>
            <a:ext cx="374491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ZoneTexte 6">
            <a:extLst>
              <a:ext uri="{FF2B5EF4-FFF2-40B4-BE49-F238E27FC236}">
                <a16:creationId xmlns:a16="http://schemas.microsoft.com/office/drawing/2014/main" id="{9123B981-904F-4D95-8A64-E551D9FE3BDC}"/>
              </a:ext>
            </a:extLst>
          </p:cNvPr>
          <p:cNvSpPr txBox="1">
            <a:spLocks noChangeArrowheads="1"/>
          </p:cNvSpPr>
          <p:nvPr/>
        </p:nvSpPr>
        <p:spPr bwMode="auto">
          <a:xfrm>
            <a:off x="6445250" y="2103438"/>
            <a:ext cx="41767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b="1"/>
              <a:t> </a:t>
            </a:r>
            <a:r>
              <a:rPr lang="fr-FR" altLang="fr-FR" sz="1600" b="1" u="sng">
                <a:latin typeface="Arial" panose="020B0604020202020204" pitchFamily="34" charset="0"/>
              </a:rPr>
              <a:t>25 janvier 2016</a:t>
            </a:r>
          </a:p>
          <a:p>
            <a:pPr eaLnBrk="1" hangingPunct="1">
              <a:lnSpc>
                <a:spcPct val="100000"/>
              </a:lnSpc>
              <a:spcBef>
                <a:spcPct val="0"/>
              </a:spcBef>
              <a:buFontTx/>
              <a:buNone/>
            </a:pPr>
            <a:r>
              <a:rPr lang="fr-FR" altLang="fr-FR" sz="1600">
                <a:latin typeface="Arial" panose="020B0604020202020204" pitchFamily="34" charset="0"/>
              </a:rPr>
              <a:t>Myriam trace des traits horizontaux.</a:t>
            </a:r>
          </a:p>
        </p:txBody>
      </p:sp>
      <p:sp>
        <p:nvSpPr>
          <p:cNvPr id="8197" name="ZoneTexte 8">
            <a:extLst>
              <a:ext uri="{FF2B5EF4-FFF2-40B4-BE49-F238E27FC236}">
                <a16:creationId xmlns:a16="http://schemas.microsoft.com/office/drawing/2014/main" id="{E76C5EEC-2EFD-491F-B31C-8923C12D6CFD}"/>
              </a:ext>
            </a:extLst>
          </p:cNvPr>
          <p:cNvSpPr txBox="1">
            <a:spLocks noChangeArrowheads="1"/>
          </p:cNvSpPr>
          <p:nvPr/>
        </p:nvSpPr>
        <p:spPr bwMode="auto">
          <a:xfrm>
            <a:off x="844550" y="2063750"/>
            <a:ext cx="4298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600" b="1" u="sng">
                <a:latin typeface="Arial" panose="020B0604020202020204" pitchFamily="34" charset="0"/>
              </a:rPr>
              <a:t>25 janvier 2016</a:t>
            </a:r>
          </a:p>
          <a:p>
            <a:pPr eaLnBrk="1" hangingPunct="1">
              <a:lnSpc>
                <a:spcPct val="100000"/>
              </a:lnSpc>
              <a:spcBef>
                <a:spcPct val="0"/>
              </a:spcBef>
              <a:buFontTx/>
              <a:buNone/>
            </a:pPr>
            <a:r>
              <a:rPr lang="fr-FR" altLang="fr-FR" sz="1600">
                <a:latin typeface="Arial" panose="020B0604020202020204" pitchFamily="34" charset="0"/>
              </a:rPr>
              <a:t>Myriam continue les traits horizontaux en faisant des boudins à la pâte à modeler.</a:t>
            </a:r>
          </a:p>
        </p:txBody>
      </p:sp>
      <p:pic>
        <p:nvPicPr>
          <p:cNvPr id="8198" name="Picture 2" descr="C:\Users\CurieMater\Dropbox\SANA\20160125_092146.jpg">
            <a:extLst>
              <a:ext uri="{FF2B5EF4-FFF2-40B4-BE49-F238E27FC236}">
                <a16:creationId xmlns:a16="http://schemas.microsoft.com/office/drawing/2014/main" id="{822E9D2F-5E03-484E-9604-72E7DF4F2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068638"/>
            <a:ext cx="1625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oneTexte 1">
            <a:extLst>
              <a:ext uri="{FF2B5EF4-FFF2-40B4-BE49-F238E27FC236}">
                <a16:creationId xmlns:a16="http://schemas.microsoft.com/office/drawing/2014/main" id="{24A31723-C7FE-4173-94B6-BD3E864D9F38}"/>
              </a:ext>
            </a:extLst>
          </p:cNvPr>
          <p:cNvSpPr txBox="1">
            <a:spLocks noChangeArrowheads="1"/>
          </p:cNvSpPr>
          <p:nvPr/>
        </p:nvSpPr>
        <p:spPr bwMode="auto">
          <a:xfrm>
            <a:off x="1077913" y="411163"/>
            <a:ext cx="101298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000">
                <a:latin typeface="Arial" panose="020B0604020202020204" pitchFamily="34" charset="0"/>
              </a:rPr>
              <a:t>Bilans des progrès de Myriam dans le domaine</a:t>
            </a:r>
          </a:p>
          <a:p>
            <a:pPr algn="ctr" eaLnBrk="1" hangingPunct="1">
              <a:lnSpc>
                <a:spcPct val="100000"/>
              </a:lnSpc>
              <a:spcBef>
                <a:spcPct val="0"/>
              </a:spcBef>
              <a:buFontTx/>
              <a:buNone/>
            </a:pPr>
            <a:r>
              <a:rPr lang="fr-FR" altLang="fr-FR" sz="2000">
                <a:latin typeface="Arial" panose="020B0604020202020204" pitchFamily="34" charset="0"/>
              </a:rPr>
              <a:t>« Le langage dans toutes ses dimensions »</a:t>
            </a:r>
          </a:p>
        </p:txBody>
      </p:sp>
      <p:graphicFrame>
        <p:nvGraphicFramePr>
          <p:cNvPr id="3" name="Tableau 2">
            <a:extLst>
              <a:ext uri="{FF2B5EF4-FFF2-40B4-BE49-F238E27FC236}">
                <a16:creationId xmlns:a16="http://schemas.microsoft.com/office/drawing/2014/main" id="{180CF783-B36B-4CD8-B06D-2452972C4881}"/>
              </a:ext>
            </a:extLst>
          </p:cNvPr>
          <p:cNvGraphicFramePr>
            <a:graphicFrameLocks noGrp="1"/>
          </p:cNvGraphicFramePr>
          <p:nvPr/>
        </p:nvGraphicFramePr>
        <p:xfrm>
          <a:off x="1044575" y="1222375"/>
          <a:ext cx="10401300" cy="4608518"/>
        </p:xfrm>
        <a:graphic>
          <a:graphicData uri="http://schemas.openxmlformats.org/drawingml/2006/table">
            <a:tbl>
              <a:tblPr firstRow="1" bandRow="1">
                <a:tableStyleId>{5C22544A-7EE6-4342-B048-85BDC9FD1C3A}</a:tableStyleId>
              </a:tblPr>
              <a:tblGrid>
                <a:gridCol w="1785905">
                  <a:extLst>
                    <a:ext uri="{9D8B030D-6E8A-4147-A177-3AD203B41FA5}">
                      <a16:colId xmlns:a16="http://schemas.microsoft.com/office/drawing/2014/main" val="20000"/>
                    </a:ext>
                  </a:extLst>
                </a:gridCol>
                <a:gridCol w="8615395">
                  <a:extLst>
                    <a:ext uri="{9D8B030D-6E8A-4147-A177-3AD203B41FA5}">
                      <a16:colId xmlns:a16="http://schemas.microsoft.com/office/drawing/2014/main" val="20001"/>
                    </a:ext>
                  </a:extLst>
                </a:gridCol>
              </a:tblGrid>
              <a:tr h="3749035">
                <a:tc>
                  <a:txBody>
                    <a:bodyPr/>
                    <a:lstStyle/>
                    <a:p>
                      <a:r>
                        <a:rPr lang="fr-FR" sz="1800" dirty="0"/>
                        <a:t>Février 2016</a:t>
                      </a:r>
                    </a:p>
                  </a:txBody>
                  <a:tcPr marL="91442" marR="91442"/>
                </a:tc>
                <a:tc>
                  <a:txBody>
                    <a:bodyPr/>
                    <a:lstStyle/>
                    <a:p>
                      <a:r>
                        <a:rPr lang="fr-FR" sz="1200" b="0" u="sng" dirty="0">
                          <a:latin typeface="Arial" panose="020B0604020202020204" pitchFamily="34" charset="0"/>
                          <a:cs typeface="Arial" panose="020B0604020202020204" pitchFamily="34" charset="0"/>
                        </a:rPr>
                        <a:t>Oral :</a:t>
                      </a:r>
                    </a:p>
                    <a:p>
                      <a:r>
                        <a:rPr lang="fr-FR" sz="1200" b="0" u="none" dirty="0">
                          <a:latin typeface="Arial" panose="020B0604020202020204" pitchFamily="34" charset="0"/>
                          <a:cs typeface="Arial" panose="020B0604020202020204" pitchFamily="34" charset="0"/>
                        </a:rPr>
                        <a:t>-    Myriam communique avec les adultes et ses camarades principalement en petit groupe. Elle ne prend pas encore la parole en grand groupe.</a:t>
                      </a:r>
                    </a:p>
                    <a:p>
                      <a:r>
                        <a:rPr lang="fr-FR" sz="1200" b="0" u="none" dirty="0">
                          <a:latin typeface="Arial" panose="020B0604020202020204" pitchFamily="34" charset="0"/>
                          <a:cs typeface="Arial" panose="020B0604020202020204" pitchFamily="34" charset="0"/>
                        </a:rPr>
                        <a:t>Myriam sait s’emparer de mots de vocabulaire donnés en classe et les utiliser à bon escient dans les tâches langagières</a:t>
                      </a:r>
                    </a:p>
                    <a:p>
                      <a:r>
                        <a:rPr lang="fr-FR" sz="1200" b="0" u="none" dirty="0">
                          <a:latin typeface="Arial" panose="020B0604020202020204" pitchFamily="34" charset="0"/>
                          <a:cs typeface="Arial" panose="020B0604020202020204" pitchFamily="34" charset="0"/>
                        </a:rPr>
                        <a:t> ( dans les espaces de jeux par exemple).</a:t>
                      </a:r>
                    </a:p>
                    <a:p>
                      <a:r>
                        <a:rPr lang="fr-FR" sz="1200" b="0" u="none" dirty="0">
                          <a:latin typeface="Arial" panose="020B0604020202020204" pitchFamily="34" charset="0"/>
                          <a:cs typeface="Arial" panose="020B0604020202020204" pitchFamily="34" charset="0"/>
                        </a:rPr>
                        <a:t>Elle connaît plusieurs comptines et poésies mais elle préfère pour l’instant les réciter pour elle-même ou juste pour l’enseignante.</a:t>
                      </a:r>
                    </a:p>
                    <a:p>
                      <a:r>
                        <a:rPr lang="fr-FR" sz="1200" b="0" u="none" dirty="0">
                          <a:latin typeface="Arial" panose="020B0604020202020204" pitchFamily="34" charset="0"/>
                          <a:cs typeface="Arial" panose="020B0604020202020204" pitchFamily="34" charset="0"/>
                        </a:rPr>
                        <a:t>Myriam a encore besoin du regard de l’enseignante, voire de son contact physique, pour savoir lorsqu’elle peut intervenir.</a:t>
                      </a:r>
                    </a:p>
                    <a:p>
                      <a:r>
                        <a:rPr lang="fr-FR" sz="1200" b="0" u="none" dirty="0">
                          <a:latin typeface="Arial" panose="020B0604020202020204" pitchFamily="34" charset="0"/>
                          <a:cs typeface="Arial" panose="020B0604020202020204" pitchFamily="34" charset="0"/>
                        </a:rPr>
                        <a:t>Elle sait parler avec des phrases simples (sujet + verbe + complément).</a:t>
                      </a:r>
                    </a:p>
                    <a:p>
                      <a:endParaRPr lang="fr-FR" sz="1200" b="0" u="sng" dirty="0">
                        <a:latin typeface="Arial" panose="020B0604020202020204" pitchFamily="34" charset="0"/>
                        <a:cs typeface="Arial" panose="020B0604020202020204" pitchFamily="34" charset="0"/>
                      </a:endParaRPr>
                    </a:p>
                    <a:p>
                      <a:r>
                        <a:rPr lang="fr-FR" sz="1200" b="0" u="sng" dirty="0">
                          <a:latin typeface="Arial" panose="020B0604020202020204" pitchFamily="34" charset="0"/>
                          <a:cs typeface="Arial" panose="020B0604020202020204" pitchFamily="34" charset="0"/>
                        </a:rPr>
                        <a:t>Ecrit :</a:t>
                      </a:r>
                    </a:p>
                    <a:p>
                      <a:pPr marL="0"/>
                      <a:r>
                        <a:rPr lang="fr-FR" sz="1200" b="0" dirty="0">
                          <a:latin typeface="Arial" panose="020B0604020202020204" pitchFamily="34" charset="0"/>
                          <a:cs typeface="Arial" panose="020B0604020202020204" pitchFamily="34" charset="0"/>
                        </a:rPr>
                        <a:t>-    Myriam s’intéresse aux écrits présents dans la classe (étiquettes-prénoms, imagiers, albums de littérature</a:t>
                      </a:r>
                      <a:r>
                        <a:rPr lang="fr-FR" sz="1200" b="0" baseline="0" dirty="0">
                          <a:latin typeface="Arial" panose="020B0604020202020204" pitchFamily="34" charset="0"/>
                          <a:cs typeface="Arial" panose="020B0604020202020204" pitchFamily="34" charset="0"/>
                        </a:rPr>
                        <a:t> jeunesse</a:t>
                      </a:r>
                      <a:r>
                        <a:rPr lang="fr-FR" sz="1200" b="0" dirty="0">
                          <a:latin typeface="Arial" panose="020B0604020202020204" pitchFamily="34" charset="0"/>
                          <a:cs typeface="Arial" panose="020B0604020202020204" pitchFamily="34" charset="0"/>
                        </a:rPr>
                        <a:t>); elle commence à s’y référer spontanément</a:t>
                      </a:r>
                      <a:r>
                        <a:rPr lang="fr-FR" sz="1200" b="0" baseline="0" dirty="0">
                          <a:latin typeface="Arial" panose="020B0604020202020204" pitchFamily="34" charset="0"/>
                          <a:cs typeface="Arial" panose="020B0604020202020204" pitchFamily="34" charset="0"/>
                        </a:rPr>
                        <a:t>.</a:t>
                      </a:r>
                      <a:endParaRPr lang="fr-FR" sz="1200" b="0" dirty="0">
                        <a:latin typeface="Arial" panose="020B0604020202020204" pitchFamily="34" charset="0"/>
                        <a:cs typeface="Arial" panose="020B0604020202020204" pitchFamily="34" charset="0"/>
                      </a:endParaRPr>
                    </a:p>
                    <a:p>
                      <a:pPr marL="0" indent="0">
                        <a:buFontTx/>
                        <a:buNone/>
                      </a:pPr>
                      <a:r>
                        <a:rPr lang="fr-FR" sz="1200" b="0" dirty="0">
                          <a:latin typeface="Arial" panose="020B0604020202020204" pitchFamily="34" charset="0"/>
                          <a:cs typeface="Arial" panose="020B0604020202020204" pitchFamily="34" charset="0"/>
                        </a:rPr>
                        <a:t>-    Myriam reconnaît et enchaîne les lettres de son prénom.</a:t>
                      </a:r>
                    </a:p>
                    <a:p>
                      <a:pPr marL="0" indent="0">
                        <a:buFontTx/>
                        <a:buNone/>
                      </a:pPr>
                      <a:r>
                        <a:rPr lang="fr-FR" sz="1200" b="0" dirty="0">
                          <a:latin typeface="Arial" panose="020B0604020202020204" pitchFamily="34" charset="0"/>
                          <a:cs typeface="Arial" panose="020B0604020202020204" pitchFamily="34" charset="0"/>
                        </a:rPr>
                        <a:t>-    Elle fréquente spontanément et régulièrement l’espace lecture</a:t>
                      </a:r>
                      <a:r>
                        <a:rPr lang="fr-FR" sz="1200" b="0" baseline="0" dirty="0">
                          <a:latin typeface="Arial" panose="020B0604020202020204" pitchFamily="34" charset="0"/>
                          <a:cs typeface="Arial" panose="020B0604020202020204" pitchFamily="34" charset="0"/>
                        </a:rPr>
                        <a:t>.</a:t>
                      </a:r>
                      <a:endParaRPr lang="fr-FR" sz="1200" b="0" dirty="0">
                        <a:latin typeface="Arial" panose="020B0604020202020204" pitchFamily="34" charset="0"/>
                        <a:cs typeface="Arial" panose="020B0604020202020204" pitchFamily="34" charset="0"/>
                      </a:endParaRPr>
                    </a:p>
                    <a:p>
                      <a:pPr marL="0" indent="0">
                        <a:buFontTx/>
                        <a:buNone/>
                      </a:pPr>
                      <a:r>
                        <a:rPr lang="fr-FR" sz="1200" b="0" dirty="0">
                          <a:latin typeface="Arial" panose="020B0604020202020204" pitchFamily="34" charset="0"/>
                          <a:cs typeface="Arial" panose="020B0604020202020204" pitchFamily="34" charset="0"/>
                        </a:rPr>
                        <a:t>-</a:t>
                      </a:r>
                      <a:r>
                        <a:rPr lang="fr-FR" sz="1200" b="0" baseline="0" dirty="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Elle sollicite l’enseignante pour qu’elle lise ou relise un livre.</a:t>
                      </a:r>
                    </a:p>
                    <a:p>
                      <a:pPr marL="0" indent="0">
                        <a:buFontTx/>
                        <a:buNone/>
                      </a:pPr>
                      <a:r>
                        <a:rPr lang="fr-FR" sz="1200" b="0" dirty="0">
                          <a:latin typeface="Arial" panose="020B0604020202020204" pitchFamily="34" charset="0"/>
                          <a:cs typeface="Arial" panose="020B0604020202020204" pitchFamily="34" charset="0"/>
                        </a:rPr>
                        <a:t>-</a:t>
                      </a:r>
                      <a:r>
                        <a:rPr lang="fr-FR" sz="1200" b="0" baseline="0" dirty="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Elle montre du plaisir à écouter des histoires</a:t>
                      </a:r>
                      <a:r>
                        <a:rPr lang="fr-FR" sz="1200" b="0" baseline="0" dirty="0">
                          <a:latin typeface="Arial" panose="020B0604020202020204" pitchFamily="34" charset="0"/>
                          <a:cs typeface="Arial" panose="020B0604020202020204" pitchFamily="34" charset="0"/>
                        </a:rPr>
                        <a:t> et s’insère dans l’histoire au fil de la lecture: elle répète des mots, des formules et commente aussi parfois. Elle identifie des éléments clés de l’histoire tels que les personnages.</a:t>
                      </a:r>
                      <a:endParaRPr lang="fr-FR" sz="1200" b="0" dirty="0">
                        <a:latin typeface="Arial" panose="020B0604020202020204" pitchFamily="34" charset="0"/>
                        <a:cs typeface="Arial" panose="020B0604020202020204" pitchFamily="34" charset="0"/>
                      </a:endParaRPr>
                    </a:p>
                    <a:p>
                      <a:pPr marL="171450" indent="-171450">
                        <a:buFontTx/>
                        <a:buChar char="-"/>
                      </a:pPr>
                      <a:r>
                        <a:rPr lang="fr-FR" sz="1200" b="0" dirty="0">
                          <a:latin typeface="Arial" panose="020B0604020202020204" pitchFamily="34" charset="0"/>
                          <a:cs typeface="Arial" panose="020B0604020202020204" pitchFamily="34" charset="0"/>
                        </a:rPr>
                        <a:t>Elle commence à reproduire des traces graphiques.</a:t>
                      </a:r>
                    </a:p>
                    <a:p>
                      <a:pPr marL="171450" indent="-171450">
                        <a:buFontTx/>
                        <a:buChar char="-"/>
                      </a:pPr>
                      <a:endParaRPr lang="fr-FR" sz="1200" b="0" dirty="0">
                        <a:latin typeface="Arial" panose="020B0604020202020204" pitchFamily="34" charset="0"/>
                        <a:cs typeface="Arial" panose="020B0604020202020204" pitchFamily="34" charset="0"/>
                      </a:endParaRPr>
                    </a:p>
                  </a:txBody>
                  <a:tcPr marL="91442" marR="91442"/>
                </a:tc>
                <a:extLst>
                  <a:ext uri="{0D108BD9-81ED-4DB2-BD59-A6C34878D82A}">
                    <a16:rowId xmlns:a16="http://schemas.microsoft.com/office/drawing/2014/main" val="10000"/>
                  </a:ext>
                </a:extLst>
              </a:tr>
              <a:tr h="859478">
                <a:tc>
                  <a:txBody>
                    <a:bodyPr/>
                    <a:lstStyle/>
                    <a:p>
                      <a:r>
                        <a:rPr lang="fr-FR" sz="1800" b="1" dirty="0">
                          <a:latin typeface="Arial" panose="020B0604020202020204" pitchFamily="34" charset="0"/>
                          <a:cs typeface="Arial" panose="020B0604020202020204" pitchFamily="34" charset="0"/>
                        </a:rPr>
                        <a:t>Juin 2016</a:t>
                      </a:r>
                    </a:p>
                  </a:txBody>
                  <a:tcPr marL="91442" marR="91442"/>
                </a:tc>
                <a:tc>
                  <a:txBody>
                    <a:bodyPr/>
                    <a:lstStyle/>
                    <a:p>
                      <a:endParaRPr lang="fr-FR" sz="1800" dirty="0"/>
                    </a:p>
                  </a:txBody>
                  <a:tcPr marL="91442" marR="91442"/>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802F6-7626-40BC-BAC8-F3E11EF53FE8}"/>
              </a:ext>
            </a:extLst>
          </p:cNvPr>
          <p:cNvSpPr>
            <a:spLocks noGrp="1"/>
          </p:cNvSpPr>
          <p:nvPr>
            <p:ph type="title"/>
          </p:nvPr>
        </p:nvSpPr>
        <p:spPr>
          <a:xfrm rot="16200000">
            <a:off x="-1283843" y="3717581"/>
            <a:ext cx="5020957" cy="715273"/>
          </a:xfrm>
        </p:spPr>
        <p:txBody>
          <a:bodyPr/>
          <a:lstStyle/>
          <a:p>
            <a:r>
              <a:rPr lang="fr-FR" dirty="0"/>
              <a:t>Cahiers de réussite</a:t>
            </a:r>
          </a:p>
        </p:txBody>
      </p:sp>
      <p:pic>
        <p:nvPicPr>
          <p:cNvPr id="4" name="Image 3">
            <a:extLst>
              <a:ext uri="{FF2B5EF4-FFF2-40B4-BE49-F238E27FC236}">
                <a16:creationId xmlns:a16="http://schemas.microsoft.com/office/drawing/2014/main" id="{0E9D9B53-7698-4AD1-93F8-8B7AC1EA734A}"/>
              </a:ext>
            </a:extLst>
          </p:cNvPr>
          <p:cNvPicPr>
            <a:picLocks noChangeAspect="1"/>
          </p:cNvPicPr>
          <p:nvPr/>
        </p:nvPicPr>
        <p:blipFill>
          <a:blip r:embed="rId2"/>
          <a:stretch>
            <a:fillRect/>
          </a:stretch>
        </p:blipFill>
        <p:spPr>
          <a:xfrm>
            <a:off x="7010400" y="120294"/>
            <a:ext cx="4863548" cy="6617411"/>
          </a:xfrm>
          <a:prstGeom prst="rect">
            <a:avLst/>
          </a:prstGeom>
        </p:spPr>
      </p:pic>
      <p:pic>
        <p:nvPicPr>
          <p:cNvPr id="5" name="Image 4">
            <a:extLst>
              <a:ext uri="{FF2B5EF4-FFF2-40B4-BE49-F238E27FC236}">
                <a16:creationId xmlns:a16="http://schemas.microsoft.com/office/drawing/2014/main" id="{895D972D-DC0E-4B84-B591-DC43596329C9}"/>
              </a:ext>
            </a:extLst>
          </p:cNvPr>
          <p:cNvPicPr>
            <a:picLocks noChangeAspect="1"/>
          </p:cNvPicPr>
          <p:nvPr/>
        </p:nvPicPr>
        <p:blipFill>
          <a:blip r:embed="rId3"/>
          <a:stretch>
            <a:fillRect/>
          </a:stretch>
        </p:blipFill>
        <p:spPr>
          <a:xfrm>
            <a:off x="2186609" y="77313"/>
            <a:ext cx="4638261" cy="6660392"/>
          </a:xfrm>
          <a:prstGeom prst="rect">
            <a:avLst/>
          </a:prstGeom>
        </p:spPr>
      </p:pic>
    </p:spTree>
    <p:extLst>
      <p:ext uri="{BB962C8B-B14F-4D97-AF65-F5344CB8AC3E}">
        <p14:creationId xmlns:p14="http://schemas.microsoft.com/office/powerpoint/2010/main" val="132435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1825E-15A4-4085-A167-3E5A29C6D1A7}"/>
              </a:ext>
            </a:extLst>
          </p:cNvPr>
          <p:cNvSpPr>
            <a:spLocks noGrp="1"/>
          </p:cNvSpPr>
          <p:nvPr>
            <p:ph type="title"/>
          </p:nvPr>
        </p:nvSpPr>
        <p:spPr>
          <a:xfrm>
            <a:off x="810000" y="447187"/>
            <a:ext cx="10571998" cy="1275595"/>
          </a:xfrm>
        </p:spPr>
        <p:txBody>
          <a:bodyPr/>
          <a:lstStyle/>
          <a:p>
            <a:r>
              <a:rPr lang="fr-FR" dirty="0"/>
              <a:t>Mais d’abord, quelques réponses à des questions importantes …</a:t>
            </a:r>
          </a:p>
        </p:txBody>
      </p:sp>
      <p:sp>
        <p:nvSpPr>
          <p:cNvPr id="4" name="Titre 1">
            <a:extLst>
              <a:ext uri="{FF2B5EF4-FFF2-40B4-BE49-F238E27FC236}">
                <a16:creationId xmlns:a16="http://schemas.microsoft.com/office/drawing/2014/main" id="{2534AD16-5E97-428A-81F0-5063BE78024F}"/>
              </a:ext>
            </a:extLst>
          </p:cNvPr>
          <p:cNvSpPr txBox="1">
            <a:spLocks/>
          </p:cNvSpPr>
          <p:nvPr/>
        </p:nvSpPr>
        <p:spPr>
          <a:xfrm>
            <a:off x="420586" y="2474770"/>
            <a:ext cx="10435659" cy="772698"/>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a:t>Enseigne-t-on autant de contenus d’apprentissage dans l’enseignement à distance qu’habituellement ?</a:t>
            </a:r>
            <a:endParaRPr lang="fr-FR" sz="2800" dirty="0">
              <a:solidFill>
                <a:srgbClr val="0070C0"/>
              </a:solidFill>
            </a:endParaRPr>
          </a:p>
        </p:txBody>
      </p:sp>
      <p:sp>
        <p:nvSpPr>
          <p:cNvPr id="5" name="Rectangle 4">
            <a:extLst>
              <a:ext uri="{FF2B5EF4-FFF2-40B4-BE49-F238E27FC236}">
                <a16:creationId xmlns:a16="http://schemas.microsoft.com/office/drawing/2014/main" id="{F0A2178A-B5D3-4F62-9BFA-C6D534C0A32D}"/>
              </a:ext>
            </a:extLst>
          </p:cNvPr>
          <p:cNvSpPr/>
          <p:nvPr/>
        </p:nvSpPr>
        <p:spPr>
          <a:xfrm rot="20568043">
            <a:off x="8334126" y="2831970"/>
            <a:ext cx="2202847" cy="830997"/>
          </a:xfrm>
          <a:prstGeom prst="rect">
            <a:avLst/>
          </a:prstGeom>
        </p:spPr>
        <p:txBody>
          <a:bodyPr wrap="none">
            <a:spAutoFit/>
          </a:bodyPr>
          <a:lstStyle/>
          <a:p>
            <a:r>
              <a:rPr lang="fr-FR" sz="4800" dirty="0"/>
              <a:t>Non …</a:t>
            </a:r>
          </a:p>
        </p:txBody>
      </p:sp>
      <p:sp>
        <p:nvSpPr>
          <p:cNvPr id="6" name="Rectangle 5">
            <a:extLst>
              <a:ext uri="{FF2B5EF4-FFF2-40B4-BE49-F238E27FC236}">
                <a16:creationId xmlns:a16="http://schemas.microsoft.com/office/drawing/2014/main" id="{B998152D-EEC3-483A-91F8-0086A74E1394}"/>
              </a:ext>
            </a:extLst>
          </p:cNvPr>
          <p:cNvSpPr/>
          <p:nvPr/>
        </p:nvSpPr>
        <p:spPr>
          <a:xfrm>
            <a:off x="810000" y="4372066"/>
            <a:ext cx="10176050" cy="923330"/>
          </a:xfrm>
          <a:prstGeom prst="rect">
            <a:avLst/>
          </a:prstGeom>
        </p:spPr>
        <p:txBody>
          <a:bodyPr wrap="square">
            <a:spAutoFit/>
          </a:bodyPr>
          <a:lstStyle/>
          <a:p>
            <a:r>
              <a:rPr lang="fr-FR" dirty="0"/>
              <a:t>Mais d’autres compétences, transversales notamment  ont certainement pu être davantage travaillées : usages du numérique, assiduité, attention, autonomie, persévérance …</a:t>
            </a:r>
          </a:p>
        </p:txBody>
      </p:sp>
    </p:spTree>
    <p:extLst>
      <p:ext uri="{BB962C8B-B14F-4D97-AF65-F5344CB8AC3E}">
        <p14:creationId xmlns:p14="http://schemas.microsoft.com/office/powerpoint/2010/main" val="41411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2B96220-8B76-48C7-BC36-FD79A2676853}"/>
              </a:ext>
            </a:extLst>
          </p:cNvPr>
          <p:cNvPicPr>
            <a:picLocks noChangeAspect="1"/>
          </p:cNvPicPr>
          <p:nvPr/>
        </p:nvPicPr>
        <p:blipFill>
          <a:blip r:embed="rId2"/>
          <a:stretch>
            <a:fillRect/>
          </a:stretch>
        </p:blipFill>
        <p:spPr>
          <a:xfrm>
            <a:off x="1789043" y="263906"/>
            <a:ext cx="9713843" cy="6330187"/>
          </a:xfrm>
          <a:prstGeom prst="rect">
            <a:avLst/>
          </a:prstGeom>
        </p:spPr>
      </p:pic>
    </p:spTree>
    <p:extLst>
      <p:ext uri="{BB962C8B-B14F-4D97-AF65-F5344CB8AC3E}">
        <p14:creationId xmlns:p14="http://schemas.microsoft.com/office/powerpoint/2010/main" val="202812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9E798-0245-46BF-B208-C31790FEB166}"/>
              </a:ext>
            </a:extLst>
          </p:cNvPr>
          <p:cNvSpPr>
            <a:spLocks noGrp="1"/>
          </p:cNvSpPr>
          <p:nvPr>
            <p:ph type="title"/>
          </p:nvPr>
        </p:nvSpPr>
        <p:spPr>
          <a:xfrm>
            <a:off x="810001" y="314667"/>
            <a:ext cx="10571998" cy="732255"/>
          </a:xfrm>
        </p:spPr>
        <p:txBody>
          <a:bodyPr/>
          <a:lstStyle/>
          <a:p>
            <a:r>
              <a:rPr lang="fr-FR" dirty="0"/>
              <a:t>Le carnet de suivi des apprentissages</a:t>
            </a:r>
          </a:p>
        </p:txBody>
      </p:sp>
      <p:sp>
        <p:nvSpPr>
          <p:cNvPr id="4" name="ZoneTexte 3">
            <a:extLst>
              <a:ext uri="{FF2B5EF4-FFF2-40B4-BE49-F238E27FC236}">
                <a16:creationId xmlns:a16="http://schemas.microsoft.com/office/drawing/2014/main" id="{9DF8BE13-6138-42D1-977E-500599F5F2CF}"/>
              </a:ext>
            </a:extLst>
          </p:cNvPr>
          <p:cNvSpPr txBox="1"/>
          <p:nvPr/>
        </p:nvSpPr>
        <p:spPr>
          <a:xfrm>
            <a:off x="293165" y="2203683"/>
            <a:ext cx="6916018" cy="4124206"/>
          </a:xfrm>
          <a:prstGeom prst="rect">
            <a:avLst/>
          </a:prstGeom>
          <a:noFill/>
          <a:ln>
            <a:solidFill>
              <a:schemeClr val="tx1"/>
            </a:solidFill>
          </a:ln>
        </p:spPr>
        <p:txBody>
          <a:bodyPr wrap="square" rtlCol="0">
            <a:spAutoFit/>
          </a:bodyPr>
          <a:lstStyle/>
          <a:p>
            <a:r>
              <a:rPr lang="fr-FR" b="1" dirty="0"/>
              <a:t>Un carnet d'observation au long cours: </a:t>
            </a:r>
            <a:br>
              <a:rPr lang="fr-FR" dirty="0"/>
            </a:br>
            <a:r>
              <a:rPr lang="fr-FR" sz="1400" dirty="0"/>
              <a:t>Un recueil d'observations régulières sur un temps suffisamment long pour permettre aux apprentissages de se réaliser.</a:t>
            </a:r>
            <a:endParaRPr lang="fr-FR" sz="1400" b="1" dirty="0"/>
          </a:p>
          <a:p>
            <a:endParaRPr lang="fr-FR" dirty="0"/>
          </a:p>
          <a:p>
            <a:r>
              <a:rPr lang="fr-FR" b="1" dirty="0"/>
              <a:t>Un carnet de traces et une interprétation synthétique de l'enseignant</a:t>
            </a:r>
            <a:br>
              <a:rPr lang="fr-FR" dirty="0"/>
            </a:br>
            <a:r>
              <a:rPr lang="fr-FR" sz="1400" dirty="0"/>
              <a:t>Un document qui peut prendre des formes diverses, dans lequel l'enseignant présente des traces significatives de l'activité de l'enfant et une interprétation synthétique de l'évolution de son parcours d'apprentissage.</a:t>
            </a:r>
          </a:p>
          <a:p>
            <a:endParaRPr lang="fr-FR" sz="1400" dirty="0"/>
          </a:p>
          <a:p>
            <a:r>
              <a:rPr lang="fr-FR" b="1" dirty="0"/>
              <a:t>Un carnet de communication pour les parents et les enseignants</a:t>
            </a:r>
          </a:p>
          <a:p>
            <a:r>
              <a:rPr lang="fr-FR" sz="1400" dirty="0"/>
              <a:t>Un outil qui permet de rendre compte des progrès, qui les met en valeur et en perspective, sur la base d'observables définis. Un carnet dont le contenu doit être simple, compréhensible et lisible par les parents. Une ressource qui rend compte du cheminement de l'élève pour renseigner la synthèse des acquis à la fin de la G.S.</a:t>
            </a:r>
            <a:endParaRPr lang="fr-FR" dirty="0"/>
          </a:p>
        </p:txBody>
      </p:sp>
      <p:sp>
        <p:nvSpPr>
          <p:cNvPr id="5" name="Rectangle 4">
            <a:extLst>
              <a:ext uri="{FF2B5EF4-FFF2-40B4-BE49-F238E27FC236}">
                <a16:creationId xmlns:a16="http://schemas.microsoft.com/office/drawing/2014/main" id="{A61DBAEA-E526-4C27-9C77-EE419002291A}"/>
              </a:ext>
            </a:extLst>
          </p:cNvPr>
          <p:cNvSpPr/>
          <p:nvPr/>
        </p:nvSpPr>
        <p:spPr>
          <a:xfrm>
            <a:off x="810001" y="1402281"/>
            <a:ext cx="4256293" cy="369332"/>
          </a:xfrm>
          <a:prstGeom prst="rect">
            <a:avLst/>
          </a:prstGeom>
        </p:spPr>
        <p:txBody>
          <a:bodyPr wrap="none">
            <a:spAutoFit/>
          </a:bodyPr>
          <a:lstStyle/>
          <a:p>
            <a:r>
              <a:rPr lang="fr-FR" b="1" dirty="0"/>
              <a:t>Le carnet de suivi peut être à la fois :</a:t>
            </a:r>
          </a:p>
        </p:txBody>
      </p:sp>
      <p:sp>
        <p:nvSpPr>
          <p:cNvPr id="6" name="Rectangle 5">
            <a:extLst>
              <a:ext uri="{FF2B5EF4-FFF2-40B4-BE49-F238E27FC236}">
                <a16:creationId xmlns:a16="http://schemas.microsoft.com/office/drawing/2014/main" id="{E0D091BA-07D4-4D0C-8A87-DFB44A3EECD9}"/>
              </a:ext>
            </a:extLst>
          </p:cNvPr>
          <p:cNvSpPr/>
          <p:nvPr/>
        </p:nvSpPr>
        <p:spPr>
          <a:xfrm>
            <a:off x="7518877" y="1402281"/>
            <a:ext cx="3329758" cy="369332"/>
          </a:xfrm>
          <a:prstGeom prst="rect">
            <a:avLst/>
          </a:prstGeom>
        </p:spPr>
        <p:txBody>
          <a:bodyPr wrap="none">
            <a:spAutoFit/>
          </a:bodyPr>
          <a:lstStyle/>
          <a:p>
            <a:r>
              <a:rPr lang="fr-FR" b="1" dirty="0">
                <a:solidFill>
                  <a:srgbClr val="FFFFFF"/>
                </a:solidFill>
                <a:latin typeface="Arial" panose="020B0604020202020204" pitchFamily="34" charset="0"/>
              </a:rPr>
              <a:t>Le carnet de suivi n'est pas :</a:t>
            </a:r>
            <a:endParaRPr lang="fr-FR" dirty="0"/>
          </a:p>
        </p:txBody>
      </p:sp>
      <p:sp>
        <p:nvSpPr>
          <p:cNvPr id="7" name="ZoneTexte 6">
            <a:extLst>
              <a:ext uri="{FF2B5EF4-FFF2-40B4-BE49-F238E27FC236}">
                <a16:creationId xmlns:a16="http://schemas.microsoft.com/office/drawing/2014/main" id="{E82D6747-350D-4BC1-8BA8-B97CB06BB1BD}"/>
              </a:ext>
            </a:extLst>
          </p:cNvPr>
          <p:cNvSpPr txBox="1"/>
          <p:nvPr/>
        </p:nvSpPr>
        <p:spPr>
          <a:xfrm>
            <a:off x="7499114" y="2203683"/>
            <a:ext cx="4398103" cy="4201150"/>
          </a:xfrm>
          <a:prstGeom prst="rect">
            <a:avLst/>
          </a:prstGeom>
          <a:noFill/>
          <a:ln>
            <a:solidFill>
              <a:schemeClr val="tx1"/>
            </a:solidFill>
          </a:ln>
        </p:spPr>
        <p:txBody>
          <a:bodyPr wrap="square" rtlCol="0">
            <a:spAutoFit/>
          </a:bodyPr>
          <a:lstStyle/>
          <a:p>
            <a:r>
              <a:rPr lang="fr-FR" b="1" dirty="0"/>
              <a:t>Un livret de compétences décliné en sous-compétences</a:t>
            </a:r>
            <a:br>
              <a:rPr lang="fr-FR" dirty="0"/>
            </a:br>
            <a:r>
              <a:rPr lang="fr-FR" sz="1400" dirty="0"/>
              <a:t>Un tableau d'items cochés.</a:t>
            </a:r>
          </a:p>
          <a:p>
            <a:endParaRPr lang="fr-FR" sz="1400" dirty="0"/>
          </a:p>
          <a:p>
            <a:endParaRPr lang="fr-FR" sz="1400" dirty="0"/>
          </a:p>
          <a:p>
            <a:r>
              <a:rPr lang="fr-FR" b="1" dirty="0"/>
              <a:t>Un catalogue de fiches d'évaluation</a:t>
            </a:r>
            <a:br>
              <a:rPr lang="fr-FR" sz="1400" dirty="0"/>
            </a:br>
            <a:r>
              <a:rPr lang="fr-FR" sz="1400" dirty="0"/>
              <a:t>Un catalogue de fiches d'évaluation, d'exercices réalisés collectivement à un instant T.</a:t>
            </a:r>
          </a:p>
          <a:p>
            <a:endParaRPr lang="fr-FR" sz="1400" dirty="0"/>
          </a:p>
          <a:p>
            <a:endParaRPr lang="fr-FR" sz="1400" dirty="0"/>
          </a:p>
          <a:p>
            <a:endParaRPr lang="fr-FR" sz="1400" dirty="0"/>
          </a:p>
          <a:p>
            <a:r>
              <a:rPr lang="fr-FR" b="1" dirty="0"/>
              <a:t>Un simple cahier d'élève</a:t>
            </a:r>
            <a:br>
              <a:rPr lang="fr-FR" sz="1100" dirty="0"/>
            </a:br>
            <a:r>
              <a:rPr lang="fr-FR" dirty="0"/>
              <a:t>Le cahier de l'élève au jour le jour.</a:t>
            </a:r>
          </a:p>
          <a:p>
            <a:endParaRPr lang="fr-FR" sz="1100" dirty="0"/>
          </a:p>
          <a:p>
            <a:endParaRPr lang="fr-FR" sz="1100" dirty="0"/>
          </a:p>
          <a:p>
            <a:endParaRPr lang="fr-FR" sz="1100" dirty="0"/>
          </a:p>
          <a:p>
            <a:endParaRPr lang="fr-FR" sz="1400" dirty="0"/>
          </a:p>
          <a:p>
            <a:endParaRPr lang="fr-FR" dirty="0"/>
          </a:p>
        </p:txBody>
      </p:sp>
      <p:sp>
        <p:nvSpPr>
          <p:cNvPr id="8" name="Rectangle 7">
            <a:extLst>
              <a:ext uri="{FF2B5EF4-FFF2-40B4-BE49-F238E27FC236}">
                <a16:creationId xmlns:a16="http://schemas.microsoft.com/office/drawing/2014/main" id="{ECFC494B-2CB3-400F-94A7-FC5DDB7C1C9D}"/>
              </a:ext>
            </a:extLst>
          </p:cNvPr>
          <p:cNvSpPr/>
          <p:nvPr/>
        </p:nvSpPr>
        <p:spPr>
          <a:xfrm>
            <a:off x="810000" y="970211"/>
            <a:ext cx="10772399" cy="307777"/>
          </a:xfrm>
          <a:prstGeom prst="rect">
            <a:avLst/>
          </a:prstGeom>
        </p:spPr>
        <p:txBody>
          <a:bodyPr wrap="square">
            <a:spAutoFit/>
          </a:bodyPr>
          <a:lstStyle/>
          <a:p>
            <a:r>
              <a:rPr lang="fr-FR" sz="1400" b="1" dirty="0">
                <a:solidFill>
                  <a:schemeClr val="tx1">
                    <a:lumMod val="50000"/>
                  </a:schemeClr>
                </a:solidFill>
                <a:hlinkClick r:id="rId2">
                  <a:extLst>
                    <a:ext uri="{A12FA001-AC4F-418D-AE19-62706E023703}">
                      <ahyp:hlinkClr xmlns:ahyp="http://schemas.microsoft.com/office/drawing/2018/hyperlinkcolor" val="tx"/>
                    </a:ext>
                  </a:extLst>
                </a:hlinkClick>
              </a:rPr>
              <a:t>https://eduscol.education.fr/cid97131/suivi-et-evaluation-a-l-ecole-maternelle.html#lien0</a:t>
            </a:r>
            <a:endParaRPr lang="fr-FR" sz="1400" b="1" dirty="0">
              <a:solidFill>
                <a:schemeClr val="tx1">
                  <a:lumMod val="50000"/>
                </a:schemeClr>
              </a:solidFill>
            </a:endParaRPr>
          </a:p>
        </p:txBody>
      </p:sp>
    </p:spTree>
    <p:extLst>
      <p:ext uri="{BB962C8B-B14F-4D97-AF65-F5344CB8AC3E}">
        <p14:creationId xmlns:p14="http://schemas.microsoft.com/office/powerpoint/2010/main" val="402063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B11F0-586C-4D8B-B149-D77E3D14D5CF}"/>
              </a:ext>
            </a:extLst>
          </p:cNvPr>
          <p:cNvSpPr>
            <a:spLocks noGrp="1"/>
          </p:cNvSpPr>
          <p:nvPr>
            <p:ph type="title"/>
          </p:nvPr>
        </p:nvSpPr>
        <p:spPr/>
        <p:txBody>
          <a:bodyPr/>
          <a:lstStyle/>
          <a:p>
            <a:r>
              <a:rPr lang="fr-FR" dirty="0"/>
              <a:t>Les écueils à éviter</a:t>
            </a:r>
            <a:br>
              <a:rPr lang="fr-FR" dirty="0"/>
            </a:br>
            <a:r>
              <a:rPr lang="fr-FR" sz="1600" dirty="0">
                <a:solidFill>
                  <a:schemeClr val="bg1"/>
                </a:solidFill>
                <a:hlinkClick r:id="rId2">
                  <a:extLst>
                    <a:ext uri="{A12FA001-AC4F-418D-AE19-62706E023703}">
                      <ahyp:hlinkClr xmlns:ahyp="http://schemas.microsoft.com/office/drawing/2018/hyperlinkcolor" val="tx"/>
                    </a:ext>
                  </a:extLst>
                </a:hlinkClick>
              </a:rPr>
              <a:t>http://web40.ac-bordeaux.fr/fileadmin/pedagogie/circonscriptions/T/Animations_pedagogiques/2016-2017/observation_carnet_de_suivi/De_l_observation_a_la_synthese_des_acquis-_2emeanimation.pdf</a:t>
            </a:r>
            <a:endParaRPr lang="fr-FR" dirty="0">
              <a:solidFill>
                <a:schemeClr val="bg1"/>
              </a:solidFill>
            </a:endParaRPr>
          </a:p>
        </p:txBody>
      </p:sp>
      <p:pic>
        <p:nvPicPr>
          <p:cNvPr id="4" name="Image 3">
            <a:extLst>
              <a:ext uri="{FF2B5EF4-FFF2-40B4-BE49-F238E27FC236}">
                <a16:creationId xmlns:a16="http://schemas.microsoft.com/office/drawing/2014/main" id="{F980E0F9-217B-4B13-8D78-05164C3D6844}"/>
              </a:ext>
            </a:extLst>
          </p:cNvPr>
          <p:cNvPicPr>
            <a:picLocks noChangeAspect="1"/>
          </p:cNvPicPr>
          <p:nvPr/>
        </p:nvPicPr>
        <p:blipFill>
          <a:blip r:embed="rId3"/>
          <a:stretch>
            <a:fillRect/>
          </a:stretch>
        </p:blipFill>
        <p:spPr>
          <a:xfrm>
            <a:off x="2331761" y="1666868"/>
            <a:ext cx="6321909" cy="4743944"/>
          </a:xfrm>
          <a:prstGeom prst="rect">
            <a:avLst/>
          </a:prstGeom>
        </p:spPr>
      </p:pic>
    </p:spTree>
    <p:extLst>
      <p:ext uri="{BB962C8B-B14F-4D97-AF65-F5344CB8AC3E}">
        <p14:creationId xmlns:p14="http://schemas.microsoft.com/office/powerpoint/2010/main" val="841169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6892B47-7E2D-46D5-9476-D1DA3F4C9C0E}"/>
              </a:ext>
            </a:extLst>
          </p:cNvPr>
          <p:cNvPicPr>
            <a:picLocks noChangeAspect="1"/>
          </p:cNvPicPr>
          <p:nvPr/>
        </p:nvPicPr>
        <p:blipFill>
          <a:blip r:embed="rId2"/>
          <a:stretch>
            <a:fillRect/>
          </a:stretch>
        </p:blipFill>
        <p:spPr>
          <a:xfrm>
            <a:off x="1563757" y="245417"/>
            <a:ext cx="8719930" cy="6367166"/>
          </a:xfrm>
          <a:prstGeom prst="rect">
            <a:avLst/>
          </a:prstGeom>
        </p:spPr>
      </p:pic>
    </p:spTree>
    <p:extLst>
      <p:ext uri="{BB962C8B-B14F-4D97-AF65-F5344CB8AC3E}">
        <p14:creationId xmlns:p14="http://schemas.microsoft.com/office/powerpoint/2010/main" val="230256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C296915-201F-4C16-B9CE-71679D648E88}"/>
              </a:ext>
            </a:extLst>
          </p:cNvPr>
          <p:cNvPicPr>
            <a:picLocks noChangeAspect="1"/>
          </p:cNvPicPr>
          <p:nvPr/>
        </p:nvPicPr>
        <p:blipFill>
          <a:blip r:embed="rId2"/>
          <a:stretch>
            <a:fillRect/>
          </a:stretch>
        </p:blipFill>
        <p:spPr>
          <a:xfrm>
            <a:off x="1152939" y="159026"/>
            <a:ext cx="9817025" cy="6586303"/>
          </a:xfrm>
          <a:prstGeom prst="rect">
            <a:avLst/>
          </a:prstGeom>
        </p:spPr>
      </p:pic>
    </p:spTree>
    <p:extLst>
      <p:ext uri="{BB962C8B-B14F-4D97-AF65-F5344CB8AC3E}">
        <p14:creationId xmlns:p14="http://schemas.microsoft.com/office/powerpoint/2010/main" val="410840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D4DFBAA-2816-494F-B413-5D091EE2BB3B}"/>
              </a:ext>
            </a:extLst>
          </p:cNvPr>
          <p:cNvPicPr>
            <a:picLocks noChangeAspect="1"/>
          </p:cNvPicPr>
          <p:nvPr/>
        </p:nvPicPr>
        <p:blipFill>
          <a:blip r:embed="rId2"/>
          <a:stretch>
            <a:fillRect/>
          </a:stretch>
        </p:blipFill>
        <p:spPr>
          <a:xfrm>
            <a:off x="1577009" y="0"/>
            <a:ext cx="9250710" cy="6703837"/>
          </a:xfrm>
          <a:prstGeom prst="rect">
            <a:avLst/>
          </a:prstGeom>
        </p:spPr>
      </p:pic>
    </p:spTree>
    <p:extLst>
      <p:ext uri="{BB962C8B-B14F-4D97-AF65-F5344CB8AC3E}">
        <p14:creationId xmlns:p14="http://schemas.microsoft.com/office/powerpoint/2010/main" val="376592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1D3A4A8-B658-4850-82E3-59AF39088781}"/>
              </a:ext>
            </a:extLst>
          </p:cNvPr>
          <p:cNvPicPr>
            <a:picLocks noChangeAspect="1"/>
          </p:cNvPicPr>
          <p:nvPr/>
        </p:nvPicPr>
        <p:blipFill>
          <a:blip r:embed="rId2"/>
          <a:stretch>
            <a:fillRect/>
          </a:stretch>
        </p:blipFill>
        <p:spPr>
          <a:xfrm>
            <a:off x="1821811" y="106018"/>
            <a:ext cx="8574099" cy="6626086"/>
          </a:xfrm>
          <a:prstGeom prst="rect">
            <a:avLst/>
          </a:prstGeom>
        </p:spPr>
      </p:pic>
    </p:spTree>
    <p:extLst>
      <p:ext uri="{BB962C8B-B14F-4D97-AF65-F5344CB8AC3E}">
        <p14:creationId xmlns:p14="http://schemas.microsoft.com/office/powerpoint/2010/main" val="28232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610C8C-2944-4FF1-AB36-29A49468DAB1}"/>
              </a:ext>
            </a:extLst>
          </p:cNvPr>
          <p:cNvPicPr>
            <a:picLocks noChangeAspect="1"/>
          </p:cNvPicPr>
          <p:nvPr/>
        </p:nvPicPr>
        <p:blipFill>
          <a:blip r:embed="rId2"/>
          <a:stretch>
            <a:fillRect/>
          </a:stretch>
        </p:blipFill>
        <p:spPr>
          <a:xfrm>
            <a:off x="1948070" y="97398"/>
            <a:ext cx="8335617" cy="6631573"/>
          </a:xfrm>
          <a:prstGeom prst="rect">
            <a:avLst/>
          </a:prstGeom>
        </p:spPr>
      </p:pic>
    </p:spTree>
    <p:extLst>
      <p:ext uri="{BB962C8B-B14F-4D97-AF65-F5344CB8AC3E}">
        <p14:creationId xmlns:p14="http://schemas.microsoft.com/office/powerpoint/2010/main" val="2728623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8C00FD6-2474-4C93-9951-9CC3D815970B}"/>
              </a:ext>
            </a:extLst>
          </p:cNvPr>
          <p:cNvPicPr>
            <a:picLocks noChangeAspect="1"/>
          </p:cNvPicPr>
          <p:nvPr/>
        </p:nvPicPr>
        <p:blipFill>
          <a:blip r:embed="rId2"/>
          <a:stretch>
            <a:fillRect/>
          </a:stretch>
        </p:blipFill>
        <p:spPr>
          <a:xfrm>
            <a:off x="1577009" y="-7320"/>
            <a:ext cx="9157252" cy="6784277"/>
          </a:xfrm>
          <a:prstGeom prst="rect">
            <a:avLst/>
          </a:prstGeom>
        </p:spPr>
      </p:pic>
    </p:spTree>
    <p:extLst>
      <p:ext uri="{BB962C8B-B14F-4D97-AF65-F5344CB8AC3E}">
        <p14:creationId xmlns:p14="http://schemas.microsoft.com/office/powerpoint/2010/main" val="2810266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B48F8-3DDD-4AA2-8704-8AB33DA9E89A}"/>
              </a:ext>
            </a:extLst>
          </p:cNvPr>
          <p:cNvSpPr>
            <a:spLocks noGrp="1"/>
          </p:cNvSpPr>
          <p:nvPr>
            <p:ph type="title"/>
          </p:nvPr>
        </p:nvSpPr>
        <p:spPr/>
        <p:txBody>
          <a:bodyPr/>
          <a:lstStyle/>
          <a:p>
            <a:r>
              <a:rPr lang="fr-FR" dirty="0"/>
              <a:t>Le livret scolaire</a:t>
            </a:r>
          </a:p>
        </p:txBody>
      </p:sp>
      <p:sp>
        <p:nvSpPr>
          <p:cNvPr id="5" name="Rectangle 4">
            <a:extLst>
              <a:ext uri="{FF2B5EF4-FFF2-40B4-BE49-F238E27FC236}">
                <a16:creationId xmlns:a16="http://schemas.microsoft.com/office/drawing/2014/main" id="{6FC1CAE9-9BC5-4EB6-A5F6-17FA31A49957}"/>
              </a:ext>
            </a:extLst>
          </p:cNvPr>
          <p:cNvSpPr/>
          <p:nvPr/>
        </p:nvSpPr>
        <p:spPr>
          <a:xfrm>
            <a:off x="0" y="1981843"/>
            <a:ext cx="6096000" cy="923330"/>
          </a:xfrm>
          <a:prstGeom prst="rect">
            <a:avLst/>
          </a:prstGeom>
        </p:spPr>
        <p:txBody>
          <a:bodyPr>
            <a:spAutoFit/>
          </a:bodyPr>
          <a:lstStyle/>
          <a:p>
            <a:r>
              <a:rPr lang="fr-FR" dirty="0"/>
              <a:t>Garder le format habituel (LSU,</a:t>
            </a:r>
            <a:r>
              <a:rPr lang="fr-FR" dirty="0">
                <a:cs typeface="Arial" panose="020B0604020202020204" pitchFamily="34" charset="0"/>
              </a:rPr>
              <a:t>carnet de Suivi des Apprentissages, </a:t>
            </a:r>
            <a:r>
              <a:rPr lang="fr-FR" dirty="0" err="1">
                <a:cs typeface="Arial" panose="020B0604020202020204" pitchFamily="34" charset="0"/>
              </a:rPr>
              <a:t>Edumoov</a:t>
            </a:r>
            <a:r>
              <a:rPr lang="fr-FR" dirty="0">
                <a:cs typeface="Arial" panose="020B0604020202020204" pitchFamily="34" charset="0"/>
              </a:rPr>
              <a:t>, </a:t>
            </a:r>
            <a:r>
              <a:rPr lang="fr-FR" dirty="0" err="1">
                <a:cs typeface="Arial" panose="020B0604020202020204" pitchFamily="34" charset="0"/>
              </a:rPr>
              <a:t>Livreval</a:t>
            </a:r>
            <a:r>
              <a:rPr lang="fr-FR" dirty="0">
                <a:cs typeface="Arial" panose="020B0604020202020204" pitchFamily="34" charset="0"/>
              </a:rPr>
              <a:t>, Pronote, bulletin spécifique à l'établissement...).</a:t>
            </a:r>
          </a:p>
        </p:txBody>
      </p:sp>
      <p:sp>
        <p:nvSpPr>
          <p:cNvPr id="6" name="Rectangle 5">
            <a:extLst>
              <a:ext uri="{FF2B5EF4-FFF2-40B4-BE49-F238E27FC236}">
                <a16:creationId xmlns:a16="http://schemas.microsoft.com/office/drawing/2014/main" id="{9B35B3CB-E2FA-46E5-8505-B8BF4E2F70FD}"/>
              </a:ext>
            </a:extLst>
          </p:cNvPr>
          <p:cNvSpPr/>
          <p:nvPr/>
        </p:nvSpPr>
        <p:spPr>
          <a:xfrm>
            <a:off x="7691267" y="1895863"/>
            <a:ext cx="3690729" cy="1200329"/>
          </a:xfrm>
          <a:prstGeom prst="rect">
            <a:avLst/>
          </a:prstGeom>
        </p:spPr>
        <p:txBody>
          <a:bodyPr wrap="square">
            <a:spAutoFit/>
          </a:bodyPr>
          <a:lstStyle/>
          <a:p>
            <a:r>
              <a:rPr lang="fr-FR" dirty="0"/>
              <a:t>Élaborer un document spécifique (grille de suivi des apprentissages, tableau de compétences, …)</a:t>
            </a:r>
            <a:endParaRPr lang="fr-FR" dirty="0">
              <a:cs typeface="Arial" panose="020B0604020202020204" pitchFamily="34" charset="0"/>
            </a:endParaRPr>
          </a:p>
        </p:txBody>
      </p:sp>
      <p:sp>
        <p:nvSpPr>
          <p:cNvPr id="7" name="Rectangle 6">
            <a:extLst>
              <a:ext uri="{FF2B5EF4-FFF2-40B4-BE49-F238E27FC236}">
                <a16:creationId xmlns:a16="http://schemas.microsoft.com/office/drawing/2014/main" id="{288340E2-7863-4FFA-B113-89E20750E3AC}"/>
              </a:ext>
            </a:extLst>
          </p:cNvPr>
          <p:cNvSpPr/>
          <p:nvPr/>
        </p:nvSpPr>
        <p:spPr>
          <a:xfrm>
            <a:off x="7505738" y="3165158"/>
            <a:ext cx="3690729" cy="923330"/>
          </a:xfrm>
          <a:prstGeom prst="rect">
            <a:avLst/>
          </a:prstGeom>
        </p:spPr>
        <p:txBody>
          <a:bodyPr wrap="square">
            <a:spAutoFit/>
          </a:bodyPr>
          <a:lstStyle/>
          <a:p>
            <a:r>
              <a:rPr lang="fr-FR" dirty="0"/>
              <a:t>Garder la mention « non évalué » pour les élèves qui n’ont pas participé à l’EAD</a:t>
            </a:r>
          </a:p>
        </p:txBody>
      </p:sp>
      <p:sp>
        <p:nvSpPr>
          <p:cNvPr id="8" name="Rectangle 7">
            <a:extLst>
              <a:ext uri="{FF2B5EF4-FFF2-40B4-BE49-F238E27FC236}">
                <a16:creationId xmlns:a16="http://schemas.microsoft.com/office/drawing/2014/main" id="{D8770B74-49FA-444B-91BE-C33C67B681EE}"/>
              </a:ext>
            </a:extLst>
          </p:cNvPr>
          <p:cNvSpPr/>
          <p:nvPr/>
        </p:nvSpPr>
        <p:spPr>
          <a:xfrm>
            <a:off x="169774" y="3016998"/>
            <a:ext cx="5128591" cy="923330"/>
          </a:xfrm>
          <a:prstGeom prst="rect">
            <a:avLst/>
          </a:prstGeom>
        </p:spPr>
        <p:txBody>
          <a:bodyPr wrap="square">
            <a:spAutoFit/>
          </a:bodyPr>
          <a:lstStyle/>
          <a:p>
            <a:r>
              <a:rPr lang="fr-FR" dirty="0"/>
              <a:t>Ne pas inclure des compétences qui normalement auraient du être évaluées et qui ne l’ont pas été en EAD</a:t>
            </a:r>
          </a:p>
        </p:txBody>
      </p:sp>
      <p:sp>
        <p:nvSpPr>
          <p:cNvPr id="9" name="Rectangle 8">
            <a:extLst>
              <a:ext uri="{FF2B5EF4-FFF2-40B4-BE49-F238E27FC236}">
                <a16:creationId xmlns:a16="http://schemas.microsoft.com/office/drawing/2014/main" id="{0BB01519-387E-432D-B8A4-E8618CBCDB94}"/>
              </a:ext>
            </a:extLst>
          </p:cNvPr>
          <p:cNvSpPr/>
          <p:nvPr/>
        </p:nvSpPr>
        <p:spPr>
          <a:xfrm>
            <a:off x="6228521" y="2159536"/>
            <a:ext cx="1073425" cy="461665"/>
          </a:xfrm>
          <a:prstGeom prst="rect">
            <a:avLst/>
          </a:prstGeom>
        </p:spPr>
        <p:txBody>
          <a:bodyPr wrap="square">
            <a:spAutoFit/>
          </a:bodyPr>
          <a:lstStyle/>
          <a:p>
            <a:pPr algn="ctr"/>
            <a:r>
              <a:rPr lang="fr-FR" sz="2400" b="1" dirty="0"/>
              <a:t>ET/OU</a:t>
            </a:r>
          </a:p>
        </p:txBody>
      </p:sp>
      <p:sp>
        <p:nvSpPr>
          <p:cNvPr id="10" name="Rectangle 9">
            <a:extLst>
              <a:ext uri="{FF2B5EF4-FFF2-40B4-BE49-F238E27FC236}">
                <a16:creationId xmlns:a16="http://schemas.microsoft.com/office/drawing/2014/main" id="{69C8BF2B-6660-47BF-AEF8-9DD3F64AE9B9}"/>
              </a:ext>
            </a:extLst>
          </p:cNvPr>
          <p:cNvSpPr/>
          <p:nvPr/>
        </p:nvSpPr>
        <p:spPr>
          <a:xfrm>
            <a:off x="6228521" y="3267192"/>
            <a:ext cx="1007165" cy="461665"/>
          </a:xfrm>
          <a:prstGeom prst="rect">
            <a:avLst/>
          </a:prstGeom>
        </p:spPr>
        <p:txBody>
          <a:bodyPr wrap="square">
            <a:spAutoFit/>
          </a:bodyPr>
          <a:lstStyle/>
          <a:p>
            <a:pPr algn="ctr"/>
            <a:r>
              <a:rPr lang="fr-FR" sz="2400" b="1" dirty="0"/>
              <a:t>MAIS</a:t>
            </a:r>
          </a:p>
        </p:txBody>
      </p:sp>
      <p:sp>
        <p:nvSpPr>
          <p:cNvPr id="11" name="Rectangle 10">
            <a:extLst>
              <a:ext uri="{FF2B5EF4-FFF2-40B4-BE49-F238E27FC236}">
                <a16:creationId xmlns:a16="http://schemas.microsoft.com/office/drawing/2014/main" id="{22A3C72F-54AB-4F41-9B68-1F447025B712}"/>
              </a:ext>
            </a:extLst>
          </p:cNvPr>
          <p:cNvSpPr/>
          <p:nvPr/>
        </p:nvSpPr>
        <p:spPr>
          <a:xfrm>
            <a:off x="184645" y="4224825"/>
            <a:ext cx="5955232" cy="646331"/>
          </a:xfrm>
          <a:prstGeom prst="rect">
            <a:avLst/>
          </a:prstGeom>
        </p:spPr>
        <p:txBody>
          <a:bodyPr wrap="square">
            <a:spAutoFit/>
          </a:bodyPr>
          <a:lstStyle/>
          <a:p>
            <a:r>
              <a:rPr lang="fr-FR" dirty="0"/>
              <a:t>Identifier et ajouter les compétences transversales qui ont été travaillées (numérique, autonomie, …)</a:t>
            </a:r>
            <a:endParaRPr lang="fr-FR" dirty="0">
              <a:solidFill>
                <a:srgbClr val="FF0000"/>
              </a:solidFill>
            </a:endParaRPr>
          </a:p>
        </p:txBody>
      </p:sp>
      <p:sp>
        <p:nvSpPr>
          <p:cNvPr id="12" name="Rectangle 11">
            <a:extLst>
              <a:ext uri="{FF2B5EF4-FFF2-40B4-BE49-F238E27FC236}">
                <a16:creationId xmlns:a16="http://schemas.microsoft.com/office/drawing/2014/main" id="{8DB51BE1-AC90-4292-978E-F3A174A37202}"/>
              </a:ext>
            </a:extLst>
          </p:cNvPr>
          <p:cNvSpPr/>
          <p:nvPr/>
        </p:nvSpPr>
        <p:spPr>
          <a:xfrm>
            <a:off x="6228521" y="4380672"/>
            <a:ext cx="1007165" cy="461665"/>
          </a:xfrm>
          <a:prstGeom prst="rect">
            <a:avLst/>
          </a:prstGeom>
        </p:spPr>
        <p:txBody>
          <a:bodyPr wrap="square">
            <a:spAutoFit/>
          </a:bodyPr>
          <a:lstStyle/>
          <a:p>
            <a:pPr algn="ctr"/>
            <a:r>
              <a:rPr lang="fr-FR" sz="2400" b="1" dirty="0"/>
              <a:t>ET</a:t>
            </a:r>
          </a:p>
        </p:txBody>
      </p:sp>
      <p:sp>
        <p:nvSpPr>
          <p:cNvPr id="13" name="Rectangle 12">
            <a:extLst>
              <a:ext uri="{FF2B5EF4-FFF2-40B4-BE49-F238E27FC236}">
                <a16:creationId xmlns:a16="http://schemas.microsoft.com/office/drawing/2014/main" id="{F58B67C7-A238-4C87-9E10-B59F4A3A427D}"/>
              </a:ext>
            </a:extLst>
          </p:cNvPr>
          <p:cNvSpPr/>
          <p:nvPr/>
        </p:nvSpPr>
        <p:spPr>
          <a:xfrm>
            <a:off x="7505738" y="4290712"/>
            <a:ext cx="3690729" cy="646331"/>
          </a:xfrm>
          <a:prstGeom prst="rect">
            <a:avLst/>
          </a:prstGeom>
        </p:spPr>
        <p:txBody>
          <a:bodyPr wrap="square">
            <a:spAutoFit/>
          </a:bodyPr>
          <a:lstStyle/>
          <a:p>
            <a:r>
              <a:rPr lang="fr-FR" dirty="0"/>
              <a:t>S’en souvenir lors du retour à la « normale » !!</a:t>
            </a:r>
          </a:p>
        </p:txBody>
      </p:sp>
      <p:sp>
        <p:nvSpPr>
          <p:cNvPr id="14" name="Rectangle 13">
            <a:extLst>
              <a:ext uri="{FF2B5EF4-FFF2-40B4-BE49-F238E27FC236}">
                <a16:creationId xmlns:a16="http://schemas.microsoft.com/office/drawing/2014/main" id="{36AABEC9-CC08-4F5F-A307-A8FED5B4FBB5}"/>
              </a:ext>
            </a:extLst>
          </p:cNvPr>
          <p:cNvSpPr/>
          <p:nvPr/>
        </p:nvSpPr>
        <p:spPr>
          <a:xfrm>
            <a:off x="184645" y="5189677"/>
            <a:ext cx="11542643" cy="646331"/>
          </a:xfrm>
          <a:prstGeom prst="rect">
            <a:avLst/>
          </a:prstGeom>
        </p:spPr>
        <p:txBody>
          <a:bodyPr wrap="square">
            <a:spAutoFit/>
          </a:bodyPr>
          <a:lstStyle/>
          <a:p>
            <a:r>
              <a:rPr lang="fr-FR" dirty="0"/>
              <a:t>Accompagner la restitution de ce bilan par un mot écrit introductif pour tous. Il peut être tout à fait pertinent de proposer un entretien avec chaque famille</a:t>
            </a:r>
          </a:p>
        </p:txBody>
      </p:sp>
      <p:sp>
        <p:nvSpPr>
          <p:cNvPr id="15" name="Rectangle 14">
            <a:extLst>
              <a:ext uri="{FF2B5EF4-FFF2-40B4-BE49-F238E27FC236}">
                <a16:creationId xmlns:a16="http://schemas.microsoft.com/office/drawing/2014/main" id="{C1F26625-D4A7-4FD2-8748-C159E5AE31DB}"/>
              </a:ext>
            </a:extLst>
          </p:cNvPr>
          <p:cNvSpPr/>
          <p:nvPr/>
        </p:nvSpPr>
        <p:spPr>
          <a:xfrm>
            <a:off x="264600" y="5942190"/>
            <a:ext cx="11382731" cy="646331"/>
          </a:xfrm>
          <a:prstGeom prst="rect">
            <a:avLst/>
          </a:prstGeom>
        </p:spPr>
        <p:txBody>
          <a:bodyPr wrap="square">
            <a:spAutoFit/>
          </a:bodyPr>
          <a:lstStyle/>
          <a:p>
            <a:r>
              <a:rPr lang="fr-FR" dirty="0">
                <a:cs typeface="Arial" panose="020B0604020202020204" pitchFamily="34" charset="0"/>
              </a:rPr>
              <a:t>Compléter éventuellement le livret scolaire ou le carnet de suivi des apprentissages par un bilan des apprentissages plus détaillé.</a:t>
            </a:r>
          </a:p>
        </p:txBody>
      </p:sp>
      <p:pic>
        <p:nvPicPr>
          <p:cNvPr id="16" name="Image 15">
            <a:extLst>
              <a:ext uri="{FF2B5EF4-FFF2-40B4-BE49-F238E27FC236}">
                <a16:creationId xmlns:a16="http://schemas.microsoft.com/office/drawing/2014/main" id="{BA4B3887-19F2-49EA-877A-6A51F7C9FBC8}"/>
              </a:ext>
            </a:extLst>
          </p:cNvPr>
          <p:cNvPicPr>
            <a:picLocks noChangeAspect="1"/>
          </p:cNvPicPr>
          <p:nvPr/>
        </p:nvPicPr>
        <p:blipFill>
          <a:blip r:embed="rId2"/>
          <a:stretch>
            <a:fillRect/>
          </a:stretch>
        </p:blipFill>
        <p:spPr>
          <a:xfrm>
            <a:off x="9906342" y="392565"/>
            <a:ext cx="1290125" cy="1303026"/>
          </a:xfrm>
          <a:prstGeom prst="rect">
            <a:avLst/>
          </a:prstGeom>
        </p:spPr>
      </p:pic>
    </p:spTree>
    <p:extLst>
      <p:ext uri="{BB962C8B-B14F-4D97-AF65-F5344CB8AC3E}">
        <p14:creationId xmlns:p14="http://schemas.microsoft.com/office/powerpoint/2010/main" val="31692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2C52C8-BB23-4FBD-B0C0-2011713F5D33}"/>
              </a:ext>
            </a:extLst>
          </p:cNvPr>
          <p:cNvSpPr/>
          <p:nvPr/>
        </p:nvSpPr>
        <p:spPr>
          <a:xfrm>
            <a:off x="456445" y="2382943"/>
            <a:ext cx="5933034" cy="523220"/>
          </a:xfrm>
          <a:prstGeom prst="rect">
            <a:avLst/>
          </a:prstGeom>
        </p:spPr>
        <p:txBody>
          <a:bodyPr wrap="none">
            <a:spAutoFit/>
          </a:bodyPr>
          <a:lstStyle/>
          <a:p>
            <a:r>
              <a:rPr lang="fr-FR" sz="2800" b="1" dirty="0"/>
              <a:t>L’évaluation est-elle nécessaire ?</a:t>
            </a:r>
          </a:p>
        </p:txBody>
      </p:sp>
      <p:sp>
        <p:nvSpPr>
          <p:cNvPr id="7" name="Rectangle 6">
            <a:extLst>
              <a:ext uri="{FF2B5EF4-FFF2-40B4-BE49-F238E27FC236}">
                <a16:creationId xmlns:a16="http://schemas.microsoft.com/office/drawing/2014/main" id="{201E0262-4EF8-4473-8CAF-26DE85259819}"/>
              </a:ext>
            </a:extLst>
          </p:cNvPr>
          <p:cNvSpPr/>
          <p:nvPr/>
        </p:nvSpPr>
        <p:spPr>
          <a:xfrm rot="19537005">
            <a:off x="7034524" y="2321388"/>
            <a:ext cx="958917" cy="646331"/>
          </a:xfrm>
          <a:prstGeom prst="rect">
            <a:avLst/>
          </a:prstGeom>
        </p:spPr>
        <p:txBody>
          <a:bodyPr wrap="none">
            <a:spAutoFit/>
          </a:bodyPr>
          <a:lstStyle/>
          <a:p>
            <a:r>
              <a:rPr lang="fr-FR" sz="3600" dirty="0"/>
              <a:t>Oui</a:t>
            </a:r>
          </a:p>
        </p:txBody>
      </p:sp>
      <p:sp>
        <p:nvSpPr>
          <p:cNvPr id="8" name="Rectangle 7">
            <a:extLst>
              <a:ext uri="{FF2B5EF4-FFF2-40B4-BE49-F238E27FC236}">
                <a16:creationId xmlns:a16="http://schemas.microsoft.com/office/drawing/2014/main" id="{DAF56756-06A5-4EDA-9858-1BE697061589}"/>
              </a:ext>
            </a:extLst>
          </p:cNvPr>
          <p:cNvSpPr/>
          <p:nvPr/>
        </p:nvSpPr>
        <p:spPr>
          <a:xfrm>
            <a:off x="810000" y="3059668"/>
            <a:ext cx="6070893" cy="369332"/>
          </a:xfrm>
          <a:prstGeom prst="rect">
            <a:avLst/>
          </a:prstGeom>
        </p:spPr>
        <p:txBody>
          <a:bodyPr wrap="none">
            <a:spAutoFit/>
          </a:bodyPr>
          <a:lstStyle/>
          <a:p>
            <a:r>
              <a:rPr lang="fr-FR" dirty="0"/>
              <a:t>l’évaluation fait partie du processus d’apprentissage</a:t>
            </a:r>
          </a:p>
        </p:txBody>
      </p:sp>
      <p:sp>
        <p:nvSpPr>
          <p:cNvPr id="9" name="Rectangle 8">
            <a:extLst>
              <a:ext uri="{FF2B5EF4-FFF2-40B4-BE49-F238E27FC236}">
                <a16:creationId xmlns:a16="http://schemas.microsoft.com/office/drawing/2014/main" id="{15CC3EE3-0D0B-4AC5-9325-1941813C39BE}"/>
              </a:ext>
            </a:extLst>
          </p:cNvPr>
          <p:cNvSpPr/>
          <p:nvPr/>
        </p:nvSpPr>
        <p:spPr>
          <a:xfrm>
            <a:off x="8039731" y="3050834"/>
            <a:ext cx="3046027" cy="369332"/>
          </a:xfrm>
          <a:prstGeom prst="rect">
            <a:avLst/>
          </a:prstGeom>
        </p:spPr>
        <p:txBody>
          <a:bodyPr wrap="none">
            <a:spAutoFit/>
          </a:bodyPr>
          <a:lstStyle/>
          <a:p>
            <a:r>
              <a:rPr lang="fr-FR" dirty="0"/>
              <a:t>continue et bienveillante </a:t>
            </a:r>
          </a:p>
        </p:txBody>
      </p:sp>
      <p:sp>
        <p:nvSpPr>
          <p:cNvPr id="17" name="Rectangle 16">
            <a:extLst>
              <a:ext uri="{FF2B5EF4-FFF2-40B4-BE49-F238E27FC236}">
                <a16:creationId xmlns:a16="http://schemas.microsoft.com/office/drawing/2014/main" id="{C79EC9C6-88D6-4216-8C25-1200ED2380CD}"/>
              </a:ext>
            </a:extLst>
          </p:cNvPr>
          <p:cNvSpPr/>
          <p:nvPr/>
        </p:nvSpPr>
        <p:spPr>
          <a:xfrm>
            <a:off x="456445" y="3741940"/>
            <a:ext cx="6096000" cy="646331"/>
          </a:xfrm>
          <a:prstGeom prst="rect">
            <a:avLst/>
          </a:prstGeom>
        </p:spPr>
        <p:txBody>
          <a:bodyPr>
            <a:spAutoFit/>
          </a:bodyPr>
          <a:lstStyle/>
          <a:p>
            <a:r>
              <a:rPr lang="fr-FR" dirty="0"/>
              <a:t>La nécessité d’un </a:t>
            </a:r>
            <a:r>
              <a:rPr lang="fr-FR" dirty="0" err="1"/>
              <a:t>feed</a:t>
            </a:r>
            <a:r>
              <a:rPr lang="fr-FR" dirty="0"/>
              <a:t> back </a:t>
            </a:r>
            <a:r>
              <a:rPr lang="fr-FR" b="1" dirty="0"/>
              <a:t>pour l’enseignant </a:t>
            </a:r>
            <a:r>
              <a:rPr lang="fr-FR" dirty="0"/>
              <a:t>afin de mesurer les effets de son enseignement</a:t>
            </a:r>
          </a:p>
        </p:txBody>
      </p:sp>
      <p:sp>
        <p:nvSpPr>
          <p:cNvPr id="18" name="Rectangle 17">
            <a:extLst>
              <a:ext uri="{FF2B5EF4-FFF2-40B4-BE49-F238E27FC236}">
                <a16:creationId xmlns:a16="http://schemas.microsoft.com/office/drawing/2014/main" id="{A299F1AD-9DC8-4B7C-A32D-86E96546EBFA}"/>
              </a:ext>
            </a:extLst>
          </p:cNvPr>
          <p:cNvSpPr/>
          <p:nvPr/>
        </p:nvSpPr>
        <p:spPr>
          <a:xfrm>
            <a:off x="3422962" y="4581313"/>
            <a:ext cx="8475520" cy="646331"/>
          </a:xfrm>
          <a:prstGeom prst="rect">
            <a:avLst/>
          </a:prstGeom>
        </p:spPr>
        <p:txBody>
          <a:bodyPr wrap="square">
            <a:spAutoFit/>
          </a:bodyPr>
          <a:lstStyle/>
          <a:p>
            <a:r>
              <a:rPr lang="fr-FR" dirty="0"/>
              <a:t>La nécessité d’un </a:t>
            </a:r>
            <a:r>
              <a:rPr lang="fr-FR" dirty="0" err="1"/>
              <a:t>feed</a:t>
            </a:r>
            <a:r>
              <a:rPr lang="fr-FR" dirty="0"/>
              <a:t> back </a:t>
            </a:r>
            <a:r>
              <a:rPr lang="fr-FR" b="1" dirty="0"/>
              <a:t>pour l’élève </a:t>
            </a:r>
            <a:r>
              <a:rPr lang="fr-FR" dirty="0"/>
              <a:t>afin d’identifier ses procédures, ses réussites, ses progrès et/ou de comprendre ses erreurs</a:t>
            </a:r>
          </a:p>
        </p:txBody>
      </p:sp>
      <p:sp>
        <p:nvSpPr>
          <p:cNvPr id="19" name="Rectangle 18">
            <a:extLst>
              <a:ext uri="{FF2B5EF4-FFF2-40B4-BE49-F238E27FC236}">
                <a16:creationId xmlns:a16="http://schemas.microsoft.com/office/drawing/2014/main" id="{531B2ED2-E2A2-4500-B021-868E7D970D09}"/>
              </a:ext>
            </a:extLst>
          </p:cNvPr>
          <p:cNvSpPr/>
          <p:nvPr/>
        </p:nvSpPr>
        <p:spPr>
          <a:xfrm>
            <a:off x="810000" y="5549418"/>
            <a:ext cx="7961542" cy="646331"/>
          </a:xfrm>
          <a:prstGeom prst="rect">
            <a:avLst/>
          </a:prstGeom>
        </p:spPr>
        <p:txBody>
          <a:bodyPr wrap="square">
            <a:spAutoFit/>
          </a:bodyPr>
          <a:lstStyle/>
          <a:p>
            <a:r>
              <a:rPr lang="fr-FR" dirty="0"/>
              <a:t>Pour que l’enseignant continue d’apporter sa plus value et reste en interaction avec l’élève : analyser, expliquer, valoriser, aider…</a:t>
            </a:r>
          </a:p>
        </p:txBody>
      </p:sp>
    </p:spTree>
    <p:extLst>
      <p:ext uri="{BB962C8B-B14F-4D97-AF65-F5344CB8AC3E}">
        <p14:creationId xmlns:p14="http://schemas.microsoft.com/office/powerpoint/2010/main" val="37051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8C810444-035B-4BC9-985C-5A1443CB3CE9}"/>
              </a:ext>
            </a:extLst>
          </p:cNvPr>
          <p:cNvSpPr>
            <a:spLocks noGrp="1"/>
          </p:cNvSpPr>
          <p:nvPr>
            <p:ph type="title"/>
          </p:nvPr>
        </p:nvSpPr>
        <p:spPr>
          <a:xfrm>
            <a:off x="220453" y="2454442"/>
            <a:ext cx="4219200" cy="1768642"/>
          </a:xfrm>
        </p:spPr>
        <p:txBody>
          <a:bodyPr/>
          <a:lstStyle/>
          <a:p>
            <a:r>
              <a:rPr lang="fr-FR" dirty="0"/>
              <a:t>Le livret scolaire type LSU</a:t>
            </a:r>
          </a:p>
        </p:txBody>
      </p:sp>
      <p:pic>
        <p:nvPicPr>
          <p:cNvPr id="10242" name="Picture 2" descr="2016-09-21 11_03_12-EV16_LSUN_C2_CE1_612057.pdf - Opera">
            <a:extLst>
              <a:ext uri="{FF2B5EF4-FFF2-40B4-BE49-F238E27FC236}">
                <a16:creationId xmlns:a16="http://schemas.microsoft.com/office/drawing/2014/main" id="{D00C4425-5E50-4553-93D8-ECC1F37C3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348" y="804202"/>
            <a:ext cx="7362199" cy="569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20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F104E3A-BC9D-4A28-8AE4-6912425E033F}"/>
              </a:ext>
            </a:extLst>
          </p:cNvPr>
          <p:cNvSpPr>
            <a:spLocks noGrp="1"/>
          </p:cNvSpPr>
          <p:nvPr>
            <p:ph type="title"/>
          </p:nvPr>
        </p:nvSpPr>
        <p:spPr>
          <a:xfrm>
            <a:off x="509210" y="2324115"/>
            <a:ext cx="2775411" cy="970450"/>
          </a:xfrm>
        </p:spPr>
        <p:txBody>
          <a:bodyPr/>
          <a:lstStyle/>
          <a:p>
            <a:r>
              <a:rPr lang="fr-FR" dirty="0" err="1"/>
              <a:t>Edumoov</a:t>
            </a:r>
            <a:endParaRPr lang="fr-FR" dirty="0"/>
          </a:p>
        </p:txBody>
      </p:sp>
      <p:pic>
        <p:nvPicPr>
          <p:cNvPr id="11266" name="Picture 2" descr="icone">
            <a:extLst>
              <a:ext uri="{FF2B5EF4-FFF2-40B4-BE49-F238E27FC236}">
                <a16:creationId xmlns:a16="http://schemas.microsoft.com/office/drawing/2014/main" id="{F17E452D-F39B-42C1-99BF-624AB8829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536" y="92281"/>
            <a:ext cx="5227432" cy="640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67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F104E3A-BC9D-4A28-8AE4-6912425E033F}"/>
              </a:ext>
            </a:extLst>
          </p:cNvPr>
          <p:cNvSpPr>
            <a:spLocks noGrp="1"/>
          </p:cNvSpPr>
          <p:nvPr>
            <p:ph type="title"/>
          </p:nvPr>
        </p:nvSpPr>
        <p:spPr>
          <a:xfrm>
            <a:off x="509210" y="2324115"/>
            <a:ext cx="2775411" cy="970450"/>
          </a:xfrm>
        </p:spPr>
        <p:txBody>
          <a:bodyPr/>
          <a:lstStyle/>
          <a:p>
            <a:r>
              <a:rPr lang="fr-FR" dirty="0" err="1"/>
              <a:t>Livreval</a:t>
            </a:r>
            <a:endParaRPr lang="fr-FR" dirty="0"/>
          </a:p>
        </p:txBody>
      </p:sp>
      <p:pic>
        <p:nvPicPr>
          <p:cNvPr id="12290" name="Picture 2" descr="Livret d'évaluation scolaire | École Prévert Pergaud – Estaires">
            <a:extLst>
              <a:ext uri="{FF2B5EF4-FFF2-40B4-BE49-F238E27FC236}">
                <a16:creationId xmlns:a16="http://schemas.microsoft.com/office/drawing/2014/main" id="{BF63BA04-E481-425E-97BA-4CC1BB4FE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105" y="298599"/>
            <a:ext cx="4876758" cy="626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B03CF-9ADF-43A1-A3BA-15952DC60323}"/>
              </a:ext>
            </a:extLst>
          </p:cNvPr>
          <p:cNvSpPr>
            <a:spLocks noGrp="1"/>
          </p:cNvSpPr>
          <p:nvPr>
            <p:ph type="title"/>
          </p:nvPr>
        </p:nvSpPr>
        <p:spPr>
          <a:xfrm>
            <a:off x="810000" y="447188"/>
            <a:ext cx="10571998" cy="599559"/>
          </a:xfrm>
        </p:spPr>
        <p:txBody>
          <a:bodyPr/>
          <a:lstStyle/>
          <a:p>
            <a:r>
              <a:rPr lang="fr-FR" dirty="0"/>
              <a:t>Bilan des acquis de fin de maternelle</a:t>
            </a:r>
          </a:p>
        </p:txBody>
      </p:sp>
      <p:pic>
        <p:nvPicPr>
          <p:cNvPr id="3" name="Image 2">
            <a:extLst>
              <a:ext uri="{FF2B5EF4-FFF2-40B4-BE49-F238E27FC236}">
                <a16:creationId xmlns:a16="http://schemas.microsoft.com/office/drawing/2014/main" id="{8DE66706-0756-4503-A5C5-8469867E2B67}"/>
              </a:ext>
            </a:extLst>
          </p:cNvPr>
          <p:cNvPicPr>
            <a:picLocks noChangeAspect="1"/>
          </p:cNvPicPr>
          <p:nvPr/>
        </p:nvPicPr>
        <p:blipFill>
          <a:blip r:embed="rId2"/>
          <a:stretch>
            <a:fillRect/>
          </a:stretch>
        </p:blipFill>
        <p:spPr>
          <a:xfrm>
            <a:off x="1744579" y="1190374"/>
            <a:ext cx="7997992" cy="5312952"/>
          </a:xfrm>
          <a:prstGeom prst="rect">
            <a:avLst/>
          </a:prstGeom>
        </p:spPr>
      </p:pic>
    </p:spTree>
    <p:extLst>
      <p:ext uri="{BB962C8B-B14F-4D97-AF65-F5344CB8AC3E}">
        <p14:creationId xmlns:p14="http://schemas.microsoft.com/office/powerpoint/2010/main" val="3243123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2C0BB8-977A-425D-8BFE-FC0CDDAFF75B}"/>
              </a:ext>
            </a:extLst>
          </p:cNvPr>
          <p:cNvSpPr>
            <a:spLocks noGrp="1"/>
          </p:cNvSpPr>
          <p:nvPr>
            <p:ph idx="1"/>
          </p:nvPr>
        </p:nvSpPr>
        <p:spPr>
          <a:xfrm>
            <a:off x="481263" y="782053"/>
            <a:ext cx="11036402" cy="2899610"/>
          </a:xfrm>
          <a:solidFill>
            <a:schemeClr val="tx1">
              <a:lumMod val="50000"/>
            </a:schemeClr>
          </a:solidFill>
        </p:spPr>
        <p:txBody>
          <a:bodyPr>
            <a:normAutofit/>
          </a:bodyPr>
          <a:lstStyle/>
          <a:p>
            <a:pPr marL="0" indent="0">
              <a:buNone/>
            </a:pPr>
            <a:r>
              <a:rPr lang="fr-FR" sz="2400" dirty="0"/>
              <a:t>La synthèse des acquis scolaires de l'élève, volontairement brève, est renseignée à partir du suivi des apprentissages réalisé en situation ordinaire, tout au long du cycle, par l'équipe pédagogique. Elle mentionne ce que l'élève sait faire et indique le cas échéant ses besoins à prendre en compte pour l'aider au mieux dans la suite de son parcours scolaire. </a:t>
            </a:r>
          </a:p>
        </p:txBody>
      </p:sp>
      <p:sp>
        <p:nvSpPr>
          <p:cNvPr id="4" name="Rectangle 3">
            <a:extLst>
              <a:ext uri="{FF2B5EF4-FFF2-40B4-BE49-F238E27FC236}">
                <a16:creationId xmlns:a16="http://schemas.microsoft.com/office/drawing/2014/main" id="{B4C536BD-4374-45AB-B323-757D2CE1176C}"/>
              </a:ext>
            </a:extLst>
          </p:cNvPr>
          <p:cNvSpPr/>
          <p:nvPr/>
        </p:nvSpPr>
        <p:spPr>
          <a:xfrm>
            <a:off x="603147" y="4278031"/>
            <a:ext cx="10914518" cy="1200329"/>
          </a:xfrm>
          <a:prstGeom prst="rect">
            <a:avLst/>
          </a:prstGeom>
        </p:spPr>
        <p:txBody>
          <a:bodyPr wrap="square">
            <a:spAutoFit/>
          </a:bodyPr>
          <a:lstStyle/>
          <a:p>
            <a:r>
              <a:rPr lang="fr-FR" sz="2400" dirty="0"/>
              <a:t>L'établissement de cette synthèse relève de la responsabilité de l'équipe pédagogique du cycle, elle ne donne pas lieu à la passation préalable d'épreuves spécifiques d'évaluation</a:t>
            </a:r>
            <a:r>
              <a:rPr lang="fr-FR" dirty="0"/>
              <a:t>.</a:t>
            </a:r>
          </a:p>
        </p:txBody>
      </p:sp>
    </p:spTree>
    <p:extLst>
      <p:ext uri="{BB962C8B-B14F-4D97-AF65-F5344CB8AC3E}">
        <p14:creationId xmlns:p14="http://schemas.microsoft.com/office/powerpoint/2010/main" val="1151277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C38D3-C3B7-409A-9A7D-6B71425F0BA1}"/>
              </a:ext>
            </a:extLst>
          </p:cNvPr>
          <p:cNvSpPr>
            <a:spLocks noGrp="1"/>
          </p:cNvSpPr>
          <p:nvPr>
            <p:ph type="title"/>
          </p:nvPr>
        </p:nvSpPr>
        <p:spPr/>
        <p:txBody>
          <a:bodyPr/>
          <a:lstStyle/>
          <a:p>
            <a:r>
              <a:rPr lang="fr-FR" dirty="0"/>
              <a:t>L’appréciation générale</a:t>
            </a:r>
          </a:p>
        </p:txBody>
      </p:sp>
      <p:sp>
        <p:nvSpPr>
          <p:cNvPr id="4" name="Rectangle 3">
            <a:extLst>
              <a:ext uri="{FF2B5EF4-FFF2-40B4-BE49-F238E27FC236}">
                <a16:creationId xmlns:a16="http://schemas.microsoft.com/office/drawing/2014/main" id="{A365CCC2-5CD6-4317-AA9F-3703010DEFEF}"/>
              </a:ext>
            </a:extLst>
          </p:cNvPr>
          <p:cNvSpPr/>
          <p:nvPr/>
        </p:nvSpPr>
        <p:spPr>
          <a:xfrm>
            <a:off x="1272207" y="2524036"/>
            <a:ext cx="9844971" cy="1200329"/>
          </a:xfrm>
          <a:prstGeom prst="rect">
            <a:avLst/>
          </a:prstGeom>
        </p:spPr>
        <p:txBody>
          <a:bodyPr wrap="square">
            <a:spAutoFit/>
          </a:bodyPr>
          <a:lstStyle/>
          <a:p>
            <a:r>
              <a:rPr lang="fr-FR" sz="2400" dirty="0"/>
              <a:t>Personnaliser encore davantage que d’ordinaire l’appréciation générale, qui doit être explicite et rassurante. Elle doit engager l’élève et sa famille vers un nouvel horizon (axe de progrès).   </a:t>
            </a:r>
          </a:p>
        </p:txBody>
      </p:sp>
    </p:spTree>
    <p:extLst>
      <p:ext uri="{BB962C8B-B14F-4D97-AF65-F5344CB8AC3E}">
        <p14:creationId xmlns:p14="http://schemas.microsoft.com/office/powerpoint/2010/main" val="63665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8C541-ACCE-42F9-B55E-0CF98134F168}"/>
              </a:ext>
            </a:extLst>
          </p:cNvPr>
          <p:cNvSpPr>
            <a:spLocks noGrp="1"/>
          </p:cNvSpPr>
          <p:nvPr>
            <p:ph type="title"/>
          </p:nvPr>
        </p:nvSpPr>
        <p:spPr>
          <a:xfrm>
            <a:off x="640478" y="278833"/>
            <a:ext cx="9857894" cy="549772"/>
          </a:xfrm>
        </p:spPr>
        <p:txBody>
          <a:bodyPr>
            <a:normAutofit fontScale="90000"/>
          </a:bodyPr>
          <a:lstStyle/>
          <a:p>
            <a:r>
              <a:rPr lang="fr-FR" sz="2800" dirty="0"/>
              <a:t>Cas d’élève n’ayant pas participé à l’EAD ou qu’à une partie</a:t>
            </a:r>
          </a:p>
        </p:txBody>
      </p:sp>
      <p:graphicFrame>
        <p:nvGraphicFramePr>
          <p:cNvPr id="4" name="Tableau 3">
            <a:extLst>
              <a:ext uri="{FF2B5EF4-FFF2-40B4-BE49-F238E27FC236}">
                <a16:creationId xmlns:a16="http://schemas.microsoft.com/office/drawing/2014/main" id="{BFA44435-8C74-45E1-894F-CD4B2BB10BD4}"/>
              </a:ext>
            </a:extLst>
          </p:cNvPr>
          <p:cNvGraphicFramePr>
            <a:graphicFrameLocks noGrp="1"/>
          </p:cNvGraphicFramePr>
          <p:nvPr>
            <p:extLst>
              <p:ext uri="{D42A27DB-BD31-4B8C-83A1-F6EECF244321}">
                <p14:modId xmlns:p14="http://schemas.microsoft.com/office/powerpoint/2010/main" val="2277942847"/>
              </p:ext>
            </p:extLst>
          </p:nvPr>
        </p:nvGraphicFramePr>
        <p:xfrm>
          <a:off x="343231" y="2095620"/>
          <a:ext cx="11505537" cy="4152587"/>
        </p:xfrm>
        <a:graphic>
          <a:graphicData uri="http://schemas.openxmlformats.org/drawingml/2006/table">
            <a:tbl>
              <a:tblPr firstRow="1" firstCol="1" bandRow="1">
                <a:tableStyleId>{5C22544A-7EE6-4342-B048-85BDC9FD1C3A}</a:tableStyleId>
              </a:tblPr>
              <a:tblGrid>
                <a:gridCol w="11505537">
                  <a:extLst>
                    <a:ext uri="{9D8B030D-6E8A-4147-A177-3AD203B41FA5}">
                      <a16:colId xmlns:a16="http://schemas.microsoft.com/office/drawing/2014/main" val="2125038780"/>
                    </a:ext>
                  </a:extLst>
                </a:gridCol>
              </a:tblGrid>
              <a:tr h="564978">
                <a:tc>
                  <a:txBody>
                    <a:bodyPr/>
                    <a:lstStyle/>
                    <a:p>
                      <a:pPr>
                        <a:lnSpc>
                          <a:spcPct val="107000"/>
                        </a:lnSpc>
                        <a:spcAft>
                          <a:spcPts val="0"/>
                        </a:spcAft>
                      </a:pPr>
                      <a:r>
                        <a:rPr lang="fr-FR" sz="1800" dirty="0">
                          <a:solidFill>
                            <a:schemeClr val="bg1"/>
                          </a:solidFill>
                          <a:effectLst/>
                        </a:rPr>
                        <a:t>Appréciation générale sur la progression de l'élève</a:t>
                      </a:r>
                      <a:endParaRPr lang="fr-F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73025" marT="66675" marB="0"/>
                </a:tc>
                <a:extLst>
                  <a:ext uri="{0D108BD9-81ED-4DB2-BD59-A6C34878D82A}">
                    <a16:rowId xmlns:a16="http://schemas.microsoft.com/office/drawing/2014/main" val="1680886068"/>
                  </a:ext>
                </a:extLst>
              </a:tr>
              <a:tr h="3587609">
                <a:tc>
                  <a:txBody>
                    <a:bodyPr/>
                    <a:lstStyle/>
                    <a:p>
                      <a:pPr>
                        <a:lnSpc>
                          <a:spcPct val="107000"/>
                        </a:lnSpc>
                        <a:spcAft>
                          <a:spcPts val="180"/>
                        </a:spcAft>
                      </a:pPr>
                      <a:r>
                        <a:rPr lang="fr-FR" sz="1200" dirty="0">
                          <a:solidFill>
                            <a:schemeClr val="bg1"/>
                          </a:solidFill>
                          <a:effectLst/>
                        </a:rPr>
                        <a:t>Appréciation personnelle de l’enseignant(e) / des enseignant(e)s</a:t>
                      </a:r>
                    </a:p>
                    <a:p>
                      <a:pPr>
                        <a:lnSpc>
                          <a:spcPct val="107000"/>
                        </a:lnSpc>
                        <a:spcAft>
                          <a:spcPts val="180"/>
                        </a:spcAft>
                      </a:pPr>
                      <a:endParaRPr lang="fr-FR" sz="1000" dirty="0">
                        <a:solidFill>
                          <a:schemeClr val="bg1"/>
                        </a:solidFill>
                        <a:effectLst/>
                      </a:endParaRPr>
                    </a:p>
                    <a:p>
                      <a:r>
                        <a:rPr lang="fr-FR" sz="2000" dirty="0">
                          <a:solidFill>
                            <a:schemeClr val="bg1"/>
                          </a:solidFill>
                        </a:rPr>
                        <a:t>Ex 1: </a:t>
                      </a:r>
                      <a:r>
                        <a:rPr lang="fr-FR" sz="2000" dirty="0" err="1">
                          <a:solidFill>
                            <a:schemeClr val="bg1"/>
                          </a:solidFill>
                        </a:rPr>
                        <a:t>Khadiatou</a:t>
                      </a:r>
                      <a:r>
                        <a:rPr lang="fr-FR" sz="2000" dirty="0">
                          <a:solidFill>
                            <a:schemeClr val="bg1"/>
                          </a:solidFill>
                        </a:rPr>
                        <a:t> </a:t>
                      </a:r>
                      <a:r>
                        <a:rPr lang="fr-FR" sz="2000" u="none" dirty="0">
                          <a:solidFill>
                            <a:schemeClr val="bg1"/>
                          </a:solidFill>
                        </a:rPr>
                        <a:t>n‘a pas participé </a:t>
                      </a:r>
                      <a:r>
                        <a:rPr lang="fr-FR" sz="2000" dirty="0">
                          <a:solidFill>
                            <a:schemeClr val="bg1"/>
                          </a:solidFill>
                        </a:rPr>
                        <a:t>aux travaux de l’enseignement à distance, ce qui ne permet pas d’établir de bilan pour cette période. </a:t>
                      </a:r>
                    </a:p>
                    <a:p>
                      <a:r>
                        <a:rPr lang="fr-FR" sz="2000" dirty="0">
                          <a:solidFill>
                            <a:schemeClr val="bg1"/>
                          </a:solidFill>
                        </a:rPr>
                        <a:t>Néanmoins, soyez rassurés. Un bilan de ses acquis lui sera proposé dès son retour afin d’adapter son parcours pour la mettre sur la voie de la réussite.</a:t>
                      </a:r>
                    </a:p>
                    <a:p>
                      <a:endParaRPr lang="fr-FR" sz="2000" dirty="0">
                        <a:solidFill>
                          <a:schemeClr val="bg1"/>
                        </a:solidFill>
                      </a:endParaRPr>
                    </a:p>
                    <a:p>
                      <a:r>
                        <a:rPr lang="fr-FR" sz="2000" dirty="0">
                          <a:solidFill>
                            <a:schemeClr val="bg1"/>
                          </a:solidFill>
                        </a:rPr>
                        <a:t>Ex 2 : </a:t>
                      </a:r>
                      <a:r>
                        <a:rPr lang="fr-FR" sz="2000" dirty="0" err="1">
                          <a:solidFill>
                            <a:schemeClr val="bg1"/>
                          </a:solidFill>
                        </a:rPr>
                        <a:t>Khadiatou</a:t>
                      </a:r>
                      <a:r>
                        <a:rPr lang="fr-FR" sz="2000" dirty="0">
                          <a:solidFill>
                            <a:schemeClr val="bg1"/>
                          </a:solidFill>
                        </a:rPr>
                        <a:t> </a:t>
                      </a:r>
                      <a:r>
                        <a:rPr lang="fr-FR" sz="2000" u="sng" dirty="0">
                          <a:solidFill>
                            <a:schemeClr val="bg1"/>
                          </a:solidFill>
                        </a:rPr>
                        <a:t>a peu participé</a:t>
                      </a:r>
                      <a:r>
                        <a:rPr lang="fr-FR" sz="2000" u="none" dirty="0">
                          <a:solidFill>
                            <a:schemeClr val="bg1"/>
                          </a:solidFill>
                        </a:rPr>
                        <a:t> </a:t>
                      </a:r>
                      <a:r>
                        <a:rPr lang="fr-FR" sz="2000" dirty="0">
                          <a:solidFill>
                            <a:schemeClr val="bg1"/>
                          </a:solidFill>
                        </a:rPr>
                        <a:t>aux travaux de l’enseignement à distance, ce qui ne permet pas d’établir </a:t>
                      </a:r>
                      <a:r>
                        <a:rPr lang="fr-FR" sz="2000" u="sng" dirty="0">
                          <a:solidFill>
                            <a:schemeClr val="bg1"/>
                          </a:solidFill>
                        </a:rPr>
                        <a:t>un bilan complet</a:t>
                      </a:r>
                      <a:r>
                        <a:rPr lang="fr-FR" sz="2000" dirty="0">
                          <a:solidFill>
                            <a:schemeClr val="bg1"/>
                          </a:solidFill>
                        </a:rPr>
                        <a:t> pour cette période. </a:t>
                      </a:r>
                    </a:p>
                    <a:p>
                      <a:r>
                        <a:rPr lang="fr-FR" sz="2000" dirty="0">
                          <a:solidFill>
                            <a:schemeClr val="bg1"/>
                          </a:solidFill>
                        </a:rPr>
                        <a:t>Néanmoins, soyez rassurés. Un bilan de ses acquis lui sera proposé dès son retour afin d’adapter son parcours pour la mettre sur la voie de la réussite.</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73025" marT="66675" marB="0">
                    <a:solidFill>
                      <a:schemeClr val="accent3">
                        <a:lumMod val="20000"/>
                        <a:lumOff val="80000"/>
                      </a:schemeClr>
                    </a:solidFill>
                  </a:tcPr>
                </a:tc>
                <a:extLst>
                  <a:ext uri="{0D108BD9-81ED-4DB2-BD59-A6C34878D82A}">
                    <a16:rowId xmlns:a16="http://schemas.microsoft.com/office/drawing/2014/main" val="733115372"/>
                  </a:ext>
                </a:extLst>
              </a:tr>
            </a:tbl>
          </a:graphicData>
        </a:graphic>
      </p:graphicFrame>
    </p:spTree>
    <p:extLst>
      <p:ext uri="{BB962C8B-B14F-4D97-AF65-F5344CB8AC3E}">
        <p14:creationId xmlns:p14="http://schemas.microsoft.com/office/powerpoint/2010/main" val="379399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8C541-ACCE-42F9-B55E-0CF98134F168}"/>
              </a:ext>
            </a:extLst>
          </p:cNvPr>
          <p:cNvSpPr>
            <a:spLocks noGrp="1"/>
          </p:cNvSpPr>
          <p:nvPr>
            <p:ph type="title"/>
          </p:nvPr>
        </p:nvSpPr>
        <p:spPr>
          <a:xfrm>
            <a:off x="2868512" y="352257"/>
            <a:ext cx="6454974" cy="854982"/>
          </a:xfrm>
        </p:spPr>
        <p:txBody>
          <a:bodyPr>
            <a:normAutofit/>
          </a:bodyPr>
          <a:lstStyle/>
          <a:p>
            <a:r>
              <a:rPr lang="fr-FR" sz="2800" dirty="0"/>
              <a:t>Cas d’un élève très accompagné</a:t>
            </a:r>
          </a:p>
        </p:txBody>
      </p:sp>
      <p:graphicFrame>
        <p:nvGraphicFramePr>
          <p:cNvPr id="4" name="Tableau 3">
            <a:extLst>
              <a:ext uri="{FF2B5EF4-FFF2-40B4-BE49-F238E27FC236}">
                <a16:creationId xmlns:a16="http://schemas.microsoft.com/office/drawing/2014/main" id="{BFA44435-8C74-45E1-894F-CD4B2BB10BD4}"/>
              </a:ext>
            </a:extLst>
          </p:cNvPr>
          <p:cNvGraphicFramePr>
            <a:graphicFrameLocks noGrp="1"/>
          </p:cNvGraphicFramePr>
          <p:nvPr>
            <p:extLst>
              <p:ext uri="{D42A27DB-BD31-4B8C-83A1-F6EECF244321}">
                <p14:modId xmlns:p14="http://schemas.microsoft.com/office/powerpoint/2010/main" val="199376217"/>
              </p:ext>
            </p:extLst>
          </p:nvPr>
        </p:nvGraphicFramePr>
        <p:xfrm>
          <a:off x="480086" y="2177840"/>
          <a:ext cx="11038703" cy="4327903"/>
        </p:xfrm>
        <a:graphic>
          <a:graphicData uri="http://schemas.openxmlformats.org/drawingml/2006/table">
            <a:tbl>
              <a:tblPr firstRow="1" firstCol="1" bandRow="1">
                <a:tableStyleId>{5C22544A-7EE6-4342-B048-85BDC9FD1C3A}</a:tableStyleId>
              </a:tblPr>
              <a:tblGrid>
                <a:gridCol w="11038703">
                  <a:extLst>
                    <a:ext uri="{9D8B030D-6E8A-4147-A177-3AD203B41FA5}">
                      <a16:colId xmlns:a16="http://schemas.microsoft.com/office/drawing/2014/main" val="2125038780"/>
                    </a:ext>
                  </a:extLst>
                </a:gridCol>
              </a:tblGrid>
              <a:tr h="514601">
                <a:tc>
                  <a:txBody>
                    <a:bodyPr/>
                    <a:lstStyle/>
                    <a:p>
                      <a:pPr>
                        <a:lnSpc>
                          <a:spcPct val="107000"/>
                        </a:lnSpc>
                        <a:spcAft>
                          <a:spcPts val="0"/>
                        </a:spcAft>
                      </a:pPr>
                      <a:r>
                        <a:rPr lang="fr-FR" sz="1600" dirty="0">
                          <a:solidFill>
                            <a:schemeClr val="bg1"/>
                          </a:solidFill>
                          <a:effectLst/>
                        </a:rPr>
                        <a:t>Appréciation générale sur la progression de l'élève</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73025" marT="66675" marB="0"/>
                </a:tc>
                <a:extLst>
                  <a:ext uri="{0D108BD9-81ED-4DB2-BD59-A6C34878D82A}">
                    <a16:rowId xmlns:a16="http://schemas.microsoft.com/office/drawing/2014/main" val="1680886068"/>
                  </a:ext>
                </a:extLst>
              </a:tr>
              <a:tr h="3705723">
                <a:tc>
                  <a:txBody>
                    <a:bodyPr/>
                    <a:lstStyle/>
                    <a:p>
                      <a:pPr>
                        <a:lnSpc>
                          <a:spcPct val="107000"/>
                        </a:lnSpc>
                        <a:spcAft>
                          <a:spcPts val="180"/>
                        </a:spcAft>
                      </a:pPr>
                      <a:r>
                        <a:rPr lang="fr-FR" sz="1400" dirty="0">
                          <a:solidFill>
                            <a:schemeClr val="bg1"/>
                          </a:solidFill>
                          <a:effectLst/>
                        </a:rPr>
                        <a:t>Appréciation personnelle de l’enseignant(e) / des enseignant(e)s</a:t>
                      </a:r>
                    </a:p>
                    <a:p>
                      <a:pPr>
                        <a:lnSpc>
                          <a:spcPct val="107000"/>
                        </a:lnSpc>
                        <a:spcAft>
                          <a:spcPts val="180"/>
                        </a:spcAft>
                      </a:pPr>
                      <a:endParaRPr lang="fr-FR" sz="1000" dirty="0">
                        <a:solidFill>
                          <a:schemeClr val="bg1"/>
                        </a:solidFill>
                        <a:effectLst/>
                      </a:endParaRPr>
                    </a:p>
                    <a:p>
                      <a:r>
                        <a:rPr lang="fr-FR" sz="1800" dirty="0">
                          <a:solidFill>
                            <a:schemeClr val="bg1"/>
                          </a:solidFill>
                        </a:rPr>
                        <a:t>Ex 1 :</a:t>
                      </a:r>
                    </a:p>
                    <a:p>
                      <a:r>
                        <a:rPr lang="fr-FR" sz="2000" dirty="0">
                          <a:solidFill>
                            <a:schemeClr val="bg1"/>
                          </a:solidFill>
                        </a:rPr>
                        <a:t>Dans cette période d’enseignement à distance, Mamadou a su profiter de l’accompagnement à la maison pour progresser dans plusieurs domaines : les calculs, la lecture compréhension et la dictée. </a:t>
                      </a:r>
                    </a:p>
                    <a:p>
                      <a:r>
                        <a:rPr lang="fr-FR" sz="2000" i="1" dirty="0">
                          <a:solidFill>
                            <a:schemeClr val="bg1"/>
                          </a:solidFill>
                        </a:rPr>
                        <a:t>Il apprendra maintenant à améliorer ses écrits pour les rendre plus compréhensibles.</a:t>
                      </a:r>
                    </a:p>
                    <a:p>
                      <a:endParaRPr lang="fr-FR" sz="1100" i="1" dirty="0">
                        <a:solidFill>
                          <a:schemeClr val="bg1"/>
                        </a:solidFill>
                      </a:endParaRPr>
                    </a:p>
                    <a:p>
                      <a:r>
                        <a:rPr lang="fr-FR" sz="1800" dirty="0">
                          <a:solidFill>
                            <a:schemeClr val="bg1"/>
                          </a:solidFill>
                        </a:rPr>
                        <a:t>Ex 2 :</a:t>
                      </a:r>
                      <a:endParaRPr lang="fr-FR" sz="1100" dirty="0">
                        <a:solidFill>
                          <a:schemeClr val="bg1"/>
                        </a:solidFill>
                      </a:endParaRPr>
                    </a:p>
                    <a:p>
                      <a:pPr marL="0" marR="0" lvl="0" indent="0" algn="l" defTabSz="457200" rtl="0" eaLnBrk="1" fontAlgn="auto" latinLnBrk="0" hangingPunct="1">
                        <a:lnSpc>
                          <a:spcPct val="107000"/>
                        </a:lnSpc>
                        <a:spcBef>
                          <a:spcPts val="0"/>
                        </a:spcBef>
                        <a:spcAft>
                          <a:spcPts val="180"/>
                        </a:spcAft>
                        <a:buClrTx/>
                        <a:buSzTx/>
                        <a:buFontTx/>
                        <a:buNone/>
                        <a:tabLst/>
                        <a:defRPr/>
                      </a:pPr>
                      <a:r>
                        <a:rPr lang="fr-FR" sz="2000" dirty="0">
                          <a:solidFill>
                            <a:schemeClr val="bg1"/>
                          </a:solidFill>
                        </a:rPr>
                        <a:t>La période d’enseignement à distance a profité à Mamadou, il est plus autonome et responsable dans la réalisation des activités. </a:t>
                      </a:r>
                    </a:p>
                    <a:p>
                      <a:pPr marL="0" marR="0" lvl="0" indent="0" algn="l" defTabSz="457200" rtl="0" eaLnBrk="1" fontAlgn="auto" latinLnBrk="0" hangingPunct="1">
                        <a:lnSpc>
                          <a:spcPct val="107000"/>
                        </a:lnSpc>
                        <a:spcBef>
                          <a:spcPts val="0"/>
                        </a:spcBef>
                        <a:spcAft>
                          <a:spcPts val="180"/>
                        </a:spcAft>
                        <a:buClrTx/>
                        <a:buSzTx/>
                        <a:buFontTx/>
                        <a:buNone/>
                        <a:tabLst/>
                        <a:defRPr/>
                      </a:pPr>
                      <a:r>
                        <a:rPr lang="fr-FR" sz="2000" i="1" dirty="0">
                          <a:solidFill>
                            <a:schemeClr val="bg1"/>
                          </a:solidFill>
                        </a:rPr>
                        <a:t>Il pourra mettre a profit ces progrès dans le cadre de la classe dès son retour à l’école.</a:t>
                      </a:r>
                    </a:p>
                    <a:p>
                      <a:pPr>
                        <a:lnSpc>
                          <a:spcPct val="107000"/>
                        </a:lnSpc>
                        <a:spcAft>
                          <a:spcPts val="180"/>
                        </a:spcAft>
                      </a:pPr>
                      <a:endParaRPr lang="fr-FR" sz="1100" dirty="0">
                        <a:solidFill>
                          <a:schemeClr val="bg1"/>
                        </a:solidFill>
                        <a:effectLst/>
                      </a:endParaRPr>
                    </a:p>
                    <a:p>
                      <a:pPr>
                        <a:lnSpc>
                          <a:spcPct val="107000"/>
                        </a:lnSpc>
                        <a:spcAft>
                          <a:spcPts val="180"/>
                        </a:spcAft>
                      </a:pPr>
                      <a:r>
                        <a:rPr lang="fr-FR" sz="900" dirty="0">
                          <a:solidFill>
                            <a:schemeClr val="bg1"/>
                          </a:solidFill>
                          <a:effectLst/>
                        </a:rPr>
                        <a:t> </a:t>
                      </a:r>
                      <a:endParaRPr lang="fr-FR" sz="1100" dirty="0">
                        <a:solidFill>
                          <a:schemeClr val="bg1"/>
                        </a:solidFill>
                        <a:effectLst/>
                      </a:endParaRPr>
                    </a:p>
                  </a:txBody>
                  <a:tcPr marL="63500" marR="73025" marT="66675" marB="0">
                    <a:solidFill>
                      <a:schemeClr val="accent3">
                        <a:lumMod val="20000"/>
                        <a:lumOff val="80000"/>
                      </a:schemeClr>
                    </a:solidFill>
                  </a:tcPr>
                </a:tc>
                <a:extLst>
                  <a:ext uri="{0D108BD9-81ED-4DB2-BD59-A6C34878D82A}">
                    <a16:rowId xmlns:a16="http://schemas.microsoft.com/office/drawing/2014/main" val="733115372"/>
                  </a:ext>
                </a:extLst>
              </a:tr>
            </a:tbl>
          </a:graphicData>
        </a:graphic>
      </p:graphicFrame>
    </p:spTree>
    <p:extLst>
      <p:ext uri="{BB962C8B-B14F-4D97-AF65-F5344CB8AC3E}">
        <p14:creationId xmlns:p14="http://schemas.microsoft.com/office/powerpoint/2010/main" val="767467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5F338-69B1-46B7-8686-FBBFBB2D7D5E}"/>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C9A7927C-F152-49CB-9786-40294FB8862B}"/>
              </a:ext>
            </a:extLst>
          </p:cNvPr>
          <p:cNvSpPr/>
          <p:nvPr/>
        </p:nvSpPr>
        <p:spPr>
          <a:xfrm>
            <a:off x="1007165" y="2438545"/>
            <a:ext cx="6096000" cy="1477328"/>
          </a:xfrm>
          <a:prstGeom prst="rect">
            <a:avLst/>
          </a:prstGeom>
        </p:spPr>
        <p:txBody>
          <a:bodyPr>
            <a:spAutoFit/>
          </a:bodyPr>
          <a:lstStyle/>
          <a:p>
            <a:r>
              <a:rPr lang="fr-FR" dirty="0">
                <a:hlinkClick r:id="rId2"/>
              </a:rPr>
              <a:t>http://web40.ac-bordeaux.fr/fileadmin/pedagogie/circonscriptions/T/Animations_pedagogiques/2016-2017/observation_carnet_de_suivi/De_l_observation_a_la_synthese_des_acquis-_2emeanimation.pdf</a:t>
            </a:r>
            <a:endParaRPr lang="fr-FR" dirty="0"/>
          </a:p>
        </p:txBody>
      </p:sp>
    </p:spTree>
    <p:extLst>
      <p:ext uri="{BB962C8B-B14F-4D97-AF65-F5344CB8AC3E}">
        <p14:creationId xmlns:p14="http://schemas.microsoft.com/office/powerpoint/2010/main" val="396938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4EE70D-46A3-4034-8532-F887F0FB954B}"/>
              </a:ext>
            </a:extLst>
          </p:cNvPr>
          <p:cNvSpPr/>
          <p:nvPr/>
        </p:nvSpPr>
        <p:spPr>
          <a:xfrm>
            <a:off x="438142" y="2826696"/>
            <a:ext cx="6811480" cy="523220"/>
          </a:xfrm>
          <a:prstGeom prst="rect">
            <a:avLst/>
          </a:prstGeom>
        </p:spPr>
        <p:txBody>
          <a:bodyPr wrap="none">
            <a:spAutoFit/>
          </a:bodyPr>
          <a:lstStyle/>
          <a:p>
            <a:r>
              <a:rPr lang="fr-FR" sz="2800" b="1" dirty="0"/>
              <a:t>L’évaluation à distance est-elle juste ?</a:t>
            </a:r>
          </a:p>
        </p:txBody>
      </p:sp>
      <p:sp>
        <p:nvSpPr>
          <p:cNvPr id="11" name="Rectangle 10">
            <a:extLst>
              <a:ext uri="{FF2B5EF4-FFF2-40B4-BE49-F238E27FC236}">
                <a16:creationId xmlns:a16="http://schemas.microsoft.com/office/drawing/2014/main" id="{74F2B587-394F-4CEA-B4A5-B52653E42892}"/>
              </a:ext>
            </a:extLst>
          </p:cNvPr>
          <p:cNvSpPr/>
          <p:nvPr/>
        </p:nvSpPr>
        <p:spPr>
          <a:xfrm rot="19537005">
            <a:off x="8517961" y="2265456"/>
            <a:ext cx="958917" cy="646331"/>
          </a:xfrm>
          <a:prstGeom prst="rect">
            <a:avLst/>
          </a:prstGeom>
        </p:spPr>
        <p:txBody>
          <a:bodyPr wrap="none">
            <a:spAutoFit/>
          </a:bodyPr>
          <a:lstStyle/>
          <a:p>
            <a:r>
              <a:rPr lang="fr-FR" sz="3600" dirty="0"/>
              <a:t>Oui</a:t>
            </a:r>
          </a:p>
        </p:txBody>
      </p:sp>
      <p:sp>
        <p:nvSpPr>
          <p:cNvPr id="12" name="Rectangle 11">
            <a:extLst>
              <a:ext uri="{FF2B5EF4-FFF2-40B4-BE49-F238E27FC236}">
                <a16:creationId xmlns:a16="http://schemas.microsoft.com/office/drawing/2014/main" id="{8B3FE6F3-19A0-471B-AE15-F1CB35FD4E23}"/>
              </a:ext>
            </a:extLst>
          </p:cNvPr>
          <p:cNvSpPr/>
          <p:nvPr/>
        </p:nvSpPr>
        <p:spPr>
          <a:xfrm rot="20568043">
            <a:off x="9659970" y="2527233"/>
            <a:ext cx="1314784" cy="769441"/>
          </a:xfrm>
          <a:prstGeom prst="rect">
            <a:avLst/>
          </a:prstGeom>
        </p:spPr>
        <p:txBody>
          <a:bodyPr wrap="none">
            <a:spAutoFit/>
          </a:bodyPr>
          <a:lstStyle/>
          <a:p>
            <a:r>
              <a:rPr lang="fr-FR" sz="4400" dirty="0"/>
              <a:t>Non</a:t>
            </a:r>
          </a:p>
        </p:txBody>
      </p:sp>
      <p:sp>
        <p:nvSpPr>
          <p:cNvPr id="13" name="Rectangle 12">
            <a:extLst>
              <a:ext uri="{FF2B5EF4-FFF2-40B4-BE49-F238E27FC236}">
                <a16:creationId xmlns:a16="http://schemas.microsoft.com/office/drawing/2014/main" id="{67576F16-1E3C-4649-B2D2-9716E58F1D33}"/>
              </a:ext>
            </a:extLst>
          </p:cNvPr>
          <p:cNvSpPr/>
          <p:nvPr/>
        </p:nvSpPr>
        <p:spPr>
          <a:xfrm>
            <a:off x="438142" y="4263324"/>
            <a:ext cx="5489976" cy="646331"/>
          </a:xfrm>
          <a:prstGeom prst="rect">
            <a:avLst/>
          </a:prstGeom>
        </p:spPr>
        <p:txBody>
          <a:bodyPr wrap="square">
            <a:spAutoFit/>
          </a:bodyPr>
          <a:lstStyle/>
          <a:p>
            <a:r>
              <a:rPr lang="fr-FR" dirty="0"/>
              <a:t>On évalue les travaux que l’on reçoit et on se base sur les observations que l’on peut faire</a:t>
            </a:r>
          </a:p>
        </p:txBody>
      </p:sp>
      <p:sp>
        <p:nvSpPr>
          <p:cNvPr id="14" name="Rectangle 13">
            <a:extLst>
              <a:ext uri="{FF2B5EF4-FFF2-40B4-BE49-F238E27FC236}">
                <a16:creationId xmlns:a16="http://schemas.microsoft.com/office/drawing/2014/main" id="{EFCA80DA-493E-4C4D-B422-BC80D0FAE2BF}"/>
              </a:ext>
            </a:extLst>
          </p:cNvPr>
          <p:cNvSpPr/>
          <p:nvPr/>
        </p:nvSpPr>
        <p:spPr>
          <a:xfrm>
            <a:off x="438142" y="5268471"/>
            <a:ext cx="7257500" cy="923330"/>
          </a:xfrm>
          <a:prstGeom prst="rect">
            <a:avLst/>
          </a:prstGeom>
        </p:spPr>
        <p:txBody>
          <a:bodyPr wrap="square">
            <a:spAutoFit/>
          </a:bodyPr>
          <a:lstStyle/>
          <a:p>
            <a:r>
              <a:rPr lang="fr-FR" dirty="0"/>
              <a:t>Une opportunité à saisir pour </a:t>
            </a:r>
            <a:r>
              <a:rPr lang="fr-FR" b="1" dirty="0"/>
              <a:t>renforcer la relation de confiance avec les familles et associer les parents </a:t>
            </a:r>
            <a:r>
              <a:rPr lang="fr-FR" dirty="0"/>
              <a:t>à l’analyse des progrès de l’enfant lorsque cela est possible.</a:t>
            </a:r>
          </a:p>
        </p:txBody>
      </p:sp>
      <p:sp>
        <p:nvSpPr>
          <p:cNvPr id="15" name="Rectangle 14">
            <a:extLst>
              <a:ext uri="{FF2B5EF4-FFF2-40B4-BE49-F238E27FC236}">
                <a16:creationId xmlns:a16="http://schemas.microsoft.com/office/drawing/2014/main" id="{AB42B1C8-7D8A-4E93-AC67-CC1FB297509F}"/>
              </a:ext>
            </a:extLst>
          </p:cNvPr>
          <p:cNvSpPr/>
          <p:nvPr/>
        </p:nvSpPr>
        <p:spPr>
          <a:xfrm>
            <a:off x="8145747" y="4714473"/>
            <a:ext cx="3707633" cy="1477328"/>
          </a:xfrm>
          <a:prstGeom prst="rect">
            <a:avLst/>
          </a:prstGeom>
        </p:spPr>
        <p:txBody>
          <a:bodyPr wrap="square">
            <a:spAutoFit/>
          </a:bodyPr>
          <a:lstStyle/>
          <a:p>
            <a:pPr>
              <a:buFont typeface="Wingdings" panose="05000000000000000000" pitchFamily="2" charset="2"/>
              <a:buChar char="§"/>
            </a:pPr>
            <a:r>
              <a:rPr lang="fr-FR" dirty="0"/>
              <a:t>Encourager l’autonomie de l’élève (</a:t>
            </a:r>
            <a:r>
              <a:rPr lang="fr-FR" b="1" dirty="0"/>
              <a:t>définir une échelle d’aide et l’inclure dans les travaux demandé</a:t>
            </a:r>
            <a:r>
              <a:rPr lang="fr-FR" dirty="0"/>
              <a:t>) et l’auto-évaluation</a:t>
            </a:r>
          </a:p>
        </p:txBody>
      </p:sp>
      <p:sp>
        <p:nvSpPr>
          <p:cNvPr id="16" name="Rectangle 15">
            <a:extLst>
              <a:ext uri="{FF2B5EF4-FFF2-40B4-BE49-F238E27FC236}">
                <a16:creationId xmlns:a16="http://schemas.microsoft.com/office/drawing/2014/main" id="{0DD95478-6CA4-4E12-92A7-687934C39197}"/>
              </a:ext>
            </a:extLst>
          </p:cNvPr>
          <p:cNvSpPr/>
          <p:nvPr/>
        </p:nvSpPr>
        <p:spPr>
          <a:xfrm rot="21098680">
            <a:off x="6292296" y="3486094"/>
            <a:ext cx="3494867" cy="646331"/>
          </a:xfrm>
          <a:prstGeom prst="rect">
            <a:avLst/>
          </a:prstGeom>
        </p:spPr>
        <p:txBody>
          <a:bodyPr wrap="none">
            <a:spAutoFit/>
          </a:bodyPr>
          <a:lstStyle/>
          <a:p>
            <a:r>
              <a:rPr lang="fr-FR" sz="3600" dirty="0"/>
              <a:t>Peu importe …</a:t>
            </a:r>
          </a:p>
        </p:txBody>
      </p:sp>
    </p:spTree>
    <p:extLst>
      <p:ext uri="{BB962C8B-B14F-4D97-AF65-F5344CB8AC3E}">
        <p14:creationId xmlns:p14="http://schemas.microsoft.com/office/powerpoint/2010/main" val="126319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1E0262-4EF8-4473-8CAF-26DE85259819}"/>
              </a:ext>
            </a:extLst>
          </p:cNvPr>
          <p:cNvSpPr/>
          <p:nvPr/>
        </p:nvSpPr>
        <p:spPr>
          <a:xfrm rot="19537005">
            <a:off x="10122281" y="2397188"/>
            <a:ext cx="958917" cy="646331"/>
          </a:xfrm>
          <a:prstGeom prst="rect">
            <a:avLst/>
          </a:prstGeom>
        </p:spPr>
        <p:txBody>
          <a:bodyPr wrap="none">
            <a:spAutoFit/>
          </a:bodyPr>
          <a:lstStyle/>
          <a:p>
            <a:r>
              <a:rPr lang="fr-FR" sz="3600" dirty="0"/>
              <a:t>Oui</a:t>
            </a:r>
          </a:p>
        </p:txBody>
      </p:sp>
      <p:sp>
        <p:nvSpPr>
          <p:cNvPr id="4" name="Rectangle 3">
            <a:extLst>
              <a:ext uri="{FF2B5EF4-FFF2-40B4-BE49-F238E27FC236}">
                <a16:creationId xmlns:a16="http://schemas.microsoft.com/office/drawing/2014/main" id="{F320809B-3023-4D6C-AC38-2981E47B9AA6}"/>
              </a:ext>
            </a:extLst>
          </p:cNvPr>
          <p:cNvSpPr/>
          <p:nvPr/>
        </p:nvSpPr>
        <p:spPr>
          <a:xfrm>
            <a:off x="556592" y="2258688"/>
            <a:ext cx="9466960" cy="1200329"/>
          </a:xfrm>
          <a:prstGeom prst="rect">
            <a:avLst/>
          </a:prstGeom>
        </p:spPr>
        <p:txBody>
          <a:bodyPr wrap="square">
            <a:spAutoFit/>
          </a:bodyPr>
          <a:lstStyle/>
          <a:p>
            <a:r>
              <a:rPr lang="fr-FR" sz="2400" b="1" dirty="0"/>
              <a:t>Faudra-t-il trouver des articulations entre ce qui s’est passé dans l’enseignement à distance et les premières semaines de la reprise en présentiel ? </a:t>
            </a:r>
          </a:p>
        </p:txBody>
      </p:sp>
      <p:sp>
        <p:nvSpPr>
          <p:cNvPr id="5" name="Rectangle 4">
            <a:extLst>
              <a:ext uri="{FF2B5EF4-FFF2-40B4-BE49-F238E27FC236}">
                <a16:creationId xmlns:a16="http://schemas.microsoft.com/office/drawing/2014/main" id="{2809BEC7-1E65-4E54-BBF4-13679F4B97D2}"/>
              </a:ext>
            </a:extLst>
          </p:cNvPr>
          <p:cNvSpPr/>
          <p:nvPr/>
        </p:nvSpPr>
        <p:spPr>
          <a:xfrm>
            <a:off x="397566" y="4523817"/>
            <a:ext cx="6096000" cy="646331"/>
          </a:xfrm>
          <a:prstGeom prst="rect">
            <a:avLst/>
          </a:prstGeom>
        </p:spPr>
        <p:txBody>
          <a:bodyPr>
            <a:spAutoFit/>
          </a:bodyPr>
          <a:lstStyle/>
          <a:p>
            <a:r>
              <a:rPr lang="fr-FR" dirty="0"/>
              <a:t>La période d’enseignement à distance </a:t>
            </a:r>
            <a:r>
              <a:rPr lang="fr-FR" b="1" dirty="0"/>
              <a:t>fait partie désormais du parcours de l’élève</a:t>
            </a:r>
          </a:p>
        </p:txBody>
      </p:sp>
      <p:sp>
        <p:nvSpPr>
          <p:cNvPr id="6" name="Rectangle 5">
            <a:extLst>
              <a:ext uri="{FF2B5EF4-FFF2-40B4-BE49-F238E27FC236}">
                <a16:creationId xmlns:a16="http://schemas.microsoft.com/office/drawing/2014/main" id="{1FE9E59A-DD7F-438C-894D-F88673E95ABC}"/>
              </a:ext>
            </a:extLst>
          </p:cNvPr>
          <p:cNvSpPr/>
          <p:nvPr/>
        </p:nvSpPr>
        <p:spPr>
          <a:xfrm>
            <a:off x="6824869" y="4972575"/>
            <a:ext cx="4823791" cy="1200329"/>
          </a:xfrm>
          <a:prstGeom prst="rect">
            <a:avLst/>
          </a:prstGeom>
        </p:spPr>
        <p:txBody>
          <a:bodyPr wrap="square">
            <a:spAutoFit/>
          </a:bodyPr>
          <a:lstStyle/>
          <a:p>
            <a:r>
              <a:rPr lang="fr-FR" dirty="0"/>
              <a:t>Une prise en compte de cette période et des adaptations sont à prévoir, quel que soit le moment de cette reprise (en juin ou en septembre)</a:t>
            </a:r>
          </a:p>
        </p:txBody>
      </p:sp>
    </p:spTree>
    <p:extLst>
      <p:ext uri="{BB962C8B-B14F-4D97-AF65-F5344CB8AC3E}">
        <p14:creationId xmlns:p14="http://schemas.microsoft.com/office/powerpoint/2010/main" val="42184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2B4AD-CAA1-4264-B07A-50AD1D9CBD71}"/>
              </a:ext>
            </a:extLst>
          </p:cNvPr>
          <p:cNvSpPr>
            <a:spLocks noGrp="1"/>
          </p:cNvSpPr>
          <p:nvPr>
            <p:ph type="title"/>
          </p:nvPr>
        </p:nvSpPr>
        <p:spPr>
          <a:xfrm>
            <a:off x="306418" y="2382006"/>
            <a:ext cx="10571998" cy="414203"/>
          </a:xfrm>
        </p:spPr>
        <p:txBody>
          <a:bodyPr/>
          <a:lstStyle/>
          <a:p>
            <a:r>
              <a:rPr lang="fr-FR" sz="2400" dirty="0"/>
              <a:t>Pourra t-on évaluer toutes les compétences du programme ?</a:t>
            </a:r>
          </a:p>
        </p:txBody>
      </p:sp>
      <p:sp>
        <p:nvSpPr>
          <p:cNvPr id="4" name="Rectangle 3">
            <a:extLst>
              <a:ext uri="{FF2B5EF4-FFF2-40B4-BE49-F238E27FC236}">
                <a16:creationId xmlns:a16="http://schemas.microsoft.com/office/drawing/2014/main" id="{79FA7E8B-EE84-44D5-BC3A-92B6A5617399}"/>
              </a:ext>
            </a:extLst>
          </p:cNvPr>
          <p:cNvSpPr/>
          <p:nvPr/>
        </p:nvSpPr>
        <p:spPr>
          <a:xfrm rot="20568043">
            <a:off x="9314787" y="2380710"/>
            <a:ext cx="2202847" cy="830997"/>
          </a:xfrm>
          <a:prstGeom prst="rect">
            <a:avLst/>
          </a:prstGeom>
        </p:spPr>
        <p:txBody>
          <a:bodyPr wrap="none">
            <a:spAutoFit/>
          </a:bodyPr>
          <a:lstStyle/>
          <a:p>
            <a:r>
              <a:rPr lang="fr-FR" sz="4800" dirty="0"/>
              <a:t>Non …</a:t>
            </a:r>
          </a:p>
        </p:txBody>
      </p:sp>
      <p:sp>
        <p:nvSpPr>
          <p:cNvPr id="5" name="Rectangle 4">
            <a:extLst>
              <a:ext uri="{FF2B5EF4-FFF2-40B4-BE49-F238E27FC236}">
                <a16:creationId xmlns:a16="http://schemas.microsoft.com/office/drawing/2014/main" id="{8B4EA331-195B-4D08-B467-6B3A78DC5573}"/>
              </a:ext>
            </a:extLst>
          </p:cNvPr>
          <p:cNvSpPr/>
          <p:nvPr/>
        </p:nvSpPr>
        <p:spPr>
          <a:xfrm>
            <a:off x="971882" y="3244334"/>
            <a:ext cx="5636479" cy="369332"/>
          </a:xfrm>
          <a:prstGeom prst="rect">
            <a:avLst/>
          </a:prstGeom>
        </p:spPr>
        <p:txBody>
          <a:bodyPr wrap="none">
            <a:spAutoFit/>
          </a:bodyPr>
          <a:lstStyle/>
          <a:p>
            <a:r>
              <a:rPr lang="fr-FR" dirty="0"/>
              <a:t>On en fait moins et on les enseigne différemment</a:t>
            </a:r>
          </a:p>
        </p:txBody>
      </p:sp>
      <p:sp>
        <p:nvSpPr>
          <p:cNvPr id="6" name="Rectangle 5">
            <a:extLst>
              <a:ext uri="{FF2B5EF4-FFF2-40B4-BE49-F238E27FC236}">
                <a16:creationId xmlns:a16="http://schemas.microsoft.com/office/drawing/2014/main" id="{8E5EC2F8-5B60-4662-94A1-F4B771751D50}"/>
              </a:ext>
            </a:extLst>
          </p:cNvPr>
          <p:cNvSpPr/>
          <p:nvPr/>
        </p:nvSpPr>
        <p:spPr>
          <a:xfrm>
            <a:off x="478696" y="4061791"/>
            <a:ext cx="11449879" cy="923330"/>
          </a:xfrm>
          <a:prstGeom prst="rect">
            <a:avLst/>
          </a:prstGeom>
        </p:spPr>
        <p:txBody>
          <a:bodyPr wrap="square">
            <a:spAutoFit/>
          </a:bodyPr>
          <a:lstStyle/>
          <a:p>
            <a:r>
              <a:rPr lang="fr-FR" dirty="0"/>
              <a:t>Nécessité, si on souhaite apporter un « codage » supplémentaire (fait à la maison, sans aide, avec aide, …) que celui-ci soit harmonisé sur l’ensemble de l’école. Importance d’une concertation, au moins par cycle.</a:t>
            </a:r>
          </a:p>
        </p:txBody>
      </p:sp>
      <p:sp>
        <p:nvSpPr>
          <p:cNvPr id="7" name="Rectangle 6">
            <a:extLst>
              <a:ext uri="{FF2B5EF4-FFF2-40B4-BE49-F238E27FC236}">
                <a16:creationId xmlns:a16="http://schemas.microsoft.com/office/drawing/2014/main" id="{37BDD10A-0A14-405B-AF9B-35FE7548FAFE}"/>
              </a:ext>
            </a:extLst>
          </p:cNvPr>
          <p:cNvSpPr/>
          <p:nvPr/>
        </p:nvSpPr>
        <p:spPr>
          <a:xfrm>
            <a:off x="306419" y="5548625"/>
            <a:ext cx="11284823" cy="369332"/>
          </a:xfrm>
          <a:prstGeom prst="rect">
            <a:avLst/>
          </a:prstGeom>
        </p:spPr>
        <p:txBody>
          <a:bodyPr wrap="square">
            <a:spAutoFit/>
          </a:bodyPr>
          <a:lstStyle/>
          <a:p>
            <a:r>
              <a:rPr lang="fr-FR" dirty="0"/>
              <a:t>Il y a des activités que l’on ne peut pas enseigner à distance (exemple de certaine activité en EPS)</a:t>
            </a:r>
          </a:p>
        </p:txBody>
      </p:sp>
    </p:spTree>
    <p:extLst>
      <p:ext uri="{BB962C8B-B14F-4D97-AF65-F5344CB8AC3E}">
        <p14:creationId xmlns:p14="http://schemas.microsoft.com/office/powerpoint/2010/main" val="406756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0DA592-3653-49AB-91F5-072523034931}"/>
              </a:ext>
            </a:extLst>
          </p:cNvPr>
          <p:cNvSpPr/>
          <p:nvPr/>
        </p:nvSpPr>
        <p:spPr>
          <a:xfrm>
            <a:off x="818712" y="337482"/>
            <a:ext cx="9475304" cy="1323439"/>
          </a:xfrm>
          <a:prstGeom prst="rect">
            <a:avLst/>
          </a:prstGeom>
        </p:spPr>
        <p:txBody>
          <a:bodyPr wrap="square">
            <a:spAutoFit/>
          </a:bodyPr>
          <a:lstStyle/>
          <a:p>
            <a:r>
              <a:rPr lang="fr-FR" sz="4000" b="1" dirty="0"/>
              <a:t>Quelles modalités doivent être privilégiées ?</a:t>
            </a:r>
          </a:p>
        </p:txBody>
      </p:sp>
      <p:sp>
        <p:nvSpPr>
          <p:cNvPr id="5" name="Rectangle 4">
            <a:extLst>
              <a:ext uri="{FF2B5EF4-FFF2-40B4-BE49-F238E27FC236}">
                <a16:creationId xmlns:a16="http://schemas.microsoft.com/office/drawing/2014/main" id="{15AC6736-3DBD-4AF5-BFD6-5CBDA3BE375F}"/>
              </a:ext>
            </a:extLst>
          </p:cNvPr>
          <p:cNvSpPr/>
          <p:nvPr/>
        </p:nvSpPr>
        <p:spPr>
          <a:xfrm>
            <a:off x="107919" y="2064624"/>
            <a:ext cx="5803512" cy="553998"/>
          </a:xfrm>
          <a:prstGeom prst="rect">
            <a:avLst/>
          </a:prstGeom>
        </p:spPr>
        <p:txBody>
          <a:bodyPr wrap="none">
            <a:spAutoFit/>
          </a:bodyPr>
          <a:lstStyle/>
          <a:p>
            <a:pPr marL="95250" lvl="2" indent="192088">
              <a:spcBef>
                <a:spcPts val="0"/>
              </a:spcBef>
            </a:pPr>
            <a:r>
              <a:rPr lang="fr-FR" sz="3000" b="1" dirty="0"/>
              <a:t>Régulière</a:t>
            </a:r>
            <a:r>
              <a:rPr lang="fr-FR" sz="3000" dirty="0"/>
              <a:t> plutôt que massée</a:t>
            </a:r>
          </a:p>
        </p:txBody>
      </p:sp>
      <p:sp>
        <p:nvSpPr>
          <p:cNvPr id="6" name="Rectangle 5">
            <a:extLst>
              <a:ext uri="{FF2B5EF4-FFF2-40B4-BE49-F238E27FC236}">
                <a16:creationId xmlns:a16="http://schemas.microsoft.com/office/drawing/2014/main" id="{74C81686-7024-42F8-99BB-0865A7A2C4B9}"/>
              </a:ext>
            </a:extLst>
          </p:cNvPr>
          <p:cNvSpPr/>
          <p:nvPr/>
        </p:nvSpPr>
        <p:spPr>
          <a:xfrm rot="21173390">
            <a:off x="5565224" y="2141701"/>
            <a:ext cx="6612835" cy="553998"/>
          </a:xfrm>
          <a:prstGeom prst="rect">
            <a:avLst/>
          </a:prstGeom>
        </p:spPr>
        <p:txBody>
          <a:bodyPr wrap="square">
            <a:spAutoFit/>
          </a:bodyPr>
          <a:lstStyle/>
          <a:p>
            <a:pPr marL="266700" lvl="2" indent="-182563">
              <a:spcBef>
                <a:spcPts val="0"/>
              </a:spcBef>
            </a:pPr>
            <a:r>
              <a:rPr lang="fr-FR" sz="3000" b="1" dirty="0"/>
              <a:t>Formative</a:t>
            </a:r>
            <a:r>
              <a:rPr lang="fr-FR" sz="3000" dirty="0"/>
              <a:t> plutôt que sommative</a:t>
            </a:r>
          </a:p>
        </p:txBody>
      </p:sp>
      <p:sp>
        <p:nvSpPr>
          <p:cNvPr id="7" name="Rectangle 6">
            <a:extLst>
              <a:ext uri="{FF2B5EF4-FFF2-40B4-BE49-F238E27FC236}">
                <a16:creationId xmlns:a16="http://schemas.microsoft.com/office/drawing/2014/main" id="{929B0EEF-FE22-47E8-BEA4-4AD27EB33D3A}"/>
              </a:ext>
            </a:extLst>
          </p:cNvPr>
          <p:cNvSpPr/>
          <p:nvPr/>
        </p:nvSpPr>
        <p:spPr>
          <a:xfrm rot="158263">
            <a:off x="179866" y="3285476"/>
            <a:ext cx="11463130" cy="1169551"/>
          </a:xfrm>
          <a:prstGeom prst="rect">
            <a:avLst/>
          </a:prstGeom>
        </p:spPr>
        <p:txBody>
          <a:bodyPr wrap="square">
            <a:spAutoFit/>
          </a:bodyPr>
          <a:lstStyle/>
          <a:p>
            <a:pPr marL="0" lvl="2" indent="274638">
              <a:spcBef>
                <a:spcPts val="0"/>
              </a:spcBef>
            </a:pPr>
            <a:r>
              <a:rPr lang="fr-FR" sz="3000" dirty="0"/>
              <a:t>Basée sur des </a:t>
            </a:r>
            <a:r>
              <a:rPr lang="fr-FR" sz="3000" b="1" dirty="0"/>
              <a:t>observations régulières </a:t>
            </a:r>
            <a:r>
              <a:rPr lang="fr-FR" sz="2000" dirty="0"/>
              <a:t>lors des temps synchrones, des échanges oraux, des analyses de productions d’élèves, des échelles d’aide, des écrits réflexifs transmis par l’élève, de son auto-évaluation, …</a:t>
            </a:r>
            <a:endParaRPr lang="fr-FR" sz="2600" dirty="0"/>
          </a:p>
        </p:txBody>
      </p:sp>
      <p:sp>
        <p:nvSpPr>
          <p:cNvPr id="8" name="Rectangle 7">
            <a:extLst>
              <a:ext uri="{FF2B5EF4-FFF2-40B4-BE49-F238E27FC236}">
                <a16:creationId xmlns:a16="http://schemas.microsoft.com/office/drawing/2014/main" id="{03E984DB-723A-4D37-895E-8D317BF8337C}"/>
              </a:ext>
            </a:extLst>
          </p:cNvPr>
          <p:cNvSpPr/>
          <p:nvPr/>
        </p:nvSpPr>
        <p:spPr>
          <a:xfrm rot="21224178">
            <a:off x="201196" y="5004028"/>
            <a:ext cx="6122503" cy="1107996"/>
          </a:xfrm>
          <a:prstGeom prst="rect">
            <a:avLst/>
          </a:prstGeom>
        </p:spPr>
        <p:txBody>
          <a:bodyPr wrap="square">
            <a:spAutoFit/>
          </a:bodyPr>
          <a:lstStyle/>
          <a:p>
            <a:r>
              <a:rPr lang="fr-FR" sz="2400" b="1" dirty="0"/>
              <a:t>Sommative en fin de séquence </a:t>
            </a:r>
            <a:r>
              <a:rPr lang="fr-FR" sz="2400" dirty="0"/>
              <a:t>d’apprentissage</a:t>
            </a:r>
            <a:r>
              <a:rPr lang="fr-FR" dirty="0"/>
              <a:t>, à l’oral comme à l’écrit. (</a:t>
            </a:r>
            <a:r>
              <a:rPr lang="fr-FR" dirty="0" err="1"/>
              <a:t>pdf</a:t>
            </a:r>
            <a:r>
              <a:rPr lang="fr-FR" dirty="0"/>
              <a:t> modifiable, quizz en ligne, enregistrement…). </a:t>
            </a:r>
          </a:p>
        </p:txBody>
      </p:sp>
      <p:sp>
        <p:nvSpPr>
          <p:cNvPr id="9" name="Rectangle 8">
            <a:extLst>
              <a:ext uri="{FF2B5EF4-FFF2-40B4-BE49-F238E27FC236}">
                <a16:creationId xmlns:a16="http://schemas.microsoft.com/office/drawing/2014/main" id="{9DA53325-FABC-4F54-B382-6DE7EA426944}"/>
              </a:ext>
            </a:extLst>
          </p:cNvPr>
          <p:cNvSpPr/>
          <p:nvPr/>
        </p:nvSpPr>
        <p:spPr>
          <a:xfrm>
            <a:off x="6475232" y="5225658"/>
            <a:ext cx="5353878" cy="1107996"/>
          </a:xfrm>
          <a:prstGeom prst="rect">
            <a:avLst/>
          </a:prstGeom>
        </p:spPr>
        <p:txBody>
          <a:bodyPr wrap="square">
            <a:spAutoFit/>
          </a:bodyPr>
          <a:lstStyle/>
          <a:p>
            <a:pPr>
              <a:spcBef>
                <a:spcPts val="0"/>
              </a:spcBef>
            </a:pPr>
            <a:r>
              <a:rPr lang="fr-FR" sz="2400" b="1" dirty="0"/>
              <a:t>Garder des traces des notions abordées </a:t>
            </a:r>
            <a:r>
              <a:rPr lang="fr-FR" dirty="0"/>
              <a:t>et de  ces évaluations pour pouvoir compléter le livret scolaire</a:t>
            </a:r>
          </a:p>
        </p:txBody>
      </p:sp>
    </p:spTree>
    <p:extLst>
      <p:ext uri="{BB962C8B-B14F-4D97-AF65-F5344CB8AC3E}">
        <p14:creationId xmlns:p14="http://schemas.microsoft.com/office/powerpoint/2010/main" val="18368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850D1-78CD-4B55-A51F-FE15C50DA733}"/>
              </a:ext>
            </a:extLst>
          </p:cNvPr>
          <p:cNvSpPr>
            <a:spLocks noGrp="1"/>
          </p:cNvSpPr>
          <p:nvPr>
            <p:ph type="title"/>
          </p:nvPr>
        </p:nvSpPr>
        <p:spPr>
          <a:xfrm>
            <a:off x="810001" y="169430"/>
            <a:ext cx="10571998" cy="654131"/>
          </a:xfrm>
        </p:spPr>
        <p:txBody>
          <a:bodyPr/>
          <a:lstStyle/>
          <a:p>
            <a:r>
              <a:rPr lang="fr-FR" dirty="0"/>
              <a:t>Des supports et des outils d’évaluation</a:t>
            </a:r>
          </a:p>
        </p:txBody>
      </p:sp>
      <p:sp>
        <p:nvSpPr>
          <p:cNvPr id="4" name="ZoneTexte 3">
            <a:extLst>
              <a:ext uri="{FF2B5EF4-FFF2-40B4-BE49-F238E27FC236}">
                <a16:creationId xmlns:a16="http://schemas.microsoft.com/office/drawing/2014/main" id="{5B759316-79A1-4B93-9BCE-64B41B2FB616}"/>
              </a:ext>
            </a:extLst>
          </p:cNvPr>
          <p:cNvSpPr txBox="1"/>
          <p:nvPr/>
        </p:nvSpPr>
        <p:spPr>
          <a:xfrm>
            <a:off x="516834" y="2782797"/>
            <a:ext cx="3154017" cy="1477328"/>
          </a:xfrm>
          <a:prstGeom prst="rect">
            <a:avLst/>
          </a:prstGeom>
          <a:noFill/>
        </p:spPr>
        <p:txBody>
          <a:bodyPr wrap="square" rtlCol="0">
            <a:spAutoFit/>
          </a:bodyPr>
          <a:lstStyle/>
          <a:p>
            <a:r>
              <a:rPr lang="fr-FR" dirty="0"/>
              <a:t>Grille de suivi</a:t>
            </a:r>
          </a:p>
          <a:p>
            <a:r>
              <a:rPr lang="fr-FR" dirty="0"/>
              <a:t>Grille d’observation</a:t>
            </a:r>
          </a:p>
          <a:p>
            <a:r>
              <a:rPr lang="fr-FR" dirty="0"/>
              <a:t>Photos</a:t>
            </a:r>
          </a:p>
          <a:p>
            <a:r>
              <a:rPr lang="fr-FR" dirty="0"/>
              <a:t>Vidéos</a:t>
            </a:r>
          </a:p>
          <a:p>
            <a:r>
              <a:rPr lang="fr-FR" dirty="0"/>
              <a:t>Enregistrements audio</a:t>
            </a:r>
          </a:p>
        </p:txBody>
      </p:sp>
      <p:sp>
        <p:nvSpPr>
          <p:cNvPr id="5" name="ZoneTexte 4">
            <a:extLst>
              <a:ext uri="{FF2B5EF4-FFF2-40B4-BE49-F238E27FC236}">
                <a16:creationId xmlns:a16="http://schemas.microsoft.com/office/drawing/2014/main" id="{FE01C5D0-90E7-4F95-899F-D9778E9C7368}"/>
              </a:ext>
            </a:extLst>
          </p:cNvPr>
          <p:cNvSpPr txBox="1"/>
          <p:nvPr/>
        </p:nvSpPr>
        <p:spPr>
          <a:xfrm>
            <a:off x="357808" y="2228129"/>
            <a:ext cx="3313043" cy="369332"/>
          </a:xfrm>
          <a:prstGeom prst="rect">
            <a:avLst/>
          </a:prstGeom>
          <a:solidFill>
            <a:schemeClr val="accent1">
              <a:lumMod val="75000"/>
            </a:schemeClr>
          </a:solidFill>
        </p:spPr>
        <p:txBody>
          <a:bodyPr wrap="square" rtlCol="0">
            <a:spAutoFit/>
          </a:bodyPr>
          <a:lstStyle/>
          <a:p>
            <a:r>
              <a:rPr lang="fr-FR" dirty="0"/>
              <a:t>Des outils pour l’enseignant</a:t>
            </a:r>
          </a:p>
        </p:txBody>
      </p:sp>
      <p:sp>
        <p:nvSpPr>
          <p:cNvPr id="6" name="ZoneTexte 5">
            <a:extLst>
              <a:ext uri="{FF2B5EF4-FFF2-40B4-BE49-F238E27FC236}">
                <a16:creationId xmlns:a16="http://schemas.microsoft.com/office/drawing/2014/main" id="{6A19D97A-B9AA-4C7A-BE50-F8937E79C7AF}"/>
              </a:ext>
            </a:extLst>
          </p:cNvPr>
          <p:cNvSpPr txBox="1"/>
          <p:nvPr/>
        </p:nvSpPr>
        <p:spPr>
          <a:xfrm>
            <a:off x="371061" y="5042220"/>
            <a:ext cx="3684104" cy="1754326"/>
          </a:xfrm>
          <a:prstGeom prst="rect">
            <a:avLst/>
          </a:prstGeom>
          <a:noFill/>
        </p:spPr>
        <p:txBody>
          <a:bodyPr wrap="square" rtlCol="0">
            <a:spAutoFit/>
          </a:bodyPr>
          <a:lstStyle/>
          <a:p>
            <a:r>
              <a:rPr lang="fr-FR" dirty="0"/>
              <a:t>Observation</a:t>
            </a:r>
          </a:p>
          <a:p>
            <a:r>
              <a:rPr lang="fr-FR" dirty="0"/>
              <a:t>Outils de l’élève (cahier du jour, …)</a:t>
            </a:r>
          </a:p>
          <a:p>
            <a:r>
              <a:rPr lang="fr-FR" dirty="0"/>
              <a:t>Photos</a:t>
            </a:r>
          </a:p>
          <a:p>
            <a:r>
              <a:rPr lang="fr-FR" dirty="0"/>
              <a:t>Vidéos</a:t>
            </a:r>
          </a:p>
          <a:p>
            <a:r>
              <a:rPr lang="fr-FR" dirty="0"/>
              <a:t>Enregistrements audio</a:t>
            </a:r>
          </a:p>
        </p:txBody>
      </p:sp>
      <p:sp>
        <p:nvSpPr>
          <p:cNvPr id="7" name="ZoneTexte 6">
            <a:extLst>
              <a:ext uri="{FF2B5EF4-FFF2-40B4-BE49-F238E27FC236}">
                <a16:creationId xmlns:a16="http://schemas.microsoft.com/office/drawing/2014/main" id="{768C0A81-3AE2-42EB-B3FE-F522F3E34535}"/>
              </a:ext>
            </a:extLst>
          </p:cNvPr>
          <p:cNvSpPr txBox="1"/>
          <p:nvPr/>
        </p:nvSpPr>
        <p:spPr>
          <a:xfrm>
            <a:off x="516834" y="4466506"/>
            <a:ext cx="1775791" cy="369332"/>
          </a:xfrm>
          <a:prstGeom prst="rect">
            <a:avLst/>
          </a:prstGeom>
          <a:solidFill>
            <a:schemeClr val="accent1">
              <a:lumMod val="75000"/>
            </a:schemeClr>
          </a:solidFill>
        </p:spPr>
        <p:txBody>
          <a:bodyPr wrap="square" rtlCol="0">
            <a:spAutoFit/>
          </a:bodyPr>
          <a:lstStyle/>
          <a:p>
            <a:r>
              <a:rPr lang="fr-FR" dirty="0"/>
              <a:t>Des supports</a:t>
            </a:r>
          </a:p>
        </p:txBody>
      </p:sp>
      <p:sp>
        <p:nvSpPr>
          <p:cNvPr id="8" name="ZoneTexte 7">
            <a:extLst>
              <a:ext uri="{FF2B5EF4-FFF2-40B4-BE49-F238E27FC236}">
                <a16:creationId xmlns:a16="http://schemas.microsoft.com/office/drawing/2014/main" id="{962EDD5C-2994-4393-9C07-6694D4F58CD9}"/>
              </a:ext>
            </a:extLst>
          </p:cNvPr>
          <p:cNvSpPr txBox="1"/>
          <p:nvPr/>
        </p:nvSpPr>
        <p:spPr>
          <a:xfrm>
            <a:off x="4515677" y="2267602"/>
            <a:ext cx="2822713" cy="369332"/>
          </a:xfrm>
          <a:prstGeom prst="rect">
            <a:avLst/>
          </a:prstGeom>
          <a:solidFill>
            <a:schemeClr val="accent1">
              <a:lumMod val="75000"/>
            </a:schemeClr>
          </a:solidFill>
        </p:spPr>
        <p:txBody>
          <a:bodyPr wrap="square" rtlCol="0">
            <a:spAutoFit/>
          </a:bodyPr>
          <a:lstStyle/>
          <a:p>
            <a:r>
              <a:rPr lang="fr-FR" dirty="0"/>
              <a:t>Des outils pour l’élève</a:t>
            </a:r>
          </a:p>
        </p:txBody>
      </p:sp>
      <p:sp>
        <p:nvSpPr>
          <p:cNvPr id="9" name="ZoneTexte 8">
            <a:extLst>
              <a:ext uri="{FF2B5EF4-FFF2-40B4-BE49-F238E27FC236}">
                <a16:creationId xmlns:a16="http://schemas.microsoft.com/office/drawing/2014/main" id="{91CA8252-02EB-4D3E-B430-477BCF00DF38}"/>
              </a:ext>
            </a:extLst>
          </p:cNvPr>
          <p:cNvSpPr txBox="1"/>
          <p:nvPr/>
        </p:nvSpPr>
        <p:spPr>
          <a:xfrm>
            <a:off x="8183217" y="2254315"/>
            <a:ext cx="3491949" cy="369332"/>
          </a:xfrm>
          <a:prstGeom prst="rect">
            <a:avLst/>
          </a:prstGeom>
          <a:solidFill>
            <a:schemeClr val="accent1">
              <a:lumMod val="75000"/>
            </a:schemeClr>
          </a:solidFill>
        </p:spPr>
        <p:txBody>
          <a:bodyPr wrap="square" rtlCol="0">
            <a:spAutoFit/>
          </a:bodyPr>
          <a:lstStyle/>
          <a:p>
            <a:r>
              <a:rPr lang="fr-FR" dirty="0"/>
              <a:t>Des outils pour communiquer</a:t>
            </a:r>
          </a:p>
        </p:txBody>
      </p:sp>
      <p:sp>
        <p:nvSpPr>
          <p:cNvPr id="10" name="ZoneTexte 9">
            <a:extLst>
              <a:ext uri="{FF2B5EF4-FFF2-40B4-BE49-F238E27FC236}">
                <a16:creationId xmlns:a16="http://schemas.microsoft.com/office/drawing/2014/main" id="{CF5382CA-5072-4195-A2D0-F759C3475AF3}"/>
              </a:ext>
            </a:extLst>
          </p:cNvPr>
          <p:cNvSpPr txBox="1"/>
          <p:nvPr/>
        </p:nvSpPr>
        <p:spPr>
          <a:xfrm>
            <a:off x="4091607" y="2824724"/>
            <a:ext cx="3670852" cy="1415772"/>
          </a:xfrm>
          <a:prstGeom prst="rect">
            <a:avLst/>
          </a:prstGeom>
          <a:noFill/>
        </p:spPr>
        <p:txBody>
          <a:bodyPr wrap="square" rtlCol="0">
            <a:spAutoFit/>
          </a:bodyPr>
          <a:lstStyle/>
          <a:p>
            <a:r>
              <a:rPr lang="fr-FR" dirty="0"/>
              <a:t>Cahier de progrès </a:t>
            </a:r>
            <a:r>
              <a:rPr lang="fr-FR" sz="1400" dirty="0"/>
              <a:t>(à échelle, à vignettes, …)</a:t>
            </a:r>
            <a:endParaRPr lang="fr-FR" dirty="0"/>
          </a:p>
          <a:p>
            <a:r>
              <a:rPr lang="fr-FR" dirty="0"/>
              <a:t>Carnet des apprentissages</a:t>
            </a:r>
          </a:p>
          <a:p>
            <a:r>
              <a:rPr lang="fr-FR" dirty="0"/>
              <a:t>Brevet de réussite</a:t>
            </a:r>
          </a:p>
          <a:p>
            <a:r>
              <a:rPr lang="fr-FR" dirty="0"/>
              <a:t>Ceintures des réussite</a:t>
            </a:r>
          </a:p>
        </p:txBody>
      </p:sp>
      <p:sp>
        <p:nvSpPr>
          <p:cNvPr id="11" name="ZoneTexte 10">
            <a:extLst>
              <a:ext uri="{FF2B5EF4-FFF2-40B4-BE49-F238E27FC236}">
                <a16:creationId xmlns:a16="http://schemas.microsoft.com/office/drawing/2014/main" id="{9D343FB6-CC5E-4B66-8023-691EA22F705D}"/>
              </a:ext>
            </a:extLst>
          </p:cNvPr>
          <p:cNvSpPr txBox="1"/>
          <p:nvPr/>
        </p:nvSpPr>
        <p:spPr>
          <a:xfrm>
            <a:off x="4711147" y="4487688"/>
            <a:ext cx="1775791" cy="369332"/>
          </a:xfrm>
          <a:prstGeom prst="rect">
            <a:avLst/>
          </a:prstGeom>
          <a:solidFill>
            <a:schemeClr val="accent1">
              <a:lumMod val="75000"/>
            </a:schemeClr>
          </a:solidFill>
        </p:spPr>
        <p:txBody>
          <a:bodyPr wrap="square" rtlCol="0">
            <a:spAutoFit/>
          </a:bodyPr>
          <a:lstStyle/>
          <a:p>
            <a:r>
              <a:rPr lang="fr-FR" dirty="0"/>
              <a:t>Des supports</a:t>
            </a:r>
          </a:p>
        </p:txBody>
      </p:sp>
      <p:sp>
        <p:nvSpPr>
          <p:cNvPr id="12" name="ZoneTexte 11">
            <a:extLst>
              <a:ext uri="{FF2B5EF4-FFF2-40B4-BE49-F238E27FC236}">
                <a16:creationId xmlns:a16="http://schemas.microsoft.com/office/drawing/2014/main" id="{5A1233E9-8CF6-43EC-A6AE-606B8EEA3B3D}"/>
              </a:ext>
            </a:extLst>
          </p:cNvPr>
          <p:cNvSpPr txBox="1"/>
          <p:nvPr/>
        </p:nvSpPr>
        <p:spPr>
          <a:xfrm>
            <a:off x="4091607" y="5042220"/>
            <a:ext cx="3684104" cy="1754326"/>
          </a:xfrm>
          <a:prstGeom prst="rect">
            <a:avLst/>
          </a:prstGeom>
          <a:noFill/>
        </p:spPr>
        <p:txBody>
          <a:bodyPr wrap="square" rtlCol="0">
            <a:spAutoFit/>
          </a:bodyPr>
          <a:lstStyle/>
          <a:p>
            <a:r>
              <a:rPr lang="fr-FR" dirty="0"/>
              <a:t>Tableau de performances (fluence)</a:t>
            </a:r>
          </a:p>
          <a:p>
            <a:r>
              <a:rPr lang="fr-FR" dirty="0"/>
              <a:t>Grille de relecture</a:t>
            </a:r>
          </a:p>
          <a:p>
            <a:r>
              <a:rPr lang="fr-FR" dirty="0"/>
              <a:t>Exercices </a:t>
            </a:r>
            <a:r>
              <a:rPr lang="fr-FR" dirty="0" err="1"/>
              <a:t>auto-correctifs</a:t>
            </a:r>
            <a:endParaRPr lang="fr-FR" dirty="0"/>
          </a:p>
          <a:p>
            <a:r>
              <a:rPr lang="fr-FR" dirty="0" err="1"/>
              <a:t>Ecrits</a:t>
            </a:r>
            <a:r>
              <a:rPr lang="fr-FR" dirty="0"/>
              <a:t> réflexifs</a:t>
            </a:r>
          </a:p>
          <a:p>
            <a:r>
              <a:rPr lang="fr-FR" dirty="0"/>
              <a:t>…</a:t>
            </a:r>
          </a:p>
        </p:txBody>
      </p:sp>
      <p:sp>
        <p:nvSpPr>
          <p:cNvPr id="13" name="Rectangle 12">
            <a:extLst>
              <a:ext uri="{FF2B5EF4-FFF2-40B4-BE49-F238E27FC236}">
                <a16:creationId xmlns:a16="http://schemas.microsoft.com/office/drawing/2014/main" id="{6DE5672D-53CF-47C5-9E90-CC45514C29BA}"/>
              </a:ext>
            </a:extLst>
          </p:cNvPr>
          <p:cNvSpPr/>
          <p:nvPr/>
        </p:nvSpPr>
        <p:spPr>
          <a:xfrm>
            <a:off x="8020877" y="5210483"/>
            <a:ext cx="3816625" cy="1200329"/>
          </a:xfrm>
          <a:prstGeom prst="rect">
            <a:avLst/>
          </a:prstGeom>
        </p:spPr>
        <p:txBody>
          <a:bodyPr wrap="square">
            <a:spAutoFit/>
          </a:bodyPr>
          <a:lstStyle/>
          <a:p>
            <a:r>
              <a:rPr lang="fr-FR" dirty="0"/>
              <a:t>LSU,</a:t>
            </a:r>
            <a:r>
              <a:rPr lang="fr-FR" dirty="0">
                <a:cs typeface="Arial" panose="020B0604020202020204" pitchFamily="34" charset="0"/>
              </a:rPr>
              <a:t>carnet de Suivi des Apprentissages, </a:t>
            </a:r>
            <a:r>
              <a:rPr lang="fr-FR" dirty="0" err="1">
                <a:cs typeface="Arial" panose="020B0604020202020204" pitchFamily="34" charset="0"/>
              </a:rPr>
              <a:t>Edumoov</a:t>
            </a:r>
            <a:r>
              <a:rPr lang="fr-FR" dirty="0">
                <a:cs typeface="Arial" panose="020B0604020202020204" pitchFamily="34" charset="0"/>
              </a:rPr>
              <a:t>, </a:t>
            </a:r>
            <a:r>
              <a:rPr lang="fr-FR" dirty="0" err="1">
                <a:cs typeface="Arial" panose="020B0604020202020204" pitchFamily="34" charset="0"/>
              </a:rPr>
              <a:t>Livreval</a:t>
            </a:r>
            <a:r>
              <a:rPr lang="fr-FR" dirty="0">
                <a:cs typeface="Arial" panose="020B0604020202020204" pitchFamily="34" charset="0"/>
              </a:rPr>
              <a:t>, Pronote, bulletin spécifique à l'établissement..</a:t>
            </a:r>
            <a:endParaRPr lang="fr-FR" dirty="0"/>
          </a:p>
        </p:txBody>
      </p:sp>
      <p:sp>
        <p:nvSpPr>
          <p:cNvPr id="14" name="Rectangle 13">
            <a:extLst>
              <a:ext uri="{FF2B5EF4-FFF2-40B4-BE49-F238E27FC236}">
                <a16:creationId xmlns:a16="http://schemas.microsoft.com/office/drawing/2014/main" id="{D73A0655-B21C-4FFE-B552-30518BEE8692}"/>
              </a:ext>
            </a:extLst>
          </p:cNvPr>
          <p:cNvSpPr/>
          <p:nvPr/>
        </p:nvSpPr>
        <p:spPr>
          <a:xfrm>
            <a:off x="8264385" y="2882585"/>
            <a:ext cx="3329611" cy="923330"/>
          </a:xfrm>
          <a:prstGeom prst="rect">
            <a:avLst/>
          </a:prstGeom>
        </p:spPr>
        <p:txBody>
          <a:bodyPr wrap="square">
            <a:spAutoFit/>
          </a:bodyPr>
          <a:lstStyle/>
          <a:p>
            <a:r>
              <a:rPr lang="fr-FR" dirty="0"/>
              <a:t>Livret scolaire</a:t>
            </a:r>
          </a:p>
          <a:p>
            <a:r>
              <a:rPr lang="fr-FR" dirty="0"/>
              <a:t>Livret de compétences</a:t>
            </a:r>
          </a:p>
          <a:p>
            <a:r>
              <a:rPr lang="fr-FR" dirty="0"/>
              <a:t>…</a:t>
            </a:r>
          </a:p>
        </p:txBody>
      </p:sp>
      <p:sp>
        <p:nvSpPr>
          <p:cNvPr id="15" name="ZoneTexte 14">
            <a:extLst>
              <a:ext uri="{FF2B5EF4-FFF2-40B4-BE49-F238E27FC236}">
                <a16:creationId xmlns:a16="http://schemas.microsoft.com/office/drawing/2014/main" id="{02E33AA7-2F5C-4A61-9818-1158BBF98477}"/>
              </a:ext>
            </a:extLst>
          </p:cNvPr>
          <p:cNvSpPr txBox="1"/>
          <p:nvPr/>
        </p:nvSpPr>
        <p:spPr>
          <a:xfrm>
            <a:off x="8905460" y="4455417"/>
            <a:ext cx="1775791" cy="369332"/>
          </a:xfrm>
          <a:prstGeom prst="rect">
            <a:avLst/>
          </a:prstGeom>
          <a:solidFill>
            <a:schemeClr val="accent1">
              <a:lumMod val="75000"/>
            </a:schemeClr>
          </a:solidFill>
        </p:spPr>
        <p:txBody>
          <a:bodyPr wrap="square" rtlCol="0">
            <a:spAutoFit/>
          </a:bodyPr>
          <a:lstStyle/>
          <a:p>
            <a:r>
              <a:rPr lang="fr-FR" dirty="0"/>
              <a:t>Des supports</a:t>
            </a:r>
          </a:p>
        </p:txBody>
      </p:sp>
      <p:sp>
        <p:nvSpPr>
          <p:cNvPr id="16" name="Rectangle : coins arrondis 15">
            <a:extLst>
              <a:ext uri="{FF2B5EF4-FFF2-40B4-BE49-F238E27FC236}">
                <a16:creationId xmlns:a16="http://schemas.microsoft.com/office/drawing/2014/main" id="{093B7B65-E35F-4802-82B7-5E92E134AA79}"/>
              </a:ext>
            </a:extLst>
          </p:cNvPr>
          <p:cNvSpPr/>
          <p:nvPr/>
        </p:nvSpPr>
        <p:spPr>
          <a:xfrm>
            <a:off x="182217" y="1913120"/>
            <a:ext cx="3684104" cy="4870174"/>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717B77E0-13AD-4FA6-AB25-37F89F409BE2}"/>
              </a:ext>
            </a:extLst>
          </p:cNvPr>
          <p:cNvSpPr/>
          <p:nvPr/>
        </p:nvSpPr>
        <p:spPr>
          <a:xfrm>
            <a:off x="4041912" y="1926372"/>
            <a:ext cx="3684104" cy="4870174"/>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A22F308E-77C4-402E-9931-61C4BD6D9851}"/>
              </a:ext>
            </a:extLst>
          </p:cNvPr>
          <p:cNvSpPr/>
          <p:nvPr/>
        </p:nvSpPr>
        <p:spPr>
          <a:xfrm>
            <a:off x="7901607" y="1926372"/>
            <a:ext cx="3919332" cy="4870174"/>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7A0EAFD1-49DE-41AD-B8B1-0FF1C7CCD096}"/>
              </a:ext>
            </a:extLst>
          </p:cNvPr>
          <p:cNvPicPr>
            <a:picLocks noChangeAspect="1"/>
          </p:cNvPicPr>
          <p:nvPr/>
        </p:nvPicPr>
        <p:blipFill>
          <a:blip r:embed="rId2"/>
          <a:stretch>
            <a:fillRect/>
          </a:stretch>
        </p:blipFill>
        <p:spPr>
          <a:xfrm>
            <a:off x="1469188" y="803042"/>
            <a:ext cx="823437" cy="1075957"/>
          </a:xfrm>
          <a:prstGeom prst="rect">
            <a:avLst/>
          </a:prstGeom>
        </p:spPr>
      </p:pic>
      <p:pic>
        <p:nvPicPr>
          <p:cNvPr id="21" name="Image 20">
            <a:extLst>
              <a:ext uri="{FF2B5EF4-FFF2-40B4-BE49-F238E27FC236}">
                <a16:creationId xmlns:a16="http://schemas.microsoft.com/office/drawing/2014/main" id="{D9B84732-1081-4A85-8A84-87FF62C83B48}"/>
              </a:ext>
            </a:extLst>
          </p:cNvPr>
          <p:cNvPicPr>
            <a:picLocks noChangeAspect="1"/>
          </p:cNvPicPr>
          <p:nvPr/>
        </p:nvPicPr>
        <p:blipFill>
          <a:blip r:embed="rId3"/>
          <a:stretch>
            <a:fillRect/>
          </a:stretch>
        </p:blipFill>
        <p:spPr>
          <a:xfrm>
            <a:off x="5407714" y="793126"/>
            <a:ext cx="952500" cy="1009650"/>
          </a:xfrm>
          <a:prstGeom prst="rect">
            <a:avLst/>
          </a:prstGeom>
        </p:spPr>
      </p:pic>
      <p:pic>
        <p:nvPicPr>
          <p:cNvPr id="22" name="Image 21">
            <a:extLst>
              <a:ext uri="{FF2B5EF4-FFF2-40B4-BE49-F238E27FC236}">
                <a16:creationId xmlns:a16="http://schemas.microsoft.com/office/drawing/2014/main" id="{4A5397DE-A44A-4C62-B336-86709A8A9CF3}"/>
              </a:ext>
            </a:extLst>
          </p:cNvPr>
          <p:cNvPicPr>
            <a:picLocks noChangeAspect="1"/>
          </p:cNvPicPr>
          <p:nvPr/>
        </p:nvPicPr>
        <p:blipFill>
          <a:blip r:embed="rId4"/>
          <a:stretch>
            <a:fillRect/>
          </a:stretch>
        </p:blipFill>
        <p:spPr>
          <a:xfrm>
            <a:off x="9385023" y="849747"/>
            <a:ext cx="952500" cy="962025"/>
          </a:xfrm>
          <a:prstGeom prst="rect">
            <a:avLst/>
          </a:prstGeom>
        </p:spPr>
      </p:pic>
      <p:sp>
        <p:nvSpPr>
          <p:cNvPr id="23" name="Flèche : courbe vers le bas 22">
            <a:extLst>
              <a:ext uri="{FF2B5EF4-FFF2-40B4-BE49-F238E27FC236}">
                <a16:creationId xmlns:a16="http://schemas.microsoft.com/office/drawing/2014/main" id="{F39AB135-F584-4163-BB4D-4DB8CACC14B6}"/>
              </a:ext>
            </a:extLst>
          </p:cNvPr>
          <p:cNvSpPr/>
          <p:nvPr/>
        </p:nvSpPr>
        <p:spPr>
          <a:xfrm>
            <a:off x="6816439" y="1082499"/>
            <a:ext cx="2292626" cy="604790"/>
          </a:xfrm>
          <a:prstGeom prst="curvedDownArrow">
            <a:avLst>
              <a:gd name="adj1" fmla="val 30197"/>
              <a:gd name="adj2" fmla="val 50000"/>
              <a:gd name="adj3" fmla="val 25000"/>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4" name="Flèche : courbe vers le bas 23">
            <a:extLst>
              <a:ext uri="{FF2B5EF4-FFF2-40B4-BE49-F238E27FC236}">
                <a16:creationId xmlns:a16="http://schemas.microsoft.com/office/drawing/2014/main" id="{D22905B5-0852-4A71-A85F-1E13108EB664}"/>
              </a:ext>
            </a:extLst>
          </p:cNvPr>
          <p:cNvSpPr/>
          <p:nvPr/>
        </p:nvSpPr>
        <p:spPr>
          <a:xfrm>
            <a:off x="2748850" y="1048910"/>
            <a:ext cx="2292626" cy="604790"/>
          </a:xfrm>
          <a:prstGeom prst="curvedDownArrow">
            <a:avLst>
              <a:gd name="adj1" fmla="val 30197"/>
              <a:gd name="adj2" fmla="val 50000"/>
              <a:gd name="adj3" fmla="val 25000"/>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0623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6CE0B3B-4D05-4C34-B1EF-5622C749AA77}"/>
              </a:ext>
            </a:extLst>
          </p:cNvPr>
          <p:cNvPicPr>
            <a:picLocks noChangeAspect="1"/>
          </p:cNvPicPr>
          <p:nvPr/>
        </p:nvPicPr>
        <p:blipFill>
          <a:blip r:embed="rId2"/>
          <a:stretch>
            <a:fillRect/>
          </a:stretch>
        </p:blipFill>
        <p:spPr>
          <a:xfrm>
            <a:off x="311964" y="208001"/>
            <a:ext cx="823437" cy="1075957"/>
          </a:xfrm>
          <a:prstGeom prst="rect">
            <a:avLst/>
          </a:prstGeom>
        </p:spPr>
      </p:pic>
      <p:pic>
        <p:nvPicPr>
          <p:cNvPr id="5" name="Image 4">
            <a:extLst>
              <a:ext uri="{FF2B5EF4-FFF2-40B4-BE49-F238E27FC236}">
                <a16:creationId xmlns:a16="http://schemas.microsoft.com/office/drawing/2014/main" id="{E88BD224-791D-4BCC-87F3-2C90BFD3F33E}"/>
              </a:ext>
            </a:extLst>
          </p:cNvPr>
          <p:cNvPicPr>
            <a:picLocks noChangeAspect="1"/>
          </p:cNvPicPr>
          <p:nvPr/>
        </p:nvPicPr>
        <p:blipFill>
          <a:blip r:embed="rId3"/>
          <a:stretch>
            <a:fillRect/>
          </a:stretch>
        </p:blipFill>
        <p:spPr>
          <a:xfrm>
            <a:off x="5143500" y="208001"/>
            <a:ext cx="952500" cy="1009650"/>
          </a:xfrm>
          <a:prstGeom prst="rect">
            <a:avLst/>
          </a:prstGeom>
        </p:spPr>
      </p:pic>
      <p:pic>
        <p:nvPicPr>
          <p:cNvPr id="6" name="Image 5">
            <a:extLst>
              <a:ext uri="{FF2B5EF4-FFF2-40B4-BE49-F238E27FC236}">
                <a16:creationId xmlns:a16="http://schemas.microsoft.com/office/drawing/2014/main" id="{BB1BA248-27B0-47B9-A78D-762F60ABE1D5}"/>
              </a:ext>
            </a:extLst>
          </p:cNvPr>
          <p:cNvPicPr>
            <a:picLocks noChangeAspect="1"/>
          </p:cNvPicPr>
          <p:nvPr/>
        </p:nvPicPr>
        <p:blipFill>
          <a:blip r:embed="rId4"/>
          <a:stretch>
            <a:fillRect/>
          </a:stretch>
        </p:blipFill>
        <p:spPr>
          <a:xfrm>
            <a:off x="9650067" y="588361"/>
            <a:ext cx="952500" cy="962025"/>
          </a:xfrm>
          <a:prstGeom prst="rect">
            <a:avLst/>
          </a:prstGeom>
        </p:spPr>
      </p:pic>
      <p:sp>
        <p:nvSpPr>
          <p:cNvPr id="7" name="Rectangle 6">
            <a:extLst>
              <a:ext uri="{FF2B5EF4-FFF2-40B4-BE49-F238E27FC236}">
                <a16:creationId xmlns:a16="http://schemas.microsoft.com/office/drawing/2014/main" id="{EE49DEFE-2A8E-4E3D-932F-1450D36C1369}"/>
              </a:ext>
            </a:extLst>
          </p:cNvPr>
          <p:cNvSpPr/>
          <p:nvPr/>
        </p:nvSpPr>
        <p:spPr>
          <a:xfrm>
            <a:off x="1330474" y="482226"/>
            <a:ext cx="1677062" cy="369332"/>
          </a:xfrm>
          <a:prstGeom prst="rect">
            <a:avLst/>
          </a:prstGeom>
        </p:spPr>
        <p:txBody>
          <a:bodyPr wrap="none">
            <a:spAutoFit/>
          </a:bodyPr>
          <a:lstStyle/>
          <a:p>
            <a:r>
              <a:rPr lang="fr-FR" b="1" dirty="0"/>
              <a:t>Grille de suivi</a:t>
            </a:r>
          </a:p>
        </p:txBody>
      </p:sp>
      <p:sp>
        <p:nvSpPr>
          <p:cNvPr id="8" name="Rectangle 7">
            <a:extLst>
              <a:ext uri="{FF2B5EF4-FFF2-40B4-BE49-F238E27FC236}">
                <a16:creationId xmlns:a16="http://schemas.microsoft.com/office/drawing/2014/main" id="{20B79808-AB49-4E2C-A9A6-C8FBBC122DF4}"/>
              </a:ext>
            </a:extLst>
          </p:cNvPr>
          <p:cNvSpPr/>
          <p:nvPr/>
        </p:nvSpPr>
        <p:spPr>
          <a:xfrm>
            <a:off x="4438657" y="1365720"/>
            <a:ext cx="3185487" cy="369332"/>
          </a:xfrm>
          <a:prstGeom prst="rect">
            <a:avLst/>
          </a:prstGeom>
        </p:spPr>
        <p:txBody>
          <a:bodyPr wrap="none">
            <a:spAutoFit/>
          </a:bodyPr>
          <a:lstStyle/>
          <a:p>
            <a:r>
              <a:rPr lang="fr-FR" b="1" dirty="0"/>
              <a:t>Carnet des apprentissages</a:t>
            </a:r>
          </a:p>
        </p:txBody>
      </p:sp>
      <p:sp>
        <p:nvSpPr>
          <p:cNvPr id="9" name="Rectangle 8">
            <a:extLst>
              <a:ext uri="{FF2B5EF4-FFF2-40B4-BE49-F238E27FC236}">
                <a16:creationId xmlns:a16="http://schemas.microsoft.com/office/drawing/2014/main" id="{FC164895-C1B0-45EC-9700-5C58E692C943}"/>
              </a:ext>
            </a:extLst>
          </p:cNvPr>
          <p:cNvSpPr/>
          <p:nvPr/>
        </p:nvSpPr>
        <p:spPr>
          <a:xfrm>
            <a:off x="8779768" y="1972628"/>
            <a:ext cx="1752403" cy="369332"/>
          </a:xfrm>
          <a:prstGeom prst="rect">
            <a:avLst/>
          </a:prstGeom>
        </p:spPr>
        <p:txBody>
          <a:bodyPr wrap="none">
            <a:spAutoFit/>
          </a:bodyPr>
          <a:lstStyle/>
          <a:p>
            <a:r>
              <a:rPr lang="fr-FR" dirty="0"/>
              <a:t>Livret scolaire </a:t>
            </a:r>
          </a:p>
        </p:txBody>
      </p:sp>
      <p:pic>
        <p:nvPicPr>
          <p:cNvPr id="10" name="Image 9">
            <a:extLst>
              <a:ext uri="{FF2B5EF4-FFF2-40B4-BE49-F238E27FC236}">
                <a16:creationId xmlns:a16="http://schemas.microsoft.com/office/drawing/2014/main" id="{3CDED1F9-C85D-4F91-9AFB-C337253FAE42}"/>
              </a:ext>
            </a:extLst>
          </p:cNvPr>
          <p:cNvPicPr>
            <a:picLocks noChangeAspect="1"/>
          </p:cNvPicPr>
          <p:nvPr/>
        </p:nvPicPr>
        <p:blipFill>
          <a:blip r:embed="rId5"/>
          <a:stretch>
            <a:fillRect/>
          </a:stretch>
        </p:blipFill>
        <p:spPr>
          <a:xfrm>
            <a:off x="73529" y="1550386"/>
            <a:ext cx="3949976" cy="1974988"/>
          </a:xfrm>
          <a:prstGeom prst="rect">
            <a:avLst/>
          </a:prstGeom>
        </p:spPr>
      </p:pic>
      <p:pic>
        <p:nvPicPr>
          <p:cNvPr id="11" name="Image 10">
            <a:extLst>
              <a:ext uri="{FF2B5EF4-FFF2-40B4-BE49-F238E27FC236}">
                <a16:creationId xmlns:a16="http://schemas.microsoft.com/office/drawing/2014/main" id="{4FED3F09-3E24-4165-84D7-7E05C2D13EA3}"/>
              </a:ext>
            </a:extLst>
          </p:cNvPr>
          <p:cNvPicPr>
            <a:picLocks noChangeAspect="1"/>
          </p:cNvPicPr>
          <p:nvPr/>
        </p:nvPicPr>
        <p:blipFill>
          <a:blip r:embed="rId6"/>
          <a:stretch>
            <a:fillRect/>
          </a:stretch>
        </p:blipFill>
        <p:spPr>
          <a:xfrm>
            <a:off x="4394348" y="1862004"/>
            <a:ext cx="3185487" cy="2075876"/>
          </a:xfrm>
          <a:prstGeom prst="rect">
            <a:avLst/>
          </a:prstGeom>
        </p:spPr>
      </p:pic>
      <p:pic>
        <p:nvPicPr>
          <p:cNvPr id="12" name="Image 11">
            <a:extLst>
              <a:ext uri="{FF2B5EF4-FFF2-40B4-BE49-F238E27FC236}">
                <a16:creationId xmlns:a16="http://schemas.microsoft.com/office/drawing/2014/main" id="{6896E9B3-EC70-41C6-B8ED-297F14884E03}"/>
              </a:ext>
            </a:extLst>
          </p:cNvPr>
          <p:cNvPicPr>
            <a:picLocks noChangeAspect="1"/>
          </p:cNvPicPr>
          <p:nvPr/>
        </p:nvPicPr>
        <p:blipFill>
          <a:blip r:embed="rId7"/>
          <a:stretch>
            <a:fillRect/>
          </a:stretch>
        </p:blipFill>
        <p:spPr>
          <a:xfrm>
            <a:off x="5701747" y="3318431"/>
            <a:ext cx="2179998" cy="3130406"/>
          </a:xfrm>
          <a:prstGeom prst="rect">
            <a:avLst/>
          </a:prstGeom>
        </p:spPr>
      </p:pic>
      <p:pic>
        <p:nvPicPr>
          <p:cNvPr id="14" name="Image 13">
            <a:extLst>
              <a:ext uri="{FF2B5EF4-FFF2-40B4-BE49-F238E27FC236}">
                <a16:creationId xmlns:a16="http://schemas.microsoft.com/office/drawing/2014/main" id="{731FA0C6-1B6C-432E-B264-BFB7B14D04F0}"/>
              </a:ext>
            </a:extLst>
          </p:cNvPr>
          <p:cNvPicPr>
            <a:picLocks noChangeAspect="1"/>
          </p:cNvPicPr>
          <p:nvPr/>
        </p:nvPicPr>
        <p:blipFill>
          <a:blip r:embed="rId8"/>
          <a:stretch>
            <a:fillRect/>
          </a:stretch>
        </p:blipFill>
        <p:spPr>
          <a:xfrm>
            <a:off x="9016072" y="2507701"/>
            <a:ext cx="2537612" cy="1595920"/>
          </a:xfrm>
          <a:prstGeom prst="rect">
            <a:avLst/>
          </a:prstGeom>
        </p:spPr>
      </p:pic>
      <p:pic>
        <p:nvPicPr>
          <p:cNvPr id="15" name="Image 14">
            <a:extLst>
              <a:ext uri="{FF2B5EF4-FFF2-40B4-BE49-F238E27FC236}">
                <a16:creationId xmlns:a16="http://schemas.microsoft.com/office/drawing/2014/main" id="{C7BCBF45-6EDA-43F8-A978-6FF5686E6A7A}"/>
              </a:ext>
            </a:extLst>
          </p:cNvPr>
          <p:cNvPicPr>
            <a:picLocks noChangeAspect="1"/>
          </p:cNvPicPr>
          <p:nvPr/>
        </p:nvPicPr>
        <p:blipFill>
          <a:blip r:embed="rId9"/>
          <a:stretch>
            <a:fillRect/>
          </a:stretch>
        </p:blipFill>
        <p:spPr>
          <a:xfrm>
            <a:off x="9650067" y="3294730"/>
            <a:ext cx="2315871" cy="2974909"/>
          </a:xfrm>
          <a:prstGeom prst="rect">
            <a:avLst/>
          </a:prstGeom>
        </p:spPr>
      </p:pic>
    </p:spTree>
    <p:extLst>
      <p:ext uri="{BB962C8B-B14F-4D97-AF65-F5344CB8AC3E}">
        <p14:creationId xmlns:p14="http://schemas.microsoft.com/office/powerpoint/2010/main" val="3918255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Concis</Template>
  <TotalTime>626</TotalTime>
  <Words>2328</Words>
  <Application>Microsoft Office PowerPoint</Application>
  <PresentationFormat>Grand écran</PresentationFormat>
  <Paragraphs>524</Paragraphs>
  <Slides>38</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38</vt:i4>
      </vt:variant>
    </vt:vector>
  </HeadingPairs>
  <TitlesOfParts>
    <vt:vector size="45" baseType="lpstr">
      <vt:lpstr>Arial</vt:lpstr>
      <vt:lpstr>Calibri</vt:lpstr>
      <vt:lpstr>Century Gothic</vt:lpstr>
      <vt:lpstr>Wingdings</vt:lpstr>
      <vt:lpstr>Wingdings 2</vt:lpstr>
      <vt:lpstr>Concis</vt:lpstr>
      <vt:lpstr>Acrobat Document</vt:lpstr>
      <vt:lpstr>Des outils d’évaluation</vt:lpstr>
      <vt:lpstr>Mais d’abord, quelques réponses à des questions importantes …</vt:lpstr>
      <vt:lpstr>Présentation PowerPoint</vt:lpstr>
      <vt:lpstr>Présentation PowerPoint</vt:lpstr>
      <vt:lpstr>Présentation PowerPoint</vt:lpstr>
      <vt:lpstr>Pourra t-on évaluer toutes les compétences du programme ?</vt:lpstr>
      <vt:lpstr>Présentation PowerPoint</vt:lpstr>
      <vt:lpstr>Des supports et des outils d’évaluation</vt:lpstr>
      <vt:lpstr>Présentation PowerPoint</vt:lpstr>
      <vt:lpstr>Grilles de suivi</vt:lpstr>
      <vt:lpstr>Présentation PowerPoint</vt:lpstr>
      <vt:lpstr>Présentation PowerPoint</vt:lpstr>
      <vt:lpstr>Grille de suivi GS Ecole des Almadies</vt:lpstr>
      <vt:lpstr>Mon cahier de réussites et de progrès  Myriam - PS </vt:lpstr>
      <vt:lpstr>Présentation PowerPoint</vt:lpstr>
      <vt:lpstr>Présentation PowerPoint</vt:lpstr>
      <vt:lpstr>Présentation PowerPoint</vt:lpstr>
      <vt:lpstr>Présentation PowerPoint</vt:lpstr>
      <vt:lpstr>Cahiers de réussite</vt:lpstr>
      <vt:lpstr>Présentation PowerPoint</vt:lpstr>
      <vt:lpstr>Le carnet de suivi des apprentissages</vt:lpstr>
      <vt:lpstr>Les écueils à éviter http://web40.ac-bordeaux.fr/fileadmin/pedagogie/circonscriptions/T/Animations_pedagogiques/2016-2017/observation_carnet_de_suivi/De_l_observation_a_la_synthese_des_acquis-_2emeanimation.pdf</vt:lpstr>
      <vt:lpstr>Présentation PowerPoint</vt:lpstr>
      <vt:lpstr>Présentation PowerPoint</vt:lpstr>
      <vt:lpstr>Présentation PowerPoint</vt:lpstr>
      <vt:lpstr>Présentation PowerPoint</vt:lpstr>
      <vt:lpstr>Présentation PowerPoint</vt:lpstr>
      <vt:lpstr>Présentation PowerPoint</vt:lpstr>
      <vt:lpstr>Le livret scolaire</vt:lpstr>
      <vt:lpstr>Le livret scolaire type LSU</vt:lpstr>
      <vt:lpstr>Edumoov</vt:lpstr>
      <vt:lpstr>Livreval</vt:lpstr>
      <vt:lpstr>Bilan des acquis de fin de maternelle</vt:lpstr>
      <vt:lpstr>Présentation PowerPoint</vt:lpstr>
      <vt:lpstr>L’appréciation générale</vt:lpstr>
      <vt:lpstr>Cas d’élève n’ayant pas participé à l’EAD ou qu’à une partie</vt:lpstr>
      <vt:lpstr>Cas d’un élève très accompagné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outils d’évaluation</dc:title>
  <dc:creator>serge levaufre</dc:creator>
  <cp:lastModifiedBy>serge levaufre</cp:lastModifiedBy>
  <cp:revision>37</cp:revision>
  <dcterms:created xsi:type="dcterms:W3CDTF">2020-05-27T13:37:47Z</dcterms:created>
  <dcterms:modified xsi:type="dcterms:W3CDTF">2020-05-28T13:26:50Z</dcterms:modified>
</cp:coreProperties>
</file>