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66"/>
  </p:notesMasterIdLst>
  <p:sldIdLst>
    <p:sldId id="256" r:id="rId2"/>
    <p:sldId id="290" r:id="rId3"/>
    <p:sldId id="257" r:id="rId4"/>
    <p:sldId id="291" r:id="rId5"/>
    <p:sldId id="362" r:id="rId6"/>
    <p:sldId id="350" r:id="rId7"/>
    <p:sldId id="364" r:id="rId8"/>
    <p:sldId id="349" r:id="rId9"/>
    <p:sldId id="292" r:id="rId10"/>
    <p:sldId id="293" r:id="rId11"/>
    <p:sldId id="294" r:id="rId12"/>
    <p:sldId id="295" r:id="rId13"/>
    <p:sldId id="297" r:id="rId14"/>
    <p:sldId id="296" r:id="rId15"/>
    <p:sldId id="298" r:id="rId16"/>
    <p:sldId id="299" r:id="rId17"/>
    <p:sldId id="303" r:id="rId18"/>
    <p:sldId id="304" r:id="rId19"/>
    <p:sldId id="374" r:id="rId20"/>
    <p:sldId id="375" r:id="rId21"/>
    <p:sldId id="377" r:id="rId22"/>
    <p:sldId id="378" r:id="rId23"/>
    <p:sldId id="379" r:id="rId24"/>
    <p:sldId id="380" r:id="rId25"/>
    <p:sldId id="381" r:id="rId26"/>
    <p:sldId id="382" r:id="rId27"/>
    <p:sldId id="383" r:id="rId28"/>
    <p:sldId id="384" r:id="rId29"/>
    <p:sldId id="301" r:id="rId30"/>
    <p:sldId id="302" r:id="rId31"/>
    <p:sldId id="365" r:id="rId32"/>
    <p:sldId id="348" r:id="rId33"/>
    <p:sldId id="312"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 id="332" r:id="rId49"/>
    <p:sldId id="322" r:id="rId50"/>
    <p:sldId id="328" r:id="rId51"/>
    <p:sldId id="329" r:id="rId52"/>
    <p:sldId id="330" r:id="rId53"/>
    <p:sldId id="363" r:id="rId54"/>
    <p:sldId id="385" r:id="rId55"/>
    <p:sldId id="351" r:id="rId56"/>
    <p:sldId id="352" r:id="rId57"/>
    <p:sldId id="353" r:id="rId58"/>
    <p:sldId id="356" r:id="rId59"/>
    <p:sldId id="357" r:id="rId60"/>
    <p:sldId id="360" r:id="rId61"/>
    <p:sldId id="366" r:id="rId62"/>
    <p:sldId id="367" r:id="rId63"/>
    <p:sldId id="306" r:id="rId64"/>
    <p:sldId id="289" r:id="rId65"/>
  </p:sldIdLst>
  <p:sldSz cx="9144000" cy="5143500" type="screen16x9"/>
  <p:notesSz cx="6858000" cy="9144000"/>
  <p:embeddedFontLst>
    <p:embeddedFont>
      <p:font typeface="Nunito" pitchFamily="2" charset="0"/>
      <p:regular r:id="rId67"/>
      <p:bold r:id="rId68"/>
      <p:italic r:id="rId69"/>
      <p:boldItalic r:id="rId70"/>
    </p:embeddedFont>
    <p:embeddedFont>
      <p:font typeface="Nunito Light" pitchFamily="2" charset="0"/>
      <p:regular r:id="rId71"/>
      <p:bold r:id="rId72"/>
      <p:italic r:id="rId73"/>
      <p:boldItalic r:id="rId74"/>
    </p:embeddedFont>
    <p:embeddedFont>
      <p:font typeface="Nunito Medium"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8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935033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228d4fcbc2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228d4fcbc2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12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859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078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6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87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2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81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75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840e7dedc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840e7dedc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21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0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29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29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6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6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79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43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e57f0ad1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e57f0ad1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008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ccueil présentiel"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186700"/>
            <a:ext cx="7848600" cy="10728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Clr>
                <a:srgbClr val="38761D"/>
              </a:buClr>
              <a:buSzPts val="2500"/>
              <a:buFont typeface="Nunito"/>
              <a:buNone/>
              <a:defRPr b="1">
                <a:solidFill>
                  <a:srgbClr val="38761D"/>
                </a:solidFill>
                <a:latin typeface="Nunito"/>
                <a:ea typeface="Nunito"/>
                <a:cs typeface="Nunito"/>
                <a:sym typeface="Nunito"/>
              </a:defRPr>
            </a:lvl1pPr>
            <a:lvl2pPr lvl="1">
              <a:lnSpc>
                <a:spcPct val="100000"/>
              </a:lnSpc>
              <a:spcBef>
                <a:spcPts val="0"/>
              </a:spcBef>
              <a:spcAft>
                <a:spcPts val="0"/>
              </a:spcAft>
              <a:buClr>
                <a:srgbClr val="38761D"/>
              </a:buClr>
              <a:buSzPts val="3400"/>
              <a:buNone/>
              <a:defRPr sz="3400">
                <a:solidFill>
                  <a:srgbClr val="38761D"/>
                </a:solidFill>
              </a:defRPr>
            </a:lvl2pPr>
            <a:lvl3pPr lvl="2">
              <a:lnSpc>
                <a:spcPct val="100000"/>
              </a:lnSpc>
              <a:spcBef>
                <a:spcPts val="0"/>
              </a:spcBef>
              <a:spcAft>
                <a:spcPts val="0"/>
              </a:spcAft>
              <a:buClr>
                <a:srgbClr val="38761D"/>
              </a:buClr>
              <a:buSzPts val="3400"/>
              <a:buNone/>
              <a:defRPr sz="3400">
                <a:solidFill>
                  <a:srgbClr val="38761D"/>
                </a:solidFill>
              </a:defRPr>
            </a:lvl3pPr>
            <a:lvl4pPr lvl="3">
              <a:lnSpc>
                <a:spcPct val="100000"/>
              </a:lnSpc>
              <a:spcBef>
                <a:spcPts val="0"/>
              </a:spcBef>
              <a:spcAft>
                <a:spcPts val="0"/>
              </a:spcAft>
              <a:buClr>
                <a:srgbClr val="38761D"/>
              </a:buClr>
              <a:buSzPts val="3400"/>
              <a:buNone/>
              <a:defRPr sz="3400">
                <a:solidFill>
                  <a:srgbClr val="38761D"/>
                </a:solidFill>
              </a:defRPr>
            </a:lvl4pPr>
            <a:lvl5pPr lvl="4">
              <a:lnSpc>
                <a:spcPct val="100000"/>
              </a:lnSpc>
              <a:spcBef>
                <a:spcPts val="0"/>
              </a:spcBef>
              <a:spcAft>
                <a:spcPts val="0"/>
              </a:spcAft>
              <a:buClr>
                <a:srgbClr val="38761D"/>
              </a:buClr>
              <a:buSzPts val="3400"/>
              <a:buNone/>
              <a:defRPr sz="3400">
                <a:solidFill>
                  <a:srgbClr val="38761D"/>
                </a:solidFill>
              </a:defRPr>
            </a:lvl5pPr>
            <a:lvl6pPr lvl="5">
              <a:lnSpc>
                <a:spcPct val="100000"/>
              </a:lnSpc>
              <a:spcBef>
                <a:spcPts val="0"/>
              </a:spcBef>
              <a:spcAft>
                <a:spcPts val="0"/>
              </a:spcAft>
              <a:buClr>
                <a:srgbClr val="38761D"/>
              </a:buClr>
              <a:buSzPts val="3400"/>
              <a:buNone/>
              <a:defRPr sz="3400">
                <a:solidFill>
                  <a:srgbClr val="38761D"/>
                </a:solidFill>
              </a:defRPr>
            </a:lvl6pPr>
            <a:lvl7pPr lvl="6">
              <a:lnSpc>
                <a:spcPct val="100000"/>
              </a:lnSpc>
              <a:spcBef>
                <a:spcPts val="0"/>
              </a:spcBef>
              <a:spcAft>
                <a:spcPts val="0"/>
              </a:spcAft>
              <a:buClr>
                <a:srgbClr val="38761D"/>
              </a:buClr>
              <a:buSzPts val="3400"/>
              <a:buNone/>
              <a:defRPr sz="3400">
                <a:solidFill>
                  <a:srgbClr val="38761D"/>
                </a:solidFill>
              </a:defRPr>
            </a:lvl7pPr>
            <a:lvl8pPr lvl="7">
              <a:lnSpc>
                <a:spcPct val="100000"/>
              </a:lnSpc>
              <a:spcBef>
                <a:spcPts val="0"/>
              </a:spcBef>
              <a:spcAft>
                <a:spcPts val="0"/>
              </a:spcAft>
              <a:buClr>
                <a:srgbClr val="38761D"/>
              </a:buClr>
              <a:buSzPts val="3400"/>
              <a:buNone/>
              <a:defRPr sz="3400">
                <a:solidFill>
                  <a:srgbClr val="38761D"/>
                </a:solidFill>
              </a:defRPr>
            </a:lvl8pPr>
            <a:lvl9pPr lvl="8">
              <a:lnSpc>
                <a:spcPct val="100000"/>
              </a:lnSpc>
              <a:spcBef>
                <a:spcPts val="0"/>
              </a:spcBef>
              <a:spcAft>
                <a:spcPts val="0"/>
              </a:spcAft>
              <a:buClr>
                <a:srgbClr val="38761D"/>
              </a:buClr>
              <a:buSzPts val="3400"/>
              <a:buNone/>
              <a:defRPr sz="3400">
                <a:solidFill>
                  <a:srgbClr val="38761D"/>
                </a:solidFill>
              </a:defRPr>
            </a:lvl9pPr>
          </a:lstStyle>
          <a:p>
            <a:endParaRPr/>
          </a:p>
        </p:txBody>
      </p:sp>
      <p:sp>
        <p:nvSpPr>
          <p:cNvPr id="11" name="Google Shape;11;p2"/>
          <p:cNvSpPr txBox="1">
            <a:spLocks noGrp="1"/>
          </p:cNvSpPr>
          <p:nvPr>
            <p:ph type="subTitle" idx="1"/>
          </p:nvPr>
        </p:nvSpPr>
        <p:spPr>
          <a:xfrm>
            <a:off x="311700" y="2297575"/>
            <a:ext cx="5084100" cy="4002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1300"/>
              <a:buFont typeface="Nunito Medium"/>
              <a:buNone/>
              <a:defRPr sz="13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texte"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38761D"/>
              </a:buClr>
              <a:buSzPts val="2500"/>
              <a:buNone/>
              <a:defRPr>
                <a:solidFill>
                  <a:srgbClr val="38761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 y="4749892"/>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cxnSp>
        <p:nvCxnSpPr>
          <p:cNvPr id="22" name="Google Shape;22;p4"/>
          <p:cNvCxnSpPr/>
          <p:nvPr/>
        </p:nvCxnSpPr>
        <p:spPr>
          <a:xfrm rot="10800000">
            <a:off x="37625" y="4835700"/>
            <a:ext cx="9104700" cy="0"/>
          </a:xfrm>
          <a:prstGeom prst="straightConnector1">
            <a:avLst/>
          </a:prstGeom>
          <a:noFill/>
          <a:ln w="9525" cap="flat" cmpd="sng">
            <a:solidFill>
              <a:srgbClr val="38761D"/>
            </a:solidFill>
            <a:prstDash val="solid"/>
            <a:round/>
            <a:headEnd type="none" w="sm" len="sm"/>
            <a:tailEnd type="none" w="sm" len="sm"/>
          </a:ln>
        </p:spPr>
      </p:cxnSp>
      <p:sp>
        <p:nvSpPr>
          <p:cNvPr id="23" name="Google Shape;23;p4"/>
          <p:cNvSpPr txBox="1"/>
          <p:nvPr/>
        </p:nvSpPr>
        <p:spPr>
          <a:xfrm>
            <a:off x="8089025" y="4835700"/>
            <a:ext cx="10533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a:solidFill>
                  <a:srgbClr val="666666"/>
                </a:solidFill>
                <a:latin typeface="Nunito Light"/>
                <a:ea typeface="Nunito Light"/>
                <a:cs typeface="Nunito Light"/>
                <a:sym typeface="Nunito Light"/>
              </a:rPr>
              <a:t>ZAO 2023-2024</a:t>
            </a:r>
            <a:endParaRPr sz="800">
              <a:solidFill>
                <a:srgbClr val="666666"/>
              </a:solidFill>
              <a:latin typeface="Nunito Light"/>
              <a:ea typeface="Nunito Light"/>
              <a:cs typeface="Nunito Light"/>
              <a:sym typeface="Nunito Light"/>
            </a:endParaRPr>
          </a:p>
        </p:txBody>
      </p:sp>
      <p:pic>
        <p:nvPicPr>
          <p:cNvPr id="24" name="Google Shape;24;p4"/>
          <p:cNvPicPr preferRelativeResize="0"/>
          <p:nvPr/>
        </p:nvPicPr>
        <p:blipFill>
          <a:blip r:embed="rId2">
            <a:alphaModFix/>
          </a:blip>
          <a:stretch>
            <a:fillRect/>
          </a:stretch>
        </p:blipFill>
        <p:spPr>
          <a:xfrm>
            <a:off x="8501648" y="0"/>
            <a:ext cx="642350" cy="6771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ge blanche" type="blank">
  <p:cSld name="BLANK">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7" name="Google Shape;27;p5"/>
          <p:cNvPicPr preferRelativeResize="0"/>
          <p:nvPr/>
        </p:nvPicPr>
        <p:blipFill rotWithShape="1">
          <a:blip r:embed="rId2">
            <a:alphaModFix/>
          </a:blip>
          <a:srcRect t="21251" b="15405"/>
          <a:stretch/>
        </p:blipFill>
        <p:spPr>
          <a:xfrm>
            <a:off x="8239888" y="0"/>
            <a:ext cx="904112" cy="572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seul" type="secHead">
  <p:cSld name="SECTION_HEADER">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38761D"/>
              </a:buClr>
              <a:buSzPts val="2700"/>
              <a:buNone/>
              <a:defRPr sz="2700">
                <a:solidFill>
                  <a:srgbClr val="38761D"/>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31" name="Google Shape;31;p6"/>
          <p:cNvPicPr preferRelativeResize="0"/>
          <p:nvPr/>
        </p:nvPicPr>
        <p:blipFill rotWithShape="1">
          <a:blip r:embed="rId2">
            <a:alphaModFix/>
          </a:blip>
          <a:srcRect t="21251" b="15405"/>
          <a:stretch/>
        </p:blipFill>
        <p:spPr>
          <a:xfrm>
            <a:off x="8239888" y="0"/>
            <a:ext cx="904112" cy="572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ommaire">
  <p:cSld name="SECTION_TITLE_AND_DESCRIPTION">
    <p:spTree>
      <p:nvGrpSpPr>
        <p:cNvPr id="1" name="Shape 32"/>
        <p:cNvGrpSpPr/>
        <p:nvPr/>
      </p:nvGrpSpPr>
      <p:grpSpPr>
        <a:xfrm>
          <a:off x="0" y="0"/>
          <a:ext cx="0" cy="0"/>
          <a:chOff x="0" y="0"/>
          <a:chExt cx="0" cy="0"/>
        </a:xfrm>
      </p:grpSpPr>
      <p:sp>
        <p:nvSpPr>
          <p:cNvPr id="33" name="Google Shape;33;p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38761D"/>
              </a:buClr>
              <a:buSzPts val="3200"/>
              <a:buNone/>
              <a:defRPr sz="3200">
                <a:solidFill>
                  <a:srgbClr val="38761D"/>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5" name="Google Shape;35;p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37" name="Google Shape;37;p7"/>
          <p:cNvPicPr preferRelativeResize="0"/>
          <p:nvPr/>
        </p:nvPicPr>
        <p:blipFill rotWithShape="1">
          <a:blip r:embed="rId2">
            <a:alphaModFix/>
          </a:blip>
          <a:srcRect t="21251" b="15405"/>
          <a:stretch/>
        </p:blipFill>
        <p:spPr>
          <a:xfrm>
            <a:off x="3868200" y="0"/>
            <a:ext cx="703800" cy="4458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500"/>
              <a:buFont typeface="Nunito"/>
              <a:buNone/>
              <a:defRPr sz="25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chemeClr val="dk1"/>
              </a:buClr>
              <a:buSzPts val="2800"/>
              <a:buFont typeface="Nunito"/>
              <a:buNone/>
              <a:defRPr sz="2800" b="1" i="0" u="none" strike="noStrike" cap="none">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Nunito"/>
              <a:buChar char="●"/>
              <a:defRPr sz="1800" i="0" u="none" strike="noStrike" cap="none">
                <a:solidFill>
                  <a:schemeClr val="dk2"/>
                </a:solidFill>
                <a:latin typeface="Nunito"/>
                <a:ea typeface="Nunito"/>
                <a:cs typeface="Nunito"/>
                <a:sym typeface="Nunito"/>
              </a:defRPr>
            </a:lvl1pPr>
            <a:lvl2pPr marL="914400" marR="0" lvl="1"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2pPr>
            <a:lvl3pPr marL="1371600" marR="0" lvl="2"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3pPr>
            <a:lvl4pPr marL="1828800" marR="0" lvl="3"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4pPr>
            <a:lvl5pPr marL="2286000" marR="0" lvl="4"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5pPr>
            <a:lvl6pPr marL="2743200" marR="0" lvl="5"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6pPr>
            <a:lvl7pPr marL="3200400" marR="0" lvl="6"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7pPr>
            <a:lvl8pPr marL="3657600" marR="0" lvl="7"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8pPr>
            <a:lvl9pPr marL="4114800" marR="0" lvl="8" indent="-317500" algn="l" rtl="0">
              <a:lnSpc>
                <a:spcPct val="115000"/>
              </a:lnSpc>
              <a:spcBef>
                <a:spcPts val="0"/>
              </a:spcBef>
              <a:spcAft>
                <a:spcPts val="0"/>
              </a:spcAft>
              <a:buClr>
                <a:schemeClr val="dk2"/>
              </a:buClr>
              <a:buSzPts val="1400"/>
              <a:buFont typeface="Nunito"/>
              <a:buChar char="■"/>
              <a:defRPr sz="1400" i="0" u="none" strike="noStrike" cap="none">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qwant.com/?client=brz-moz&amp;q=hox+captivate+your+class+with+books+reading&amp;t=videos&amp;o=0:UrQ2JEwIBbQ"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207433" y="1308977"/>
            <a:ext cx="7848600" cy="1072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fr" dirty="0"/>
              <a:t>Stage de zone 2023/2024</a:t>
            </a:r>
            <a:br>
              <a:rPr lang="fr" dirty="0"/>
            </a:br>
            <a:br>
              <a:rPr lang="fr" dirty="0"/>
            </a:br>
            <a:r>
              <a:rPr lang="fr" dirty="0"/>
              <a:t>« En quoi la didactisation d’album peut-elle être un levier dans l’enseignement d’une langue étrangère au cycle 1 »</a:t>
            </a:r>
            <a:endParaRPr dirty="0"/>
          </a:p>
        </p:txBody>
      </p:sp>
      <p:sp>
        <p:nvSpPr>
          <p:cNvPr id="44" name="Google Shape;44;p8"/>
          <p:cNvSpPr txBox="1"/>
          <p:nvPr/>
        </p:nvSpPr>
        <p:spPr>
          <a:xfrm>
            <a:off x="2461303" y="4236297"/>
            <a:ext cx="3623732" cy="6742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200" dirty="0">
                <a:solidFill>
                  <a:schemeClr val="dk1"/>
                </a:solidFill>
                <a:latin typeface="Nunito Light"/>
                <a:ea typeface="Nunito Light"/>
                <a:cs typeface="Nunito Light"/>
                <a:sym typeface="Nunito Light"/>
              </a:rPr>
              <a:t>Emmanuelle DOMPNIER</a:t>
            </a:r>
          </a:p>
          <a:p>
            <a:pPr marL="0" lvl="0" indent="0" algn="l" rtl="0">
              <a:spcBef>
                <a:spcPts val="0"/>
              </a:spcBef>
              <a:spcAft>
                <a:spcPts val="0"/>
              </a:spcAft>
              <a:buClr>
                <a:schemeClr val="dk1"/>
              </a:buClr>
              <a:buSzPts val="1100"/>
              <a:buFont typeface="Arial"/>
              <a:buNone/>
            </a:pPr>
            <a:r>
              <a:rPr lang="fr-FR" sz="1200" dirty="0">
                <a:solidFill>
                  <a:srgbClr val="999999"/>
                </a:solidFill>
                <a:latin typeface="Nunito Light"/>
                <a:ea typeface="Nunito Light"/>
                <a:cs typeface="Nunito Light"/>
                <a:sym typeface="Nunito Light"/>
              </a:rPr>
              <a:t>EMFE LFTM, Nouakchott, MAURITANIE</a:t>
            </a:r>
            <a:endParaRPr sz="1200" dirty="0">
              <a:solidFill>
                <a:srgbClr val="999999"/>
              </a:solidFill>
              <a:latin typeface="Nunito Light"/>
              <a:ea typeface="Nunito Light"/>
              <a:cs typeface="Nunito Light"/>
              <a:sym typeface="Nunito Light"/>
            </a:endParaRPr>
          </a:p>
        </p:txBody>
      </p:sp>
      <p:pic>
        <p:nvPicPr>
          <p:cNvPr id="2" name="Image 1"/>
          <p:cNvPicPr>
            <a:picLocks noChangeAspect="1"/>
          </p:cNvPicPr>
          <p:nvPr/>
        </p:nvPicPr>
        <p:blipFill>
          <a:blip r:embed="rId3"/>
          <a:stretch>
            <a:fillRect/>
          </a:stretch>
        </p:blipFill>
        <p:spPr>
          <a:xfrm>
            <a:off x="5802163" y="2270381"/>
            <a:ext cx="3229475" cy="2775265"/>
          </a:xfrm>
          <a:prstGeom prst="rect">
            <a:avLst/>
          </a:prstGeom>
        </p:spPr>
      </p:pic>
      <p:pic>
        <p:nvPicPr>
          <p:cNvPr id="6" name="Google Shape;181;p1"/>
          <p:cNvPicPr preferRelativeResize="0"/>
          <p:nvPr/>
        </p:nvPicPr>
        <p:blipFill rotWithShape="1">
          <a:blip r:embed="rId4">
            <a:alphaModFix/>
          </a:blip>
          <a:srcRect/>
          <a:stretch/>
        </p:blipFill>
        <p:spPr>
          <a:xfrm>
            <a:off x="2573867" y="2381777"/>
            <a:ext cx="2072640" cy="12720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50740" y="224963"/>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dirty="0"/>
              <a:t>Album de jeunesse: Le rapport « texte/image »</a:t>
            </a:r>
            <a:endParaRPr dirty="0"/>
          </a:p>
        </p:txBody>
      </p:sp>
      <p:pic>
        <p:nvPicPr>
          <p:cNvPr id="2" name="Image 1"/>
          <p:cNvPicPr>
            <a:picLocks noChangeAspect="1"/>
          </p:cNvPicPr>
          <p:nvPr/>
        </p:nvPicPr>
        <p:blipFill>
          <a:blip r:embed="rId3"/>
          <a:stretch>
            <a:fillRect/>
          </a:stretch>
        </p:blipFill>
        <p:spPr>
          <a:xfrm>
            <a:off x="6440927" y="1858359"/>
            <a:ext cx="2391373" cy="1624118"/>
          </a:xfrm>
          <a:prstGeom prst="rect">
            <a:avLst/>
          </a:prstGeom>
        </p:spPr>
      </p:pic>
      <p:sp>
        <p:nvSpPr>
          <p:cNvPr id="50" name="Google Shape;50;p9"/>
          <p:cNvSpPr txBox="1">
            <a:spLocks noGrp="1"/>
          </p:cNvSpPr>
          <p:nvPr>
            <p:ph type="body" idx="1"/>
          </p:nvPr>
        </p:nvSpPr>
        <p:spPr>
          <a:xfrm>
            <a:off x="98146" y="1342128"/>
            <a:ext cx="8520600" cy="3416400"/>
          </a:xfrm>
          <a:prstGeom prst="rect">
            <a:avLst/>
          </a:prstGeom>
        </p:spPr>
        <p:txBody>
          <a:bodyPr spcFirstLastPara="1" wrap="square" lIns="91425" tIns="91425" rIns="91425" bIns="91425" anchor="t" anchorCtr="0">
            <a:normAutofit lnSpcReduction="10000"/>
          </a:bodyPr>
          <a:lstStyle/>
          <a:p>
            <a:pPr marL="114300" lvl="0" indent="0" algn="l" rtl="0">
              <a:spcBef>
                <a:spcPts val="0"/>
              </a:spcBef>
              <a:spcAft>
                <a:spcPts val="0"/>
              </a:spcAft>
              <a:buSzPts val="1800"/>
              <a:buNone/>
            </a:pPr>
            <a:r>
              <a:rPr lang="fr-FR" dirty="0"/>
              <a:t>Regarder cette vidéo.</a:t>
            </a:r>
          </a:p>
          <a:p>
            <a:pPr marL="114300" lvl="0" indent="0" algn="l" rtl="0">
              <a:spcBef>
                <a:spcPts val="0"/>
              </a:spcBef>
              <a:spcAft>
                <a:spcPts val="0"/>
              </a:spcAft>
              <a:buSzPts val="1800"/>
              <a:buNone/>
            </a:pPr>
            <a:endParaRPr lang="fr-FR" dirty="0"/>
          </a:p>
          <a:p>
            <a:pPr marL="457200" lvl="0" indent="-342900" algn="l" rtl="0">
              <a:spcBef>
                <a:spcPts val="0"/>
              </a:spcBef>
              <a:spcAft>
                <a:spcPts val="0"/>
              </a:spcAft>
              <a:buSzPts val="1800"/>
              <a:buChar char="●"/>
            </a:pPr>
            <a:r>
              <a:rPr lang="fr-FR" b="1" u="sng" dirty="0"/>
              <a:t>Consigne: </a:t>
            </a:r>
            <a:r>
              <a:rPr lang="fr-FR" dirty="0"/>
              <a:t>À travers une écoute active, vous identifierez </a:t>
            </a:r>
          </a:p>
          <a:p>
            <a:pPr lvl="0" algn="ctr" rtl="0">
              <a:spcBef>
                <a:spcPts val="0"/>
              </a:spcBef>
              <a:spcAft>
                <a:spcPts val="0"/>
              </a:spcAft>
              <a:buSzPts val="1800"/>
              <a:buFont typeface="Wingdings" panose="05000000000000000000" pitchFamily="2" charset="2"/>
              <a:buChar char="ü"/>
            </a:pPr>
            <a:r>
              <a:rPr lang="fr-FR" dirty="0"/>
              <a:t>Quels sont les deux narrateurs ?</a:t>
            </a:r>
          </a:p>
          <a:p>
            <a:pPr lvl="0" algn="ctr" rtl="0">
              <a:spcBef>
                <a:spcPts val="0"/>
              </a:spcBef>
              <a:spcAft>
                <a:spcPts val="0"/>
              </a:spcAft>
              <a:buSzPts val="1800"/>
              <a:buFont typeface="Wingdings" panose="05000000000000000000" pitchFamily="2" charset="2"/>
              <a:buChar char="ü"/>
            </a:pPr>
            <a:r>
              <a:rPr lang="fr-FR" dirty="0"/>
              <a:t>Quels sont leurs rapports ?</a:t>
            </a:r>
          </a:p>
          <a:p>
            <a:pPr lvl="0" algn="ctr" rtl="0">
              <a:spcBef>
                <a:spcPts val="0"/>
              </a:spcBef>
              <a:spcAft>
                <a:spcPts val="0"/>
              </a:spcAft>
              <a:buSzPts val="1800"/>
              <a:buFont typeface="Wingdings" panose="05000000000000000000" pitchFamily="2" charset="2"/>
              <a:buChar char="ü"/>
            </a:pPr>
            <a:r>
              <a:rPr lang="fr-FR" dirty="0"/>
              <a:t>Qu’est-ce que cela implique chez le lecteur ?</a:t>
            </a:r>
          </a:p>
          <a:p>
            <a:pPr marL="114300" lvl="0" indent="0" algn="l" rtl="0">
              <a:spcBef>
                <a:spcPts val="0"/>
              </a:spcBef>
              <a:spcAft>
                <a:spcPts val="0"/>
              </a:spcAft>
              <a:buSzPts val="1800"/>
              <a:buNone/>
            </a:pPr>
            <a:endParaRPr lang="fr-FR" dirty="0"/>
          </a:p>
          <a:p>
            <a:pPr marL="114300" lvl="0" indent="0" algn="l" rtl="0">
              <a:spcBef>
                <a:spcPts val="0"/>
              </a:spcBef>
              <a:spcAft>
                <a:spcPts val="0"/>
              </a:spcAft>
              <a:buSzPts val="1800"/>
              <a:buNone/>
            </a:pPr>
            <a:endParaRPr lang="fr-FR" dirty="0"/>
          </a:p>
          <a:p>
            <a:pPr marL="114300" lvl="0" indent="0">
              <a:buNone/>
            </a:pPr>
            <a:r>
              <a:rPr lang="fr-FR" b="1" dirty="0"/>
              <a:t>GARDEZ EN TÊTE QUE CES DEUX NARRATEURS DONNENT, ENSEMBLE,  UN ACCÈS AU SENS AUX ÉLÈVES ET LES AIDENT À LA CONSTRUCTION DU SENS ET À LA CONSTRUCTION DU SAVOIR</a:t>
            </a:r>
            <a:endParaRPr b="1" dirty="0"/>
          </a:p>
        </p:txBody>
      </p:sp>
    </p:spTree>
    <p:extLst>
      <p:ext uri="{BB962C8B-B14F-4D97-AF65-F5344CB8AC3E}">
        <p14:creationId xmlns:p14="http://schemas.microsoft.com/office/powerpoint/2010/main" val="314373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16873" y="194411"/>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endParaRPr lang="fr-FR" b="1" dirty="0"/>
          </a:p>
          <a:p>
            <a:pPr marL="457200" lvl="0" indent="-342900" algn="l" rtl="0">
              <a:spcBef>
                <a:spcPts val="0"/>
              </a:spcBef>
              <a:spcAft>
                <a:spcPts val="0"/>
              </a:spcAft>
              <a:buSzPts val="1800"/>
              <a:buChar char="●"/>
            </a:pPr>
            <a:endParaRPr lang="fr-FR" b="1" dirty="0"/>
          </a:p>
          <a:p>
            <a:pPr marL="457200" lvl="0" indent="-342900" algn="l" rtl="0">
              <a:spcBef>
                <a:spcPts val="0"/>
              </a:spcBef>
              <a:spcAft>
                <a:spcPts val="0"/>
              </a:spcAft>
              <a:buSzPts val="1800"/>
              <a:buChar char="●"/>
            </a:pPr>
            <a:endParaRPr lang="fr-FR" b="1" dirty="0"/>
          </a:p>
          <a:p>
            <a:pPr marL="457200" lvl="0" indent="-342900" algn="l" rtl="0">
              <a:spcBef>
                <a:spcPts val="0"/>
              </a:spcBef>
              <a:spcAft>
                <a:spcPts val="0"/>
              </a:spcAft>
              <a:buSzPts val="1800"/>
              <a:buChar char="●"/>
            </a:pPr>
            <a:r>
              <a:rPr lang="fr-FR" b="1" dirty="0"/>
              <a:t>Les deux narrateurs, donc double narration: </a:t>
            </a:r>
          </a:p>
          <a:p>
            <a:pPr marL="114300" lvl="0" indent="0" algn="l" rtl="0">
              <a:spcBef>
                <a:spcPts val="0"/>
              </a:spcBef>
              <a:spcAft>
                <a:spcPts val="0"/>
              </a:spcAft>
              <a:buSzPts val="1800"/>
              <a:buNone/>
            </a:pPr>
            <a:r>
              <a:rPr lang="fr-FR" dirty="0"/>
              <a:t>LE TEXTE et l’IMAGE</a:t>
            </a:r>
          </a:p>
          <a:p>
            <a:pPr marL="114300" lvl="0" indent="0" algn="l" rtl="0">
              <a:spcBef>
                <a:spcPts val="0"/>
              </a:spcBef>
              <a:spcAft>
                <a:spcPts val="0"/>
              </a:spcAft>
              <a:buSzPts val="1800"/>
              <a:buNone/>
            </a:pPr>
            <a:r>
              <a:rPr lang="fr-FR" dirty="0"/>
              <a:t>Narrateur textuel et narrateur iconique / visuel</a:t>
            </a:r>
          </a:p>
          <a:p>
            <a:pPr marL="114300" lvl="0" indent="0" algn="l" rtl="0">
              <a:spcBef>
                <a:spcPts val="0"/>
              </a:spcBef>
              <a:spcAft>
                <a:spcPts val="0"/>
              </a:spcAft>
              <a:buSzPts val="1800"/>
              <a:buNone/>
            </a:pPr>
            <a:endParaRPr lang="fr-FR" dirty="0"/>
          </a:p>
          <a:p>
            <a:pPr marL="114300" lvl="0" indent="0" algn="l" rtl="0">
              <a:spcBef>
                <a:spcPts val="0"/>
              </a:spcBef>
              <a:spcAft>
                <a:spcPts val="0"/>
              </a:spcAft>
              <a:buSzPts val="1800"/>
              <a:buNone/>
            </a:pPr>
            <a:endParaRPr dirty="0"/>
          </a:p>
        </p:txBody>
      </p:sp>
      <p:pic>
        <p:nvPicPr>
          <p:cNvPr id="2" name="Image 1"/>
          <p:cNvPicPr>
            <a:picLocks noChangeAspect="1"/>
          </p:cNvPicPr>
          <p:nvPr/>
        </p:nvPicPr>
        <p:blipFill>
          <a:blip r:embed="rId3"/>
          <a:stretch>
            <a:fillRect/>
          </a:stretch>
        </p:blipFill>
        <p:spPr>
          <a:xfrm>
            <a:off x="697654" y="3283361"/>
            <a:ext cx="1445946" cy="1358313"/>
          </a:xfrm>
          <a:prstGeom prst="rect">
            <a:avLst/>
          </a:prstGeom>
        </p:spPr>
      </p:pic>
      <p:pic>
        <p:nvPicPr>
          <p:cNvPr id="3" name="Image 2"/>
          <p:cNvPicPr>
            <a:picLocks noChangeAspect="1"/>
          </p:cNvPicPr>
          <p:nvPr/>
        </p:nvPicPr>
        <p:blipFill>
          <a:blip r:embed="rId4"/>
          <a:stretch>
            <a:fillRect/>
          </a:stretch>
        </p:blipFill>
        <p:spPr>
          <a:xfrm>
            <a:off x="3589866" y="3283361"/>
            <a:ext cx="1577830" cy="1370221"/>
          </a:xfrm>
          <a:prstGeom prst="rect">
            <a:avLst/>
          </a:prstGeom>
        </p:spPr>
      </p:pic>
    </p:spTree>
    <p:extLst>
      <p:ext uri="{BB962C8B-B14F-4D97-AF65-F5344CB8AC3E}">
        <p14:creationId xmlns:p14="http://schemas.microsoft.com/office/powerpoint/2010/main" val="220787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xEl>
                                              <p:pRg st="4" end="4"/>
                                            </p:txEl>
                                          </p:spTgt>
                                        </p:tgtEl>
                                        <p:attrNameLst>
                                          <p:attrName>style.visibility</p:attrName>
                                        </p:attrNameLst>
                                      </p:cBhvr>
                                      <p:to>
                                        <p:strVal val="visible"/>
                                      </p:to>
                                    </p:set>
                                    <p:animEffect transition="in" filter="fade">
                                      <p:cBhvr>
                                        <p:cTn id="7" dur="1000"/>
                                        <p:tgtEl>
                                          <p:spTgt spid="50">
                                            <p:txEl>
                                              <p:pRg st="4" end="4"/>
                                            </p:txEl>
                                          </p:spTgt>
                                        </p:tgtEl>
                                      </p:cBhvr>
                                    </p:animEffect>
                                    <p:anim calcmode="lin" valueType="num">
                                      <p:cBhvr>
                                        <p:cTn id="8" dur="1000" fill="hold"/>
                                        <p:tgtEl>
                                          <p:spTgt spid="5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xEl>
                                              <p:pRg st="5" end="5"/>
                                            </p:txEl>
                                          </p:spTgt>
                                        </p:tgtEl>
                                        <p:attrNameLst>
                                          <p:attrName>style.visibility</p:attrName>
                                        </p:attrNameLst>
                                      </p:cBhvr>
                                      <p:to>
                                        <p:strVal val="visible"/>
                                      </p:to>
                                    </p:set>
                                    <p:animEffect transition="in" filter="fade">
                                      <p:cBhvr>
                                        <p:cTn id="12" dur="1000"/>
                                        <p:tgtEl>
                                          <p:spTgt spid="50">
                                            <p:txEl>
                                              <p:pRg st="5" end="5"/>
                                            </p:txEl>
                                          </p:spTgt>
                                        </p:tgtEl>
                                      </p:cBhvr>
                                    </p:animEffect>
                                    <p:anim calcmode="lin" valueType="num">
                                      <p:cBhvr>
                                        <p:cTn id="13" dur="1000" fill="hold"/>
                                        <p:tgtEl>
                                          <p:spTgt spid="50">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FR" dirty="0"/>
              <a:t>Les rapports entre le deux narrateurs:</a:t>
            </a:r>
          </a:p>
          <a:p>
            <a:pPr marL="457200" lvl="0" indent="-342900" algn="l" rtl="0">
              <a:spcBef>
                <a:spcPts val="0"/>
              </a:spcBef>
              <a:spcAft>
                <a:spcPts val="0"/>
              </a:spcAft>
              <a:buSzPts val="1800"/>
              <a:buChar char="●"/>
            </a:pPr>
            <a:endParaRPr lang="fr-FR" dirty="0"/>
          </a:p>
          <a:p>
            <a:pPr lvl="0" algn="l" rtl="0">
              <a:spcBef>
                <a:spcPts val="0"/>
              </a:spcBef>
              <a:spcAft>
                <a:spcPts val="0"/>
              </a:spcAft>
              <a:buSzPts val="1800"/>
              <a:buFont typeface="Wingdings" panose="05000000000000000000" pitchFamily="2" charset="2"/>
              <a:buChar char="Ø"/>
            </a:pPr>
            <a:r>
              <a:rPr lang="fr-FR" dirty="0"/>
              <a:t>Symétrie (ou redondance)</a:t>
            </a:r>
          </a:p>
          <a:p>
            <a:pPr lvl="0" algn="l" rtl="0">
              <a:spcBef>
                <a:spcPts val="0"/>
              </a:spcBef>
              <a:spcAft>
                <a:spcPts val="0"/>
              </a:spcAft>
              <a:buSzPts val="1800"/>
              <a:buFont typeface="Wingdings" panose="05000000000000000000" pitchFamily="2" charset="2"/>
              <a:buChar char="Ø"/>
            </a:pPr>
            <a:r>
              <a:rPr lang="fr-FR" dirty="0"/>
              <a:t>La complémentarité</a:t>
            </a:r>
          </a:p>
          <a:p>
            <a:pPr lvl="0" algn="l" rtl="0">
              <a:spcBef>
                <a:spcPts val="0"/>
              </a:spcBef>
              <a:spcAft>
                <a:spcPts val="0"/>
              </a:spcAft>
              <a:buSzPts val="1800"/>
              <a:buFont typeface="Wingdings" panose="05000000000000000000" pitchFamily="2" charset="2"/>
              <a:buChar char="Ø"/>
            </a:pPr>
            <a:r>
              <a:rPr lang="fr-FR" dirty="0"/>
              <a:t>Enrichissement</a:t>
            </a:r>
          </a:p>
          <a:p>
            <a:pPr lvl="0" algn="l" rtl="0">
              <a:spcBef>
                <a:spcPts val="0"/>
              </a:spcBef>
              <a:spcAft>
                <a:spcPts val="0"/>
              </a:spcAft>
              <a:buSzPts val="1800"/>
              <a:buFont typeface="Wingdings" panose="05000000000000000000" pitchFamily="2" charset="2"/>
              <a:buChar char="Ø"/>
            </a:pPr>
            <a:r>
              <a:rPr lang="fr-FR" dirty="0"/>
              <a:t>Contrepoint</a:t>
            </a:r>
            <a:endParaRPr dirty="0"/>
          </a:p>
        </p:txBody>
      </p:sp>
      <p:sp>
        <p:nvSpPr>
          <p:cNvPr id="3" name="Ellipse 2"/>
          <p:cNvSpPr/>
          <p:nvPr/>
        </p:nvSpPr>
        <p:spPr>
          <a:xfrm>
            <a:off x="4124960" y="1652692"/>
            <a:ext cx="3413760" cy="18152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t>ACCES AU SENS ET CONSTRUCTION DU SENS ET DU SAVOIR</a:t>
            </a:r>
          </a:p>
        </p:txBody>
      </p:sp>
    </p:spTree>
    <p:extLst>
      <p:ext uri="{BB962C8B-B14F-4D97-AF65-F5344CB8AC3E}">
        <p14:creationId xmlns:p14="http://schemas.microsoft.com/office/powerpoint/2010/main" val="13786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r>
              <a:rPr lang="fr-FR" b="1" u="sng" dirty="0"/>
              <a:t>La symétrie :</a:t>
            </a:r>
          </a:p>
          <a:p>
            <a:pPr marL="457200" lvl="0" indent="-342900" algn="l" rtl="0">
              <a:spcBef>
                <a:spcPts val="0"/>
              </a:spcBef>
              <a:spcAft>
                <a:spcPts val="0"/>
              </a:spcAft>
              <a:buSzPts val="1800"/>
              <a:buChar char="●"/>
            </a:pPr>
            <a:endParaRPr dirty="0"/>
          </a:p>
        </p:txBody>
      </p:sp>
      <p:pic>
        <p:nvPicPr>
          <p:cNvPr id="2" name="Image 1"/>
          <p:cNvPicPr>
            <a:picLocks noChangeAspect="1"/>
          </p:cNvPicPr>
          <p:nvPr/>
        </p:nvPicPr>
        <p:blipFill>
          <a:blip r:embed="rId3"/>
          <a:stretch>
            <a:fillRect/>
          </a:stretch>
        </p:blipFill>
        <p:spPr>
          <a:xfrm>
            <a:off x="3332481" y="1403928"/>
            <a:ext cx="4986292" cy="3028372"/>
          </a:xfrm>
          <a:prstGeom prst="rect">
            <a:avLst/>
          </a:prstGeom>
        </p:spPr>
      </p:pic>
      <p:pic>
        <p:nvPicPr>
          <p:cNvPr id="3" name="Image 2"/>
          <p:cNvPicPr>
            <a:picLocks noChangeAspect="1"/>
          </p:cNvPicPr>
          <p:nvPr/>
        </p:nvPicPr>
        <p:blipFill>
          <a:blip r:embed="rId4"/>
          <a:stretch>
            <a:fillRect/>
          </a:stretch>
        </p:blipFill>
        <p:spPr>
          <a:xfrm>
            <a:off x="481034" y="2092960"/>
            <a:ext cx="2169761" cy="1341119"/>
          </a:xfrm>
          <a:prstGeom prst="rect">
            <a:avLst/>
          </a:prstGeom>
        </p:spPr>
      </p:pic>
    </p:spTree>
    <p:extLst>
      <p:ext uri="{BB962C8B-B14F-4D97-AF65-F5344CB8AC3E}">
        <p14:creationId xmlns:p14="http://schemas.microsoft.com/office/powerpoint/2010/main" val="383286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237193" y="969595"/>
            <a:ext cx="8520600" cy="3416400"/>
          </a:xfrm>
          <a:prstGeom prst="rect">
            <a:avLst/>
          </a:prstGeom>
        </p:spPr>
        <p:txBody>
          <a:bodyPr spcFirstLastPara="1" wrap="square" lIns="91425" tIns="91425" rIns="91425" bIns="91425" anchor="t" anchorCtr="0">
            <a:normAutofit/>
          </a:bodyPr>
          <a:lstStyle/>
          <a:p>
            <a:r>
              <a:rPr lang="fr-FR" b="1" u="sng" dirty="0"/>
              <a:t>Le contre point :</a:t>
            </a:r>
          </a:p>
          <a:p>
            <a:pPr marL="457200" lvl="0" indent="-342900" algn="l" rtl="0">
              <a:spcBef>
                <a:spcPts val="0"/>
              </a:spcBef>
              <a:spcAft>
                <a:spcPts val="0"/>
              </a:spcAft>
              <a:buSzPts val="1800"/>
              <a:buChar char="●"/>
            </a:pPr>
            <a:endParaRPr dirty="0"/>
          </a:p>
        </p:txBody>
      </p:sp>
      <p:pic>
        <p:nvPicPr>
          <p:cNvPr id="2" name="Image 1"/>
          <p:cNvPicPr>
            <a:picLocks noChangeAspect="1"/>
          </p:cNvPicPr>
          <p:nvPr/>
        </p:nvPicPr>
        <p:blipFill>
          <a:blip r:embed="rId3"/>
          <a:stretch>
            <a:fillRect/>
          </a:stretch>
        </p:blipFill>
        <p:spPr>
          <a:xfrm>
            <a:off x="2839263" y="1416826"/>
            <a:ext cx="992147" cy="1497580"/>
          </a:xfrm>
          <a:prstGeom prst="rect">
            <a:avLst/>
          </a:prstGeom>
        </p:spPr>
      </p:pic>
      <p:pic>
        <p:nvPicPr>
          <p:cNvPr id="3" name="Image 2"/>
          <p:cNvPicPr>
            <a:picLocks noChangeAspect="1"/>
          </p:cNvPicPr>
          <p:nvPr/>
        </p:nvPicPr>
        <p:blipFill>
          <a:blip r:embed="rId4"/>
          <a:stretch>
            <a:fillRect/>
          </a:stretch>
        </p:blipFill>
        <p:spPr>
          <a:xfrm>
            <a:off x="4438528" y="1442887"/>
            <a:ext cx="2375168" cy="1544320"/>
          </a:xfrm>
          <a:prstGeom prst="rect">
            <a:avLst/>
          </a:prstGeom>
        </p:spPr>
      </p:pic>
      <p:pic>
        <p:nvPicPr>
          <p:cNvPr id="6" name="Image 5"/>
          <p:cNvPicPr>
            <a:picLocks noChangeAspect="1"/>
          </p:cNvPicPr>
          <p:nvPr/>
        </p:nvPicPr>
        <p:blipFill>
          <a:blip r:embed="rId5"/>
          <a:stretch>
            <a:fillRect/>
          </a:stretch>
        </p:blipFill>
        <p:spPr>
          <a:xfrm>
            <a:off x="533801" y="3176692"/>
            <a:ext cx="1186856" cy="1578689"/>
          </a:xfrm>
          <a:prstGeom prst="rect">
            <a:avLst/>
          </a:prstGeom>
        </p:spPr>
      </p:pic>
      <p:pic>
        <p:nvPicPr>
          <p:cNvPr id="4" name="Image 3"/>
          <p:cNvPicPr>
            <a:picLocks noChangeAspect="1"/>
          </p:cNvPicPr>
          <p:nvPr/>
        </p:nvPicPr>
        <p:blipFill>
          <a:blip r:embed="rId6"/>
          <a:stretch>
            <a:fillRect/>
          </a:stretch>
        </p:blipFill>
        <p:spPr>
          <a:xfrm>
            <a:off x="1907539" y="3176691"/>
            <a:ext cx="3093938" cy="1578689"/>
          </a:xfrm>
          <a:prstGeom prst="rect">
            <a:avLst/>
          </a:prstGeom>
        </p:spPr>
      </p:pic>
      <p:sp>
        <p:nvSpPr>
          <p:cNvPr id="5" name="Rectangle 4"/>
          <p:cNvSpPr/>
          <p:nvPr/>
        </p:nvSpPr>
        <p:spPr>
          <a:xfrm>
            <a:off x="5127413" y="3176691"/>
            <a:ext cx="3569547" cy="157868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Regardez, des singes, ils sont drôles, je ne voyais pas ça comme ça, </a:t>
            </a:r>
          </a:p>
          <a:p>
            <a:pPr algn="ctr"/>
            <a:r>
              <a:rPr lang="fr-FR" dirty="0"/>
              <a:t>En plus on n’a pas de chance, il neige !</a:t>
            </a:r>
          </a:p>
        </p:txBody>
      </p:sp>
    </p:spTree>
    <p:extLst>
      <p:ext uri="{BB962C8B-B14F-4D97-AF65-F5344CB8AC3E}">
        <p14:creationId xmlns:p14="http://schemas.microsoft.com/office/powerpoint/2010/main" val="255785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fr-FR" b="1" u="sng" dirty="0"/>
              <a:t>Complémentarité : </a:t>
            </a:r>
            <a:r>
              <a:rPr lang="fr-FR" i="1" dirty="0"/>
              <a:t>« Au début les autres enfants me montraient du doigt quand elle m’amenait à l’école »</a:t>
            </a:r>
          </a:p>
          <a:p>
            <a:pPr marL="114300" lvl="0" indent="0" algn="l" rtl="0">
              <a:spcBef>
                <a:spcPts val="0"/>
              </a:spcBef>
              <a:spcAft>
                <a:spcPts val="0"/>
              </a:spcAft>
              <a:buSzPts val="1800"/>
              <a:buNone/>
            </a:pPr>
            <a:endParaRPr dirty="0"/>
          </a:p>
        </p:txBody>
      </p:sp>
      <p:pic>
        <p:nvPicPr>
          <p:cNvPr id="4" name="Image 3"/>
          <p:cNvPicPr>
            <a:picLocks noChangeAspect="1"/>
          </p:cNvPicPr>
          <p:nvPr/>
        </p:nvPicPr>
        <p:blipFill rotWithShape="1">
          <a:blip r:embed="rId3"/>
          <a:srcRect l="52886" t="6296" r="1"/>
          <a:stretch/>
        </p:blipFill>
        <p:spPr>
          <a:xfrm>
            <a:off x="3935307" y="1862667"/>
            <a:ext cx="3075093" cy="3167611"/>
          </a:xfrm>
          <a:prstGeom prst="rect">
            <a:avLst/>
          </a:prstGeom>
        </p:spPr>
      </p:pic>
      <p:cxnSp>
        <p:nvCxnSpPr>
          <p:cNvPr id="3" name="Connecteur droit avec flèche 2"/>
          <p:cNvCxnSpPr/>
          <p:nvPr/>
        </p:nvCxnSpPr>
        <p:spPr>
          <a:xfrm flipH="1" flipV="1">
            <a:off x="6922346" y="2099734"/>
            <a:ext cx="1056641" cy="38607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6" name="Image 5"/>
          <p:cNvPicPr>
            <a:picLocks noChangeAspect="1"/>
          </p:cNvPicPr>
          <p:nvPr/>
        </p:nvPicPr>
        <p:blipFill>
          <a:blip r:embed="rId4"/>
          <a:stretch>
            <a:fillRect/>
          </a:stretch>
        </p:blipFill>
        <p:spPr>
          <a:xfrm>
            <a:off x="619506" y="2201333"/>
            <a:ext cx="1573938" cy="1679787"/>
          </a:xfrm>
          <a:prstGeom prst="rect">
            <a:avLst/>
          </a:prstGeom>
        </p:spPr>
      </p:pic>
    </p:spTree>
    <p:extLst>
      <p:ext uri="{BB962C8B-B14F-4D97-AF65-F5344CB8AC3E}">
        <p14:creationId xmlns:p14="http://schemas.microsoft.com/office/powerpoint/2010/main" val="1926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r>
              <a:rPr lang="fr-FR" b="1" u="sng" dirty="0"/>
              <a:t>Enrichissement :</a:t>
            </a:r>
          </a:p>
          <a:p>
            <a:endParaRPr lang="fr-FR" dirty="0"/>
          </a:p>
          <a:p>
            <a:pPr marL="457200" lvl="0" indent="-342900" algn="l" rtl="0">
              <a:spcBef>
                <a:spcPts val="0"/>
              </a:spcBef>
              <a:spcAft>
                <a:spcPts val="0"/>
              </a:spcAft>
              <a:buSzPts val="1800"/>
              <a:buChar char="●"/>
            </a:pPr>
            <a:endParaRPr dirty="0"/>
          </a:p>
        </p:txBody>
      </p:sp>
      <p:pic>
        <p:nvPicPr>
          <p:cNvPr id="2" name="Image 1"/>
          <p:cNvPicPr>
            <a:picLocks noChangeAspect="1"/>
          </p:cNvPicPr>
          <p:nvPr/>
        </p:nvPicPr>
        <p:blipFill>
          <a:blip r:embed="rId3"/>
          <a:stretch>
            <a:fillRect/>
          </a:stretch>
        </p:blipFill>
        <p:spPr>
          <a:xfrm>
            <a:off x="3745653" y="1333669"/>
            <a:ext cx="4462970" cy="3235206"/>
          </a:xfrm>
          <a:prstGeom prst="rect">
            <a:avLst/>
          </a:prstGeom>
        </p:spPr>
      </p:pic>
      <p:pic>
        <p:nvPicPr>
          <p:cNvPr id="3" name="Image 2"/>
          <p:cNvPicPr>
            <a:picLocks noChangeAspect="1"/>
          </p:cNvPicPr>
          <p:nvPr/>
        </p:nvPicPr>
        <p:blipFill>
          <a:blip r:embed="rId4"/>
          <a:stretch>
            <a:fillRect/>
          </a:stretch>
        </p:blipFill>
        <p:spPr>
          <a:xfrm>
            <a:off x="614051" y="1802623"/>
            <a:ext cx="1214749" cy="1307814"/>
          </a:xfrm>
          <a:prstGeom prst="rect">
            <a:avLst/>
          </a:prstGeom>
        </p:spPr>
      </p:pic>
    </p:spTree>
    <p:extLst>
      <p:ext uri="{BB962C8B-B14F-4D97-AF65-F5344CB8AC3E}">
        <p14:creationId xmlns:p14="http://schemas.microsoft.com/office/powerpoint/2010/main" val="86047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Album de jeunesse: Le rapport « texte/image »</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endParaRPr lang="fr-FR" dirty="0"/>
          </a:p>
          <a:p>
            <a:pPr marL="457200" lvl="0" indent="-342900" algn="l" rtl="0">
              <a:spcBef>
                <a:spcPts val="0"/>
              </a:spcBef>
              <a:spcAft>
                <a:spcPts val="0"/>
              </a:spcAft>
              <a:buSzPts val="1800"/>
              <a:buChar char="●"/>
            </a:pPr>
            <a:endParaRPr dirty="0"/>
          </a:p>
        </p:txBody>
      </p:sp>
      <p:sp>
        <p:nvSpPr>
          <p:cNvPr id="4" name="ZoneTexte 3"/>
          <p:cNvSpPr txBox="1"/>
          <p:nvPr/>
        </p:nvSpPr>
        <p:spPr>
          <a:xfrm>
            <a:off x="311700" y="1152475"/>
            <a:ext cx="6048460" cy="3645613"/>
          </a:xfrm>
          <a:prstGeom prst="rect">
            <a:avLst/>
          </a:prstGeom>
          <a:noFill/>
        </p:spPr>
        <p:txBody>
          <a:bodyPr wrap="square" rtlCol="0">
            <a:spAutoFit/>
          </a:bodyPr>
          <a:lstStyle/>
          <a:p>
            <a:r>
              <a:rPr lang="fr-FR" dirty="0"/>
              <a:t>En lecture découverte d’un album en LV, les élèves de maternelle n’ont pas forcément un accès direct  au sens via le narrateur textuel.</a:t>
            </a:r>
          </a:p>
          <a:p>
            <a:endParaRPr lang="fr-FR" dirty="0"/>
          </a:p>
          <a:p>
            <a:r>
              <a:rPr lang="fr-FR" dirty="0"/>
              <a:t>Le narrateur iconique va les accompagner aussi (le contexte) car lui aussi est porteur de sens.</a:t>
            </a:r>
          </a:p>
          <a:p>
            <a:endParaRPr lang="fr-FR" dirty="0"/>
          </a:p>
          <a:p>
            <a:r>
              <a:rPr lang="fr-FR" dirty="0"/>
              <a:t>DANS VOS CHOIX D’ALBUM: </a:t>
            </a:r>
          </a:p>
          <a:p>
            <a:r>
              <a:rPr lang="fr-FR" dirty="0"/>
              <a:t>Il est important de ne pas se limiter au texte et à sa signification</a:t>
            </a:r>
          </a:p>
          <a:p>
            <a:r>
              <a:rPr lang="fr-FR" dirty="0"/>
              <a:t>Il est important de ne pas se focaliser sur la difficulté du langage</a:t>
            </a:r>
          </a:p>
          <a:p>
            <a:endParaRPr lang="fr-FR" dirty="0"/>
          </a:p>
          <a:p>
            <a:endParaRPr lang="fr-FR" dirty="0"/>
          </a:p>
          <a:p>
            <a:r>
              <a:rPr lang="fr-FR" dirty="0"/>
              <a:t>Il est important d’appréhender l’album dans sa globalité car c’est bien sa globalité qui amène au sens et à la compréhension de l’histoire </a:t>
            </a:r>
          </a:p>
          <a:p>
            <a:r>
              <a:rPr lang="fr-FR" b="1" dirty="0"/>
              <a:t>LA LECTURE EXPERTE</a:t>
            </a:r>
          </a:p>
          <a:p>
            <a:pPr lvl="0">
              <a:lnSpc>
                <a:spcPct val="90000"/>
              </a:lnSpc>
              <a:buClr>
                <a:schemeClr val="accent1"/>
              </a:buClr>
              <a:buSzPts val="2000"/>
            </a:pPr>
            <a:endParaRPr lang="fr-FR" sz="1100" dirty="0">
              <a:solidFill>
                <a:schemeClr val="tx1"/>
              </a:solidFill>
            </a:endParaRPr>
          </a:p>
          <a:p>
            <a:endParaRPr lang="fr-FR" sz="1100" dirty="0">
              <a:solidFill>
                <a:schemeClr val="tx1"/>
              </a:solidFill>
            </a:endParaRPr>
          </a:p>
          <a:p>
            <a:endParaRPr lang="fr-FR" dirty="0"/>
          </a:p>
        </p:txBody>
      </p:sp>
      <p:pic>
        <p:nvPicPr>
          <p:cNvPr id="7" name="Image 6"/>
          <p:cNvPicPr>
            <a:picLocks noChangeAspect="1"/>
          </p:cNvPicPr>
          <p:nvPr/>
        </p:nvPicPr>
        <p:blipFill>
          <a:blip r:embed="rId3"/>
          <a:stretch>
            <a:fillRect/>
          </a:stretch>
        </p:blipFill>
        <p:spPr>
          <a:xfrm>
            <a:off x="7022563" y="1152475"/>
            <a:ext cx="1192889" cy="1478856"/>
          </a:xfrm>
          <a:prstGeom prst="rect">
            <a:avLst/>
          </a:prstGeom>
        </p:spPr>
      </p:pic>
      <p:pic>
        <p:nvPicPr>
          <p:cNvPr id="6" name="Image 5"/>
          <p:cNvPicPr>
            <a:picLocks noChangeAspect="1"/>
          </p:cNvPicPr>
          <p:nvPr/>
        </p:nvPicPr>
        <p:blipFill>
          <a:blip r:embed="rId4"/>
          <a:stretch>
            <a:fillRect/>
          </a:stretch>
        </p:blipFill>
        <p:spPr>
          <a:xfrm>
            <a:off x="6405717" y="3171316"/>
            <a:ext cx="2426583" cy="139755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4149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L’album de jeunesse: La lecture experte</a:t>
            </a:r>
            <a:endParaRPr dirty="0"/>
          </a:p>
        </p:txBody>
      </p:sp>
      <p:sp>
        <p:nvSpPr>
          <p:cNvPr id="50" name="Google Shape;50;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endParaRPr lang="fr-FR" dirty="0"/>
          </a:p>
          <a:p>
            <a:pPr marL="457200" lvl="0" indent="-342900" algn="l" rtl="0">
              <a:spcBef>
                <a:spcPts val="0"/>
              </a:spcBef>
              <a:spcAft>
                <a:spcPts val="0"/>
              </a:spcAft>
              <a:buSzPts val="1800"/>
              <a:buChar char="●"/>
            </a:pPr>
            <a:endParaRPr dirty="0"/>
          </a:p>
        </p:txBody>
      </p:sp>
      <p:sp>
        <p:nvSpPr>
          <p:cNvPr id="4" name="ZoneTexte 3"/>
          <p:cNvSpPr txBox="1"/>
          <p:nvPr/>
        </p:nvSpPr>
        <p:spPr>
          <a:xfrm>
            <a:off x="311700" y="1120476"/>
            <a:ext cx="7118774" cy="809452"/>
          </a:xfrm>
          <a:prstGeom prst="rect">
            <a:avLst/>
          </a:prstGeom>
          <a:noFill/>
        </p:spPr>
        <p:txBody>
          <a:bodyPr wrap="square" rtlCol="0">
            <a:spAutoFit/>
          </a:bodyPr>
          <a:lstStyle/>
          <a:p>
            <a:pPr marL="342900" lvl="0" indent="-342900">
              <a:lnSpc>
                <a:spcPct val="90000"/>
              </a:lnSpc>
              <a:buClr>
                <a:schemeClr val="accent1"/>
              </a:buClr>
              <a:buSzPts val="2000"/>
              <a:buFont typeface="Wingdings" panose="05000000000000000000" pitchFamily="2" charset="2"/>
              <a:buChar char="Ø"/>
            </a:pPr>
            <a:r>
              <a:rPr lang="fr-FR" sz="2400" dirty="0">
                <a:solidFill>
                  <a:schemeClr val="tx1"/>
                </a:solidFill>
                <a:latin typeface="Avenir"/>
                <a:ea typeface="Avenir"/>
                <a:cs typeface="Avenir"/>
                <a:sym typeface="Avenir"/>
              </a:rPr>
              <a:t>Qui raconte le récit ?</a:t>
            </a:r>
            <a:r>
              <a:rPr lang="fr-FR" sz="1200" dirty="0">
                <a:solidFill>
                  <a:schemeClr val="tx1"/>
                </a:solidFill>
                <a:latin typeface="Avenir"/>
                <a:ea typeface="Avenir"/>
                <a:cs typeface="Avenir"/>
                <a:sym typeface="Avenir"/>
              </a:rPr>
              <a:t> </a:t>
            </a:r>
            <a:endParaRPr lang="fr-FR" sz="1200" dirty="0">
              <a:solidFill>
                <a:schemeClr val="tx1"/>
              </a:solidFill>
            </a:endParaRPr>
          </a:p>
          <a:p>
            <a:endParaRPr lang="fr-FR" sz="1100" dirty="0">
              <a:solidFill>
                <a:schemeClr val="tx1"/>
              </a:solidFill>
            </a:endParaRPr>
          </a:p>
          <a:p>
            <a:endParaRPr lang="fr-FR" dirty="0"/>
          </a:p>
        </p:txBody>
      </p:sp>
      <p:pic>
        <p:nvPicPr>
          <p:cNvPr id="5" name="Image 4"/>
          <p:cNvPicPr>
            <a:picLocks noChangeAspect="1"/>
          </p:cNvPicPr>
          <p:nvPr/>
        </p:nvPicPr>
        <p:blipFill>
          <a:blip r:embed="rId3"/>
          <a:stretch>
            <a:fillRect/>
          </a:stretch>
        </p:blipFill>
        <p:spPr>
          <a:xfrm>
            <a:off x="409387" y="1823929"/>
            <a:ext cx="1412640" cy="1603377"/>
          </a:xfrm>
          <a:prstGeom prst="rect">
            <a:avLst/>
          </a:prstGeom>
        </p:spPr>
      </p:pic>
      <p:pic>
        <p:nvPicPr>
          <p:cNvPr id="6" name="Image 5"/>
          <p:cNvPicPr>
            <a:picLocks noChangeAspect="1"/>
          </p:cNvPicPr>
          <p:nvPr/>
        </p:nvPicPr>
        <p:blipFill>
          <a:blip r:embed="rId4"/>
          <a:stretch>
            <a:fillRect/>
          </a:stretch>
        </p:blipFill>
        <p:spPr>
          <a:xfrm>
            <a:off x="2155912" y="1811062"/>
            <a:ext cx="1374389" cy="1689616"/>
          </a:xfrm>
          <a:prstGeom prst="rect">
            <a:avLst/>
          </a:prstGeom>
        </p:spPr>
      </p:pic>
      <p:pic>
        <p:nvPicPr>
          <p:cNvPr id="7" name="Image 6"/>
          <p:cNvPicPr>
            <a:picLocks noChangeAspect="1"/>
          </p:cNvPicPr>
          <p:nvPr/>
        </p:nvPicPr>
        <p:blipFill>
          <a:blip r:embed="rId5"/>
          <a:stretch>
            <a:fillRect/>
          </a:stretch>
        </p:blipFill>
        <p:spPr>
          <a:xfrm>
            <a:off x="3842241" y="1823930"/>
            <a:ext cx="2179772" cy="1676748"/>
          </a:xfrm>
          <a:prstGeom prst="rect">
            <a:avLst/>
          </a:prstGeom>
        </p:spPr>
      </p:pic>
      <p:pic>
        <p:nvPicPr>
          <p:cNvPr id="8" name="Image 7"/>
          <p:cNvPicPr>
            <a:picLocks noChangeAspect="1"/>
          </p:cNvPicPr>
          <p:nvPr/>
        </p:nvPicPr>
        <p:blipFill>
          <a:blip r:embed="rId6"/>
          <a:stretch>
            <a:fillRect/>
          </a:stretch>
        </p:blipFill>
        <p:spPr>
          <a:xfrm>
            <a:off x="6333953" y="1823930"/>
            <a:ext cx="1974975" cy="1603377"/>
          </a:xfrm>
          <a:prstGeom prst="rect">
            <a:avLst/>
          </a:prstGeom>
        </p:spPr>
      </p:pic>
    </p:spTree>
    <p:extLst>
      <p:ext uri="{BB962C8B-B14F-4D97-AF65-F5344CB8AC3E}">
        <p14:creationId xmlns:p14="http://schemas.microsoft.com/office/powerpoint/2010/main" val="410735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L’album de jeunesse: La lecture experte</a:t>
            </a:r>
          </a:p>
        </p:txBody>
      </p:sp>
      <p:sp>
        <p:nvSpPr>
          <p:cNvPr id="3" name="Espace réservé du texte 2"/>
          <p:cNvSpPr>
            <a:spLocks noGrp="1"/>
          </p:cNvSpPr>
          <p:nvPr>
            <p:ph type="body" idx="1"/>
          </p:nvPr>
        </p:nvSpPr>
        <p:spPr/>
        <p:txBody>
          <a:bodyPr/>
          <a:lstStyle/>
          <a:p>
            <a:pPr marL="114300" indent="0">
              <a:buNone/>
            </a:pPr>
            <a:endParaRPr lang="fr-FR" dirty="0"/>
          </a:p>
        </p:txBody>
      </p:sp>
      <p:sp>
        <p:nvSpPr>
          <p:cNvPr id="4" name="Rectangle 3"/>
          <p:cNvSpPr/>
          <p:nvPr/>
        </p:nvSpPr>
        <p:spPr>
          <a:xfrm>
            <a:off x="230421" y="1073849"/>
            <a:ext cx="7823074" cy="5213735"/>
          </a:xfrm>
          <a:prstGeom prst="rect">
            <a:avLst/>
          </a:prstGeom>
        </p:spPr>
        <p:txBody>
          <a:bodyPr wrap="square">
            <a:spAutoFit/>
          </a:bodyPr>
          <a:lstStyle/>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Quels sont les choix réalisé par l’auteur pour permettre au lecteur d’entrer dans le récit?</a:t>
            </a: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Les relations entretenues avec le réel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Les non-dits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Les émotions que nous procurent le texte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Le texte délivre-t-il un message ? Si oui lequel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Quels sont les choix esthétiques ?</a:t>
            </a:r>
          </a:p>
          <a:p>
            <a:r>
              <a:rPr lang="fr-FR" sz="1600" dirty="0">
                <a:solidFill>
                  <a:schemeClr val="tx1"/>
                </a:solidFill>
                <a:latin typeface="Avenir"/>
                <a:ea typeface="Avenir"/>
                <a:cs typeface="Avenir"/>
                <a:sym typeface="Avenir"/>
              </a:rPr>
              <a:t>A quel moment interviennent les perturbations et les résolutions ? Que fait évoluer  l’aventure ?</a:t>
            </a: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Quelle impression nous laisse l’œuvre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r>
              <a:rPr lang="fr-FR" sz="1600" dirty="0">
                <a:solidFill>
                  <a:schemeClr val="tx1"/>
                </a:solidFill>
                <a:latin typeface="Avenir"/>
                <a:ea typeface="Avenir"/>
                <a:cs typeface="Avenir"/>
                <a:sym typeface="Avenir"/>
              </a:rPr>
              <a:t>Quelle est la relation entretenue entre le texte et l’image ?</a:t>
            </a:r>
            <a:endParaRPr lang="fr-FR" sz="1600" dirty="0">
              <a:solidFill>
                <a:schemeClr val="tx1"/>
              </a:solidFill>
            </a:endParaRPr>
          </a:p>
          <a:p>
            <a:pPr marL="171450" lvl="0" indent="-171450">
              <a:lnSpc>
                <a:spcPct val="90000"/>
              </a:lnSpc>
              <a:spcBef>
                <a:spcPts val="1200"/>
              </a:spcBef>
              <a:buClr>
                <a:schemeClr val="accent1"/>
              </a:buClr>
              <a:buSzPts val="2000"/>
              <a:buFont typeface="Arial" panose="020B0604020202020204" pitchFamily="34" charset="0"/>
              <a:buChar char="•"/>
            </a:pPr>
            <a:endParaRPr lang="fr-FR" sz="2000" dirty="0"/>
          </a:p>
          <a:p>
            <a:pPr marL="171450" lvl="0" indent="-171450">
              <a:lnSpc>
                <a:spcPct val="90000"/>
              </a:lnSpc>
              <a:spcBef>
                <a:spcPts val="1200"/>
              </a:spcBef>
              <a:buClr>
                <a:schemeClr val="accent1"/>
              </a:buClr>
              <a:buSzPts val="2000"/>
              <a:buFont typeface="Arial" panose="020B0604020202020204" pitchFamily="34" charset="0"/>
              <a:buChar char="•"/>
            </a:pPr>
            <a:endParaRPr lang="fr-FR" sz="2000" dirty="0">
              <a:solidFill>
                <a:schemeClr val="tx1"/>
              </a:solidFill>
              <a:latin typeface="Avenir"/>
              <a:ea typeface="Avenir"/>
              <a:cs typeface="Avenir"/>
              <a:sym typeface="Avenir"/>
            </a:endParaRPr>
          </a:p>
          <a:p>
            <a:pPr marL="171450" lvl="0" indent="-171450">
              <a:lnSpc>
                <a:spcPct val="90000"/>
              </a:lnSpc>
              <a:spcBef>
                <a:spcPts val="1200"/>
              </a:spcBef>
              <a:buClr>
                <a:schemeClr val="accent1"/>
              </a:buClr>
              <a:buSzPts val="2000"/>
              <a:buFont typeface="Arial" panose="020B0604020202020204" pitchFamily="34" charset="0"/>
              <a:buChar char="•"/>
            </a:pPr>
            <a:endParaRPr lang="fr-FR" dirty="0">
              <a:solidFill>
                <a:schemeClr val="tx1"/>
              </a:solidFill>
              <a:latin typeface="Avenir"/>
              <a:ea typeface="Avenir"/>
              <a:cs typeface="Avenir"/>
              <a:sym typeface="Avenir"/>
            </a:endParaRPr>
          </a:p>
          <a:p>
            <a:pPr marL="171450" lvl="0" indent="-171450">
              <a:lnSpc>
                <a:spcPct val="90000"/>
              </a:lnSpc>
              <a:spcBef>
                <a:spcPts val="1200"/>
              </a:spcBef>
              <a:buClr>
                <a:schemeClr val="accent1"/>
              </a:buClr>
              <a:buSzPts val="2000"/>
              <a:buFont typeface="Arial" panose="020B0604020202020204" pitchFamily="34" charset="0"/>
              <a:buChar char="•"/>
            </a:pPr>
            <a:endParaRPr lang="fr-FR" dirty="0">
              <a:solidFill>
                <a:schemeClr val="tx1"/>
              </a:solidFill>
              <a:latin typeface="Avenir"/>
              <a:ea typeface="Avenir"/>
              <a:cs typeface="Avenir"/>
              <a:sym typeface="Avenir"/>
            </a:endParaRPr>
          </a:p>
        </p:txBody>
      </p:sp>
    </p:spTree>
    <p:extLst>
      <p:ext uri="{BB962C8B-B14F-4D97-AF65-F5344CB8AC3E}">
        <p14:creationId xmlns:p14="http://schemas.microsoft.com/office/powerpoint/2010/main" val="365009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113132"/>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dirty="0"/>
              <a:t>Les objectifs de la formation: 18 heures</a:t>
            </a:r>
            <a:endParaRPr dirty="0"/>
          </a:p>
        </p:txBody>
      </p:sp>
      <p:sp>
        <p:nvSpPr>
          <p:cNvPr id="50" name="Google Shape;50;p9"/>
          <p:cNvSpPr txBox="1">
            <a:spLocks noGrp="1"/>
          </p:cNvSpPr>
          <p:nvPr>
            <p:ph type="body" idx="1"/>
          </p:nvPr>
        </p:nvSpPr>
        <p:spPr>
          <a:xfrm>
            <a:off x="311700" y="536101"/>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FR" dirty="0"/>
              <a:t>Comprendre au sens large ce que la littérature de jeunesse peut apporter à l’enfant dans son développement personnel</a:t>
            </a:r>
          </a:p>
          <a:p>
            <a:pPr marL="457200" lvl="0" indent="-342900" algn="l" rtl="0">
              <a:spcBef>
                <a:spcPts val="0"/>
              </a:spcBef>
              <a:spcAft>
                <a:spcPts val="0"/>
              </a:spcAft>
              <a:buSzPts val="1800"/>
              <a:buChar char="●"/>
            </a:pPr>
            <a:r>
              <a:rPr lang="fr-FR" dirty="0"/>
              <a:t>Elargir vos connaissances sur l’objet livre/album pour un meilleur accès et construction au sens de l’histoire</a:t>
            </a:r>
          </a:p>
          <a:p>
            <a:pPr marL="457200" lvl="0" indent="-342900" algn="l" rtl="0">
              <a:spcBef>
                <a:spcPts val="0"/>
              </a:spcBef>
              <a:spcAft>
                <a:spcPts val="0"/>
              </a:spcAft>
              <a:buSzPts val="1800"/>
              <a:buChar char="●"/>
            </a:pPr>
            <a:r>
              <a:rPr lang="fr-FR" dirty="0"/>
              <a:t>Connaître les critères qui permettent de mieux choisir et utiliser l’album pour l’enseignement de la LV au cycle 1</a:t>
            </a:r>
          </a:p>
          <a:p>
            <a:pPr marL="457200" lvl="0" indent="-342900" algn="l" rtl="0">
              <a:spcBef>
                <a:spcPts val="0"/>
              </a:spcBef>
              <a:spcAft>
                <a:spcPts val="0"/>
              </a:spcAft>
              <a:buSzPts val="1800"/>
              <a:buChar char="●"/>
            </a:pPr>
            <a:r>
              <a:rPr lang="fr-FR" dirty="0"/>
              <a:t>Elargir vos connaissances sur les activités tirées de l’album, au service de la LV</a:t>
            </a:r>
          </a:p>
          <a:p>
            <a:pPr marL="457200" lvl="0" indent="-342900" algn="l" rtl="0">
              <a:spcBef>
                <a:spcPts val="0"/>
              </a:spcBef>
              <a:spcAft>
                <a:spcPts val="0"/>
              </a:spcAft>
              <a:buSzPts val="1800"/>
              <a:buChar char="●"/>
            </a:pPr>
            <a:r>
              <a:rPr lang="fr-FR" dirty="0"/>
              <a:t>Créer une communauté d’enseignants qui se mobilise autour de la littérature de jeunesse en classe de LV</a:t>
            </a:r>
            <a:endParaRPr dirty="0"/>
          </a:p>
        </p:txBody>
      </p:sp>
      <p:pic>
        <p:nvPicPr>
          <p:cNvPr id="4" name="Image 3"/>
          <p:cNvPicPr>
            <a:picLocks noChangeAspect="1"/>
          </p:cNvPicPr>
          <p:nvPr/>
        </p:nvPicPr>
        <p:blipFill>
          <a:blip r:embed="rId3"/>
          <a:stretch>
            <a:fillRect/>
          </a:stretch>
        </p:blipFill>
        <p:spPr>
          <a:xfrm>
            <a:off x="4047464" y="3698241"/>
            <a:ext cx="926707" cy="1022442"/>
          </a:xfrm>
          <a:prstGeom prst="rect">
            <a:avLst/>
          </a:prstGeom>
        </p:spPr>
      </p:pic>
    </p:spTree>
    <p:extLst>
      <p:ext uri="{BB962C8B-B14F-4D97-AF65-F5344CB8AC3E}">
        <p14:creationId xmlns:p14="http://schemas.microsoft.com/office/powerpoint/2010/main" val="1088040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2"/>
          <a:stretch>
            <a:fillRect/>
          </a:stretch>
        </p:blipFill>
        <p:spPr>
          <a:xfrm>
            <a:off x="2303060" y="0"/>
            <a:ext cx="3711660" cy="5134092"/>
          </a:xfrm>
          <a:prstGeom prst="rect">
            <a:avLst/>
          </a:prstGeom>
        </p:spPr>
      </p:pic>
    </p:spTree>
    <p:extLst>
      <p:ext uri="{BB962C8B-B14F-4D97-AF65-F5344CB8AC3E}">
        <p14:creationId xmlns:p14="http://schemas.microsoft.com/office/powerpoint/2010/main" val="3758339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a:blip r:embed="rId2"/>
          <a:stretch>
            <a:fillRect/>
          </a:stretch>
        </p:blipFill>
        <p:spPr>
          <a:xfrm>
            <a:off x="3651650" y="690879"/>
            <a:ext cx="5492350" cy="3610712"/>
          </a:xfrm>
          <a:prstGeom prst="rect">
            <a:avLst/>
          </a:prstGeom>
        </p:spPr>
      </p:pic>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3"/>
          <a:stretch>
            <a:fillRect/>
          </a:stretch>
        </p:blipFill>
        <p:spPr>
          <a:xfrm>
            <a:off x="94954" y="448961"/>
            <a:ext cx="3136054" cy="4119914"/>
          </a:xfrm>
          <a:prstGeom prst="rect">
            <a:avLst/>
          </a:prstGeom>
        </p:spPr>
      </p:pic>
    </p:spTree>
    <p:extLst>
      <p:ext uri="{BB962C8B-B14F-4D97-AF65-F5344CB8AC3E}">
        <p14:creationId xmlns:p14="http://schemas.microsoft.com/office/powerpoint/2010/main" val="452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900852" y="207582"/>
            <a:ext cx="6780865" cy="4515972"/>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9978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372533" y="0"/>
            <a:ext cx="3583713" cy="2333580"/>
          </a:xfrm>
          <a:prstGeom prst="rect">
            <a:avLst/>
          </a:prstGeom>
        </p:spPr>
      </p:pic>
      <p:pic>
        <p:nvPicPr>
          <p:cNvPr id="5" name="Image 4"/>
          <p:cNvPicPr>
            <a:picLocks noChangeAspect="1"/>
          </p:cNvPicPr>
          <p:nvPr/>
        </p:nvPicPr>
        <p:blipFill>
          <a:blip r:embed="rId3"/>
          <a:stretch>
            <a:fillRect/>
          </a:stretch>
        </p:blipFill>
        <p:spPr>
          <a:xfrm>
            <a:off x="5066453" y="0"/>
            <a:ext cx="3420533" cy="2349667"/>
          </a:xfrm>
          <a:prstGeom prst="rect">
            <a:avLst/>
          </a:prstGeom>
        </p:spPr>
      </p:pic>
      <p:pic>
        <p:nvPicPr>
          <p:cNvPr id="6" name="Image 5"/>
          <p:cNvPicPr>
            <a:picLocks noChangeAspect="1"/>
          </p:cNvPicPr>
          <p:nvPr/>
        </p:nvPicPr>
        <p:blipFill>
          <a:blip r:embed="rId4"/>
          <a:stretch>
            <a:fillRect/>
          </a:stretch>
        </p:blipFill>
        <p:spPr>
          <a:xfrm>
            <a:off x="2330025" y="2418460"/>
            <a:ext cx="4123923" cy="2661539"/>
          </a:xfrm>
          <a:prstGeom prst="rect">
            <a:avLst/>
          </a:prstGeom>
        </p:spPr>
      </p:pic>
    </p:spTree>
    <p:extLst>
      <p:ext uri="{BB962C8B-B14F-4D97-AF65-F5344CB8AC3E}">
        <p14:creationId xmlns:p14="http://schemas.microsoft.com/office/powerpoint/2010/main" val="2565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a:stretch>
            <a:fillRect/>
          </a:stretch>
        </p:blipFill>
        <p:spPr>
          <a:xfrm>
            <a:off x="929807" y="79073"/>
            <a:ext cx="7022150" cy="4906100"/>
          </a:xfrm>
          <a:prstGeom prst="rect">
            <a:avLst/>
          </a:prstGeom>
        </p:spPr>
      </p:pic>
    </p:spTree>
    <p:extLst>
      <p:ext uri="{BB962C8B-B14F-4D97-AF65-F5344CB8AC3E}">
        <p14:creationId xmlns:p14="http://schemas.microsoft.com/office/powerpoint/2010/main" val="403737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1083733" y="85572"/>
            <a:ext cx="6356979" cy="4746354"/>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90390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745066" y="165688"/>
            <a:ext cx="7350760" cy="4801706"/>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29275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927946" y="192210"/>
            <a:ext cx="7110682" cy="4754863"/>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84423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2716107" y="242245"/>
            <a:ext cx="3388148" cy="4691282"/>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09263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r>
              <a:rPr lang="fr-FR" dirty="0"/>
              <a:t>L’album de jeunesse: La lecture experte</a:t>
            </a:r>
            <a:endParaRPr dirty="0"/>
          </a:p>
        </p:txBody>
      </p:sp>
      <p:sp>
        <p:nvSpPr>
          <p:cNvPr id="50" name="Google Shape;50;p9"/>
          <p:cNvSpPr txBox="1">
            <a:spLocks noGrp="1"/>
          </p:cNvSpPr>
          <p:nvPr>
            <p:ph type="body" idx="1"/>
          </p:nvPr>
        </p:nvSpPr>
        <p:spPr>
          <a:xfrm>
            <a:off x="311700" y="861222"/>
            <a:ext cx="8520600" cy="3416400"/>
          </a:xfrm>
          <a:prstGeom prst="rect">
            <a:avLst/>
          </a:prstGeom>
        </p:spPr>
        <p:txBody>
          <a:bodyPr spcFirstLastPara="1" wrap="square" lIns="91425" tIns="91425" rIns="91425" bIns="91425" anchor="t" anchorCtr="0">
            <a:normAutofit/>
          </a:bodyPr>
          <a:lstStyle/>
          <a:p>
            <a:endParaRPr lang="fr-FR" b="1" u="sng" dirty="0">
              <a:solidFill>
                <a:schemeClr val="tx1"/>
              </a:solidFill>
            </a:endParaRPr>
          </a:p>
          <a:p>
            <a:pPr marL="0" lvl="0" indent="0">
              <a:buClr>
                <a:schemeClr val="accent1"/>
              </a:buClr>
              <a:buSzPts val="3200"/>
              <a:buNone/>
            </a:pPr>
            <a:r>
              <a:rPr lang="fr-FR" dirty="0">
                <a:solidFill>
                  <a:schemeClr val="tx1"/>
                </a:solidFill>
                <a:latin typeface="Avenir"/>
                <a:ea typeface="Avenir"/>
                <a:cs typeface="Avenir"/>
                <a:sym typeface="Avenir"/>
              </a:rPr>
              <a:t>L’enseignant doit être capable d’analyser une œuvre pour conduire une lecture experte et assurer une </a:t>
            </a:r>
            <a:r>
              <a:rPr lang="fr-FR" dirty="0" err="1">
                <a:solidFill>
                  <a:schemeClr val="tx1"/>
                </a:solidFill>
                <a:latin typeface="Avenir"/>
                <a:ea typeface="Avenir"/>
                <a:cs typeface="Avenir"/>
                <a:sym typeface="Avenir"/>
              </a:rPr>
              <a:t>didactisation</a:t>
            </a:r>
            <a:r>
              <a:rPr lang="fr-FR" dirty="0">
                <a:solidFill>
                  <a:schemeClr val="tx1"/>
                </a:solidFill>
                <a:latin typeface="Avenir"/>
                <a:ea typeface="Avenir"/>
                <a:cs typeface="Avenir"/>
                <a:sym typeface="Avenir"/>
              </a:rPr>
              <a:t> de choix </a:t>
            </a:r>
          </a:p>
          <a:p>
            <a:pPr marL="0" lvl="0" indent="0">
              <a:spcBef>
                <a:spcPts val="1200"/>
              </a:spcBef>
              <a:buClr>
                <a:schemeClr val="accent1"/>
              </a:buClr>
              <a:buSzPts val="3200"/>
              <a:buNone/>
            </a:pPr>
            <a:endParaRPr lang="fr-FR" dirty="0">
              <a:solidFill>
                <a:schemeClr val="tx1"/>
              </a:solidFill>
              <a:latin typeface="Avenir"/>
              <a:ea typeface="Avenir"/>
              <a:cs typeface="Avenir"/>
              <a:sym typeface="Avenir"/>
            </a:endParaRPr>
          </a:p>
          <a:p>
            <a:pPr marL="0" lvl="0" indent="0">
              <a:spcBef>
                <a:spcPts val="1200"/>
              </a:spcBef>
              <a:buClr>
                <a:schemeClr val="accent1"/>
              </a:buClr>
              <a:buSzPts val="3200"/>
              <a:buNone/>
            </a:pPr>
            <a:r>
              <a:rPr lang="fr-FR" dirty="0">
                <a:solidFill>
                  <a:schemeClr val="tx1"/>
                </a:solidFill>
                <a:latin typeface="Avenir"/>
                <a:ea typeface="Avenir"/>
                <a:cs typeface="Avenir"/>
                <a:sym typeface="Avenir"/>
              </a:rPr>
              <a:t>Une œuvre littéraire est une œuvre à plusieurs étages.</a:t>
            </a:r>
          </a:p>
          <a:p>
            <a:pPr marL="114300" indent="0">
              <a:buNone/>
            </a:pPr>
            <a:r>
              <a:rPr lang="fr-FR" b="1" dirty="0">
                <a:solidFill>
                  <a:schemeClr val="tx1"/>
                </a:solidFill>
              </a:rPr>
              <a:t>Il s’agit de prendre conscience de tous </a:t>
            </a:r>
            <a:r>
              <a:rPr lang="fr-FR" b="1" u="sng" dirty="0">
                <a:solidFill>
                  <a:schemeClr val="tx1"/>
                </a:solidFill>
              </a:rPr>
              <a:t>les éléments porteurs de sens </a:t>
            </a:r>
            <a:r>
              <a:rPr lang="fr-FR" b="1" dirty="0">
                <a:solidFill>
                  <a:schemeClr val="tx1"/>
                </a:solidFill>
              </a:rPr>
              <a:t>que l’on rencontre dans l’œuvre abordée</a:t>
            </a:r>
          </a:p>
          <a:p>
            <a:pPr marL="457200" lvl="0" indent="-342900" algn="l" rtl="0">
              <a:spcBef>
                <a:spcPts val="0"/>
              </a:spcBef>
              <a:spcAft>
                <a:spcPts val="0"/>
              </a:spcAft>
              <a:buSzPts val="1800"/>
              <a:buChar char="●"/>
            </a:pPr>
            <a:endParaRPr dirty="0">
              <a:solidFill>
                <a:schemeClr val="tx1"/>
              </a:solidFill>
            </a:endParaRPr>
          </a:p>
        </p:txBody>
      </p:sp>
      <p:pic>
        <p:nvPicPr>
          <p:cNvPr id="6" name="Image 5"/>
          <p:cNvPicPr>
            <a:picLocks noChangeAspect="1"/>
          </p:cNvPicPr>
          <p:nvPr/>
        </p:nvPicPr>
        <p:blipFill rotWithShape="1">
          <a:blip r:embed="rId3"/>
          <a:srcRect l="52670" t="40592" r="13817" b="30793"/>
          <a:stretch/>
        </p:blipFill>
        <p:spPr>
          <a:xfrm>
            <a:off x="1843115" y="3674887"/>
            <a:ext cx="2106641" cy="1018932"/>
          </a:xfrm>
          <a:prstGeom prst="rect">
            <a:avLst/>
          </a:prstGeom>
        </p:spPr>
      </p:pic>
      <p:pic>
        <p:nvPicPr>
          <p:cNvPr id="7" name="Image 6"/>
          <p:cNvPicPr>
            <a:picLocks noChangeAspect="1"/>
          </p:cNvPicPr>
          <p:nvPr/>
        </p:nvPicPr>
        <p:blipFill rotWithShape="1">
          <a:blip r:embed="rId4"/>
          <a:srcRect l="55432" t="39811" r="15990" b="30351"/>
          <a:stretch/>
        </p:blipFill>
        <p:spPr>
          <a:xfrm>
            <a:off x="4788746" y="3619344"/>
            <a:ext cx="1829511" cy="1074475"/>
          </a:xfrm>
          <a:prstGeom prst="rect">
            <a:avLst/>
          </a:prstGeom>
        </p:spPr>
      </p:pic>
      <p:pic>
        <p:nvPicPr>
          <p:cNvPr id="2" name="Image 1"/>
          <p:cNvPicPr>
            <a:picLocks noChangeAspect="1"/>
          </p:cNvPicPr>
          <p:nvPr/>
        </p:nvPicPr>
        <p:blipFill>
          <a:blip r:embed="rId5"/>
          <a:stretch>
            <a:fillRect/>
          </a:stretch>
        </p:blipFill>
        <p:spPr>
          <a:xfrm>
            <a:off x="7457247" y="3674887"/>
            <a:ext cx="1228111" cy="951625"/>
          </a:xfrm>
          <a:prstGeom prst="rect">
            <a:avLst/>
          </a:prstGeom>
        </p:spPr>
      </p:pic>
      <p:pic>
        <p:nvPicPr>
          <p:cNvPr id="3" name="Image 2"/>
          <p:cNvPicPr>
            <a:picLocks noChangeAspect="1"/>
          </p:cNvPicPr>
          <p:nvPr/>
        </p:nvPicPr>
        <p:blipFill>
          <a:blip r:embed="rId6"/>
          <a:stretch>
            <a:fillRect/>
          </a:stretch>
        </p:blipFill>
        <p:spPr>
          <a:xfrm>
            <a:off x="5082586" y="1584716"/>
            <a:ext cx="1051466" cy="903829"/>
          </a:xfrm>
          <a:prstGeom prst="rect">
            <a:avLst/>
          </a:prstGeom>
        </p:spPr>
      </p:pic>
    </p:spTree>
    <p:extLst>
      <p:ext uri="{BB962C8B-B14F-4D97-AF65-F5344CB8AC3E}">
        <p14:creationId xmlns:p14="http://schemas.microsoft.com/office/powerpoint/2010/main" val="119701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700" y="153772"/>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dirty="0"/>
              <a:t>Le déroulement de la formation</a:t>
            </a:r>
            <a:endParaRPr dirty="0"/>
          </a:p>
        </p:txBody>
      </p:sp>
      <p:sp>
        <p:nvSpPr>
          <p:cNvPr id="50" name="Google Shape;50;p9"/>
          <p:cNvSpPr txBox="1">
            <a:spLocks noGrp="1"/>
          </p:cNvSpPr>
          <p:nvPr>
            <p:ph type="body" idx="1"/>
          </p:nvPr>
        </p:nvSpPr>
        <p:spPr>
          <a:xfrm>
            <a:off x="311700" y="800262"/>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FR" dirty="0"/>
              <a:t>3h de synchrone aujourd’hui pour découvrir la littérature de jeunesse et l’album, le 13 décembre</a:t>
            </a:r>
          </a:p>
          <a:p>
            <a:pPr marL="457200" lvl="0" indent="-342900" algn="l" rtl="0">
              <a:spcBef>
                <a:spcPts val="0"/>
              </a:spcBef>
              <a:spcAft>
                <a:spcPts val="0"/>
              </a:spcAft>
              <a:buSzPts val="1800"/>
              <a:buChar char="●"/>
            </a:pPr>
            <a:endParaRPr lang="fr-FR" dirty="0"/>
          </a:p>
          <a:p>
            <a:pPr marL="457200" lvl="0" indent="-342900" algn="l" rtl="0">
              <a:spcBef>
                <a:spcPts val="0"/>
              </a:spcBef>
              <a:spcAft>
                <a:spcPts val="0"/>
              </a:spcAft>
              <a:buSzPts val="1800"/>
              <a:buChar char="●"/>
            </a:pPr>
            <a:r>
              <a:rPr lang="fr-FR" dirty="0"/>
              <a:t>12h de présentiel à Dakar : </a:t>
            </a:r>
            <a:r>
              <a:rPr lang="fr-FR" dirty="0" err="1"/>
              <a:t>Didactisation</a:t>
            </a:r>
            <a:r>
              <a:rPr lang="fr-FR" dirty="0"/>
              <a:t> d’albums et création de ressources pour votre école et pour la zone 25 et 26 janvier</a:t>
            </a:r>
          </a:p>
          <a:p>
            <a:pPr marL="457200" lvl="0" indent="-342900" algn="l" rtl="0">
              <a:spcBef>
                <a:spcPts val="0"/>
              </a:spcBef>
              <a:spcAft>
                <a:spcPts val="0"/>
              </a:spcAft>
              <a:buSzPts val="1800"/>
              <a:buChar char="●"/>
            </a:pPr>
            <a:endParaRPr lang="fr-FR" dirty="0"/>
          </a:p>
          <a:p>
            <a:pPr marL="457200" lvl="0" indent="-342900" algn="l" rtl="0">
              <a:spcBef>
                <a:spcPts val="0"/>
              </a:spcBef>
              <a:spcAft>
                <a:spcPts val="0"/>
              </a:spcAft>
              <a:buSzPts val="1800"/>
              <a:buChar char="●"/>
            </a:pPr>
            <a:r>
              <a:rPr lang="fr-FR" dirty="0"/>
              <a:t>3h de synchrone le 21 mars </a:t>
            </a:r>
            <a:endParaRPr dirty="0"/>
          </a:p>
        </p:txBody>
      </p:sp>
      <p:pic>
        <p:nvPicPr>
          <p:cNvPr id="2" name="Image 1"/>
          <p:cNvPicPr>
            <a:picLocks noChangeAspect="1"/>
          </p:cNvPicPr>
          <p:nvPr/>
        </p:nvPicPr>
        <p:blipFill>
          <a:blip r:embed="rId3"/>
          <a:stretch>
            <a:fillRect/>
          </a:stretch>
        </p:blipFill>
        <p:spPr>
          <a:xfrm>
            <a:off x="5432213" y="2423266"/>
            <a:ext cx="1666451" cy="217159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183007" y="221990"/>
            <a:ext cx="8520600" cy="572700"/>
          </a:xfrm>
          <a:prstGeom prst="rect">
            <a:avLst/>
          </a:prstGeom>
        </p:spPr>
        <p:txBody>
          <a:bodyPr spcFirstLastPara="1" wrap="square" lIns="91425" tIns="91425" rIns="91425" bIns="91425" anchor="t" anchorCtr="0">
            <a:normAutofit fontScale="90000"/>
          </a:bodyPr>
          <a:lstStyle/>
          <a:p>
            <a:pPr lvl="0"/>
            <a:r>
              <a:rPr lang="fr-FR" dirty="0"/>
              <a:t>L’album de jeunesse: Dans la tête d’un enfant, dans la tête d’un élève…</a:t>
            </a:r>
            <a:endParaRPr dirty="0"/>
          </a:p>
        </p:txBody>
      </p:sp>
      <p:sp>
        <p:nvSpPr>
          <p:cNvPr id="50" name="Google Shape;50;p9"/>
          <p:cNvSpPr txBox="1">
            <a:spLocks noGrp="1"/>
          </p:cNvSpPr>
          <p:nvPr>
            <p:ph type="body" idx="1"/>
          </p:nvPr>
        </p:nvSpPr>
        <p:spPr>
          <a:xfrm>
            <a:off x="311700" y="861222"/>
            <a:ext cx="8520600" cy="3416400"/>
          </a:xfrm>
          <a:prstGeom prst="rect">
            <a:avLst/>
          </a:prstGeom>
        </p:spPr>
        <p:txBody>
          <a:bodyPr spcFirstLastPara="1" wrap="square" lIns="91425" tIns="91425" rIns="91425" bIns="91425" anchor="t" anchorCtr="0">
            <a:normAutofit/>
          </a:bodyPr>
          <a:lstStyle/>
          <a:p>
            <a:endParaRPr lang="fr-FR" b="1" u="sng" dirty="0">
              <a:solidFill>
                <a:schemeClr val="tx1"/>
              </a:solidFill>
            </a:endParaRPr>
          </a:p>
          <a:p>
            <a:pPr marL="457200" lvl="0" indent="-342900" algn="l" rtl="0">
              <a:spcBef>
                <a:spcPts val="0"/>
              </a:spcBef>
              <a:spcAft>
                <a:spcPts val="0"/>
              </a:spcAft>
              <a:buSzPts val="1800"/>
              <a:buChar char="●"/>
            </a:pPr>
            <a:endParaRPr dirty="0">
              <a:solidFill>
                <a:schemeClr val="tx1"/>
              </a:solidFill>
            </a:endParaRPr>
          </a:p>
        </p:txBody>
      </p:sp>
      <p:pic>
        <p:nvPicPr>
          <p:cNvPr id="2" name="Image 1"/>
          <p:cNvPicPr>
            <a:picLocks noChangeAspect="1"/>
          </p:cNvPicPr>
          <p:nvPr/>
        </p:nvPicPr>
        <p:blipFill>
          <a:blip r:embed="rId3"/>
          <a:stretch>
            <a:fillRect/>
          </a:stretch>
        </p:blipFill>
        <p:spPr>
          <a:xfrm>
            <a:off x="311700" y="1300857"/>
            <a:ext cx="8602133" cy="2886149"/>
          </a:xfrm>
          <a:prstGeom prst="rect">
            <a:avLst/>
          </a:prstGeom>
        </p:spPr>
      </p:pic>
    </p:spTree>
    <p:extLst>
      <p:ext uri="{BB962C8B-B14F-4D97-AF65-F5344CB8AC3E}">
        <p14:creationId xmlns:p14="http://schemas.microsoft.com/office/powerpoint/2010/main" val="270040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4286" y="2009665"/>
            <a:ext cx="3522007" cy="572700"/>
          </a:xfrm>
        </p:spPr>
        <p:txBody>
          <a:bodyPr>
            <a:noAutofit/>
          </a:bodyPr>
          <a:lstStyle/>
          <a:p>
            <a:r>
              <a:rPr lang="fr-FR" sz="2800" dirty="0"/>
              <a:t>MISE EN ACTIVITÉ</a:t>
            </a:r>
          </a:p>
        </p:txBody>
      </p:sp>
    </p:spTree>
    <p:extLst>
      <p:ext uri="{BB962C8B-B14F-4D97-AF65-F5344CB8AC3E}">
        <p14:creationId xmlns:p14="http://schemas.microsoft.com/office/powerpoint/2010/main" val="1507231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047" y="155001"/>
            <a:ext cx="8520600" cy="572700"/>
          </a:xfrm>
        </p:spPr>
        <p:txBody>
          <a:bodyPr>
            <a:normAutofit fontScale="90000"/>
          </a:bodyPr>
          <a:lstStyle/>
          <a:p>
            <a:r>
              <a:rPr lang="fr-FR" dirty="0"/>
              <a:t>L’album de jeunesse: Dans la tête d’un enfant, dans la tête d’un élève…</a:t>
            </a:r>
          </a:p>
        </p:txBody>
      </p:sp>
      <p:sp>
        <p:nvSpPr>
          <p:cNvPr id="3" name="Espace réservé du texte 2"/>
          <p:cNvSpPr>
            <a:spLocks noGrp="1"/>
          </p:cNvSpPr>
          <p:nvPr>
            <p:ph type="body" idx="1"/>
          </p:nvPr>
        </p:nvSpPr>
        <p:spPr/>
        <p:txBody>
          <a:bodyPr/>
          <a:lstStyle/>
          <a:p>
            <a:r>
              <a:rPr lang="fr-FR" dirty="0"/>
              <a:t>Mettez-vous à la place d’un élève: vous allez découvrir un récit à travers les images.</a:t>
            </a:r>
          </a:p>
          <a:p>
            <a:r>
              <a:rPr lang="fr-FR" dirty="0"/>
              <a:t>Qu’avez-vous compris de l’histoire?</a:t>
            </a:r>
          </a:p>
          <a:p>
            <a:r>
              <a:rPr lang="fr-FR" dirty="0"/>
              <a:t>Quelles impressions le narrateur iconique </a:t>
            </a:r>
          </a:p>
          <a:p>
            <a:pPr marL="114300" indent="0">
              <a:buNone/>
            </a:pPr>
            <a:r>
              <a:rPr lang="fr-FR" dirty="0"/>
              <a:t>vous </a:t>
            </a:r>
            <a:r>
              <a:rPr lang="fr-FR" dirty="0" err="1"/>
              <a:t>a-t-il</a:t>
            </a:r>
            <a:r>
              <a:rPr lang="fr-FR" dirty="0"/>
              <a:t> laissées ?</a:t>
            </a:r>
          </a:p>
          <a:p>
            <a:pPr marL="114300" indent="0">
              <a:buNone/>
            </a:pPr>
            <a:endParaRPr lang="fr-FR" dirty="0"/>
          </a:p>
          <a:p>
            <a:pPr marL="114300" indent="0">
              <a:buNone/>
            </a:pPr>
            <a:r>
              <a:rPr lang="fr-FR" b="1" u="sng" dirty="0"/>
              <a:t>Indices textuels:</a:t>
            </a:r>
          </a:p>
          <a:p>
            <a:pPr>
              <a:buFont typeface="Wingdings" panose="05000000000000000000" pitchFamily="2" charset="2"/>
              <a:buChar char="Ø"/>
            </a:pPr>
            <a:r>
              <a:rPr lang="fr-FR" dirty="0"/>
              <a:t>Les couleurs, </a:t>
            </a:r>
          </a:p>
          <a:p>
            <a:pPr>
              <a:buFont typeface="Wingdings" panose="05000000000000000000" pitchFamily="2" charset="2"/>
              <a:buChar char="Ø"/>
            </a:pPr>
            <a:r>
              <a:rPr lang="fr-FR" dirty="0"/>
              <a:t>L’expressions des personnages, leurs regards</a:t>
            </a:r>
          </a:p>
          <a:p>
            <a:pPr>
              <a:buFont typeface="Wingdings" panose="05000000000000000000" pitchFamily="2" charset="2"/>
              <a:buChar char="Ø"/>
            </a:pPr>
            <a:r>
              <a:rPr lang="fr-FR" dirty="0"/>
              <a:t>Les gestes de personnages</a:t>
            </a:r>
          </a:p>
          <a:p>
            <a:endParaRPr lang="fr-FR" dirty="0"/>
          </a:p>
        </p:txBody>
      </p:sp>
      <p:pic>
        <p:nvPicPr>
          <p:cNvPr id="4" name="Image 3"/>
          <p:cNvPicPr>
            <a:picLocks noChangeAspect="1"/>
          </p:cNvPicPr>
          <p:nvPr/>
        </p:nvPicPr>
        <p:blipFill>
          <a:blip r:embed="rId2"/>
          <a:stretch>
            <a:fillRect/>
          </a:stretch>
        </p:blipFill>
        <p:spPr>
          <a:xfrm>
            <a:off x="5743559" y="2002024"/>
            <a:ext cx="2980853" cy="1717302"/>
          </a:xfrm>
          <a:prstGeom prst="rect">
            <a:avLst/>
          </a:prstGeom>
        </p:spPr>
      </p:pic>
    </p:spTree>
    <p:extLst>
      <p:ext uri="{BB962C8B-B14F-4D97-AF65-F5344CB8AC3E}">
        <p14:creationId xmlns:p14="http://schemas.microsoft.com/office/powerpoint/2010/main" val="3836799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À VOUS DE JOUER !</a:t>
            </a:r>
          </a:p>
        </p:txBody>
      </p:sp>
      <p:pic>
        <p:nvPicPr>
          <p:cNvPr id="4" name="Image 3"/>
          <p:cNvPicPr>
            <a:picLocks noChangeAspect="1"/>
          </p:cNvPicPr>
          <p:nvPr/>
        </p:nvPicPr>
        <p:blipFill>
          <a:blip r:embed="rId2"/>
          <a:stretch>
            <a:fillRect/>
          </a:stretch>
        </p:blipFill>
        <p:spPr>
          <a:xfrm>
            <a:off x="2885439" y="1017725"/>
            <a:ext cx="2892214" cy="3426336"/>
          </a:xfrm>
          <a:prstGeom prst="rect">
            <a:avLst/>
          </a:prstGeom>
        </p:spPr>
      </p:pic>
    </p:spTree>
    <p:extLst>
      <p:ext uri="{BB962C8B-B14F-4D97-AF65-F5344CB8AC3E}">
        <p14:creationId xmlns:p14="http://schemas.microsoft.com/office/powerpoint/2010/main" val="865722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r="1827" b="6502"/>
          <a:stretch/>
        </p:blipFill>
        <p:spPr>
          <a:xfrm>
            <a:off x="480403" y="0"/>
            <a:ext cx="8033677" cy="4809067"/>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7859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r="414" b="6897"/>
          <a:stretch/>
        </p:blipFill>
        <p:spPr>
          <a:xfrm>
            <a:off x="460375" y="0"/>
            <a:ext cx="8189172" cy="4788747"/>
          </a:xfrm>
          <a:prstGeom prst="rect">
            <a:avLst/>
          </a:prstGeom>
        </p:spPr>
      </p:pic>
      <p:sp>
        <p:nvSpPr>
          <p:cNvPr id="3" name="Espace réservé du texte 2"/>
          <p:cNvSpPr>
            <a:spLocks noGrp="1"/>
          </p:cNvSpPr>
          <p:nvPr>
            <p:ph type="body" idx="1"/>
          </p:nvPr>
        </p:nvSpPr>
        <p:spPr/>
        <p:txBody>
          <a:bodyPr/>
          <a:lstStyle/>
          <a:p>
            <a:pPr marL="114300" indent="0">
              <a:buNone/>
            </a:pPr>
            <a:endParaRPr lang="fr-FR" dirty="0"/>
          </a:p>
        </p:txBody>
      </p:sp>
    </p:spTree>
    <p:extLst>
      <p:ext uri="{BB962C8B-B14F-4D97-AF65-F5344CB8AC3E}">
        <p14:creationId xmlns:p14="http://schemas.microsoft.com/office/powerpoint/2010/main" val="2640149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l="55035" b="4132"/>
          <a:stretch/>
        </p:blipFill>
        <p:spPr>
          <a:xfrm>
            <a:off x="2838027" y="47413"/>
            <a:ext cx="3871480" cy="4930987"/>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85462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r="632" b="13350"/>
          <a:stretch/>
        </p:blipFill>
        <p:spPr>
          <a:xfrm>
            <a:off x="836470" y="284480"/>
            <a:ext cx="7471059" cy="4456853"/>
          </a:xfrm>
          <a:prstGeom prst="rect">
            <a:avLst/>
          </a:prstGeom>
        </p:spPr>
      </p:pic>
    </p:spTree>
    <p:extLst>
      <p:ext uri="{BB962C8B-B14F-4D97-AF65-F5344CB8AC3E}">
        <p14:creationId xmlns:p14="http://schemas.microsoft.com/office/powerpoint/2010/main" val="2354959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l="51107" t="1185"/>
          <a:stretch/>
        </p:blipFill>
        <p:spPr>
          <a:xfrm>
            <a:off x="2479067" y="108373"/>
            <a:ext cx="4185865" cy="5082540"/>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22555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5" name="Image 4"/>
          <p:cNvPicPr>
            <a:picLocks noChangeAspect="1"/>
          </p:cNvPicPr>
          <p:nvPr/>
        </p:nvPicPr>
        <p:blipFill rotWithShape="1">
          <a:blip r:embed="rId2"/>
          <a:srcRect r="3519" b="13613"/>
          <a:stretch/>
        </p:blipFill>
        <p:spPr>
          <a:xfrm>
            <a:off x="769269" y="264160"/>
            <a:ext cx="7507745" cy="4443307"/>
          </a:xfrm>
          <a:prstGeom prst="rect">
            <a:avLst/>
          </a:prstGeom>
        </p:spPr>
      </p:pic>
    </p:spTree>
    <p:extLst>
      <p:ext uri="{BB962C8B-B14F-4D97-AF65-F5344CB8AC3E}">
        <p14:creationId xmlns:p14="http://schemas.microsoft.com/office/powerpoint/2010/main" val="188715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11699" y="392398"/>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dirty="0"/>
              <a:t>Présentez-vous !</a:t>
            </a:r>
            <a:endParaRPr dirty="0"/>
          </a:p>
        </p:txBody>
      </p:sp>
      <p:pic>
        <p:nvPicPr>
          <p:cNvPr id="2" name="Image 1"/>
          <p:cNvPicPr>
            <a:picLocks noChangeAspect="1"/>
          </p:cNvPicPr>
          <p:nvPr/>
        </p:nvPicPr>
        <p:blipFill>
          <a:blip r:embed="rId3"/>
          <a:stretch>
            <a:fillRect/>
          </a:stretch>
        </p:blipFill>
        <p:spPr>
          <a:xfrm>
            <a:off x="802567" y="1974507"/>
            <a:ext cx="4619564" cy="1667511"/>
          </a:xfrm>
          <a:prstGeom prst="rect">
            <a:avLst/>
          </a:prstGeom>
        </p:spPr>
      </p:pic>
      <p:sp>
        <p:nvSpPr>
          <p:cNvPr id="50" name="Google Shape;50;p9"/>
          <p:cNvSpPr txBox="1">
            <a:spLocks noGrp="1"/>
          </p:cNvSpPr>
          <p:nvPr>
            <p:ph type="body" idx="1"/>
          </p:nvPr>
        </p:nvSpPr>
        <p:spPr>
          <a:xfrm>
            <a:off x="311699" y="1031371"/>
            <a:ext cx="8164567" cy="3553785"/>
          </a:xfrm>
          <a:prstGeom prst="rect">
            <a:avLst/>
          </a:prstGeom>
        </p:spPr>
        <p:txBody>
          <a:bodyPr spcFirstLastPara="1" wrap="square" lIns="91425" tIns="91425" rIns="91425" bIns="91425" anchor="t" anchorCtr="0">
            <a:normAutofit/>
          </a:bodyPr>
          <a:lstStyle/>
          <a:p>
            <a:pPr marL="114300" lvl="0" indent="0" algn="l" rtl="0">
              <a:spcBef>
                <a:spcPts val="0"/>
              </a:spcBef>
              <a:spcAft>
                <a:spcPts val="0"/>
              </a:spcAft>
              <a:buSzPts val="1800"/>
              <a:buNone/>
            </a:pPr>
            <a:endParaRPr lang="fr-FR" dirty="0"/>
          </a:p>
          <a:p>
            <a:pPr marL="457200" lvl="0" indent="-342900" algn="l" rtl="0">
              <a:spcBef>
                <a:spcPts val="0"/>
              </a:spcBef>
              <a:spcAft>
                <a:spcPts val="0"/>
              </a:spcAft>
              <a:buSzPts val="1800"/>
              <a:buChar char="●"/>
            </a:pPr>
            <a:endParaRPr lang="fr-FR" dirty="0"/>
          </a:p>
          <a:p>
            <a:pPr marL="457200" lvl="0" indent="-342900" algn="l" rtl="0">
              <a:spcBef>
                <a:spcPts val="0"/>
              </a:spcBef>
              <a:spcAft>
                <a:spcPts val="0"/>
              </a:spcAft>
              <a:buSzPts val="1800"/>
              <a:buChar char="●"/>
            </a:pPr>
            <a:endParaRPr dirty="0"/>
          </a:p>
        </p:txBody>
      </p:sp>
      <p:sp>
        <p:nvSpPr>
          <p:cNvPr id="3" name="Rectangle à coins arrondis 2"/>
          <p:cNvSpPr/>
          <p:nvPr/>
        </p:nvSpPr>
        <p:spPr>
          <a:xfrm>
            <a:off x="5039360" y="914401"/>
            <a:ext cx="3027680" cy="14291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t>Présentation et échanges sur les attentes du stage</a:t>
            </a:r>
          </a:p>
        </p:txBody>
      </p:sp>
    </p:spTree>
    <p:extLst>
      <p:ext uri="{BB962C8B-B14F-4D97-AF65-F5344CB8AC3E}">
        <p14:creationId xmlns:p14="http://schemas.microsoft.com/office/powerpoint/2010/main" val="280857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l="52889" t="1493" b="-1"/>
          <a:stretch/>
        </p:blipFill>
        <p:spPr>
          <a:xfrm>
            <a:off x="2533227" y="94826"/>
            <a:ext cx="4307840" cy="4920012"/>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02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p:cNvPicPr>
            <a:picLocks noChangeAspect="1"/>
          </p:cNvPicPr>
          <p:nvPr/>
        </p:nvPicPr>
        <p:blipFill rotWithShape="1">
          <a:blip r:embed="rId2"/>
          <a:srcRect l="52889" t="835"/>
          <a:stretch/>
        </p:blipFill>
        <p:spPr>
          <a:xfrm>
            <a:off x="2526454" y="51975"/>
            <a:ext cx="4307840" cy="5091525"/>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19060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5" name="Image 4"/>
          <p:cNvPicPr>
            <a:picLocks noChangeAspect="1"/>
          </p:cNvPicPr>
          <p:nvPr/>
        </p:nvPicPr>
        <p:blipFill rotWithShape="1">
          <a:blip r:embed="rId2"/>
          <a:srcRect r="716" b="17432"/>
          <a:stretch/>
        </p:blipFill>
        <p:spPr>
          <a:xfrm>
            <a:off x="846887" y="321995"/>
            <a:ext cx="7450226" cy="4246880"/>
          </a:xfrm>
          <a:prstGeom prst="rect">
            <a:avLst/>
          </a:prstGeom>
        </p:spPr>
      </p:pic>
    </p:spTree>
    <p:extLst>
      <p:ext uri="{BB962C8B-B14F-4D97-AF65-F5344CB8AC3E}">
        <p14:creationId xmlns:p14="http://schemas.microsoft.com/office/powerpoint/2010/main" val="953617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rotWithShape="1">
          <a:blip r:embed="rId2"/>
          <a:srcRect l="53714" t="793" b="-1"/>
          <a:stretch/>
        </p:blipFill>
        <p:spPr>
          <a:xfrm>
            <a:off x="2716106" y="59838"/>
            <a:ext cx="4009813" cy="5083662"/>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3345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rotWithShape="1">
          <a:blip r:embed="rId2"/>
          <a:srcRect r="1768" b="15194"/>
          <a:stretch/>
        </p:blipFill>
        <p:spPr>
          <a:xfrm>
            <a:off x="711061" y="358987"/>
            <a:ext cx="7532086" cy="4362027"/>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96224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rotWithShape="1">
          <a:blip r:embed="rId2"/>
          <a:srcRect r="4193" b="13086"/>
          <a:stretch/>
        </p:blipFill>
        <p:spPr>
          <a:xfrm>
            <a:off x="725007" y="196427"/>
            <a:ext cx="7423314" cy="4470400"/>
          </a:xfrm>
          <a:prstGeom prst="rect">
            <a:avLst/>
          </a:prstGeom>
        </p:spPr>
      </p:pic>
    </p:spTree>
    <p:extLst>
      <p:ext uri="{BB962C8B-B14F-4D97-AF65-F5344CB8AC3E}">
        <p14:creationId xmlns:p14="http://schemas.microsoft.com/office/powerpoint/2010/main" val="2071649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rotWithShape="1">
          <a:blip r:embed="rId2"/>
          <a:srcRect l="54671" t="395"/>
          <a:stretch/>
        </p:blipFill>
        <p:spPr>
          <a:xfrm>
            <a:off x="2695787" y="20320"/>
            <a:ext cx="4075319" cy="5123180"/>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76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rotWithShape="1">
          <a:blip r:embed="rId2"/>
          <a:srcRect r="3341" b="16773"/>
          <a:stretch/>
        </p:blipFill>
        <p:spPr>
          <a:xfrm>
            <a:off x="573694" y="288128"/>
            <a:ext cx="7703320" cy="4280747"/>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14705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normAutofit/>
          </a:bodyPr>
          <a:lstStyle/>
          <a:p>
            <a:pPr marL="114300" indent="0">
              <a:buNone/>
            </a:pPr>
            <a:endParaRPr lang="fr-FR" sz="4000" b="1" dirty="0"/>
          </a:p>
          <a:p>
            <a:pPr marL="114300" indent="0" algn="ctr">
              <a:buNone/>
            </a:pPr>
            <a:r>
              <a:rPr lang="fr-FR" sz="4000" b="1" dirty="0"/>
              <a:t>Narrateur iconique</a:t>
            </a:r>
          </a:p>
          <a:p>
            <a:pPr marL="114300" indent="0" algn="ctr">
              <a:buNone/>
            </a:pPr>
            <a:r>
              <a:rPr lang="fr-FR" sz="4000" b="1" dirty="0"/>
              <a:t>Flash </a:t>
            </a:r>
            <a:r>
              <a:rPr lang="fr-FR" sz="4000" b="1" dirty="0" err="1"/>
              <a:t>cards</a:t>
            </a:r>
            <a:r>
              <a:rPr lang="fr-FR" sz="4000" b="1" dirty="0"/>
              <a:t>…</a:t>
            </a:r>
          </a:p>
        </p:txBody>
      </p:sp>
    </p:spTree>
    <p:extLst>
      <p:ext uri="{BB962C8B-B14F-4D97-AF65-F5344CB8AC3E}">
        <p14:creationId xmlns:p14="http://schemas.microsoft.com/office/powerpoint/2010/main" val="1834656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257386" y="1598215"/>
            <a:ext cx="8317653" cy="2176886"/>
          </a:xfrm>
          <a:prstGeom prst="rect">
            <a:avLst/>
          </a:prstGeom>
        </p:spPr>
      </p:pic>
      <p:sp>
        <p:nvSpPr>
          <p:cNvPr id="3" name="Espace réservé du texte 2"/>
          <p:cNvSpPr>
            <a:spLocks noGrp="1"/>
          </p:cNvSpPr>
          <p:nvPr>
            <p:ph type="body" idx="1"/>
          </p:nvPr>
        </p:nvSpPr>
        <p:spPr>
          <a:xfrm>
            <a:off x="311700" y="4233333"/>
            <a:ext cx="3630380" cy="335542"/>
          </a:xfrm>
        </p:spPr>
        <p:txBody>
          <a:bodyPr>
            <a:normAutofit fontScale="55000" lnSpcReduction="20000"/>
          </a:bodyPr>
          <a:lstStyle/>
          <a:p>
            <a:endParaRPr lang="fr-FR" dirty="0"/>
          </a:p>
        </p:txBody>
      </p:sp>
    </p:spTree>
    <p:extLst>
      <p:ext uri="{BB962C8B-B14F-4D97-AF65-F5344CB8AC3E}">
        <p14:creationId xmlns:p14="http://schemas.microsoft.com/office/powerpoint/2010/main" val="12130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6080" y="1795759"/>
            <a:ext cx="5594647" cy="1016000"/>
          </a:xfrm>
        </p:spPr>
        <p:txBody>
          <a:bodyPr>
            <a:noAutofit/>
          </a:bodyPr>
          <a:lstStyle/>
          <a:p>
            <a:r>
              <a:rPr lang="fr-FR" sz="3200" dirty="0"/>
              <a:t>L’ALBUM DE JEUNESSE</a:t>
            </a:r>
          </a:p>
        </p:txBody>
      </p:sp>
      <p:pic>
        <p:nvPicPr>
          <p:cNvPr id="4" name="Image 3"/>
          <p:cNvPicPr>
            <a:picLocks noChangeAspect="1"/>
          </p:cNvPicPr>
          <p:nvPr/>
        </p:nvPicPr>
        <p:blipFill>
          <a:blip r:embed="rId2"/>
          <a:stretch>
            <a:fillRect/>
          </a:stretch>
        </p:blipFill>
        <p:spPr>
          <a:xfrm>
            <a:off x="315425" y="2811759"/>
            <a:ext cx="2941310" cy="1769825"/>
          </a:xfrm>
          <a:prstGeom prst="rect">
            <a:avLst/>
          </a:prstGeom>
        </p:spPr>
      </p:pic>
      <p:pic>
        <p:nvPicPr>
          <p:cNvPr id="5" name="Image 4"/>
          <p:cNvPicPr>
            <a:picLocks noChangeAspect="1"/>
          </p:cNvPicPr>
          <p:nvPr/>
        </p:nvPicPr>
        <p:blipFill>
          <a:blip r:embed="rId3"/>
          <a:stretch>
            <a:fillRect/>
          </a:stretch>
        </p:blipFill>
        <p:spPr>
          <a:xfrm>
            <a:off x="3612181" y="3476233"/>
            <a:ext cx="1588362" cy="1105351"/>
          </a:xfrm>
          <a:prstGeom prst="rect">
            <a:avLst/>
          </a:prstGeom>
        </p:spPr>
      </p:pic>
      <p:pic>
        <p:nvPicPr>
          <p:cNvPr id="6" name="Image 5"/>
          <p:cNvPicPr>
            <a:picLocks noChangeAspect="1"/>
          </p:cNvPicPr>
          <p:nvPr/>
        </p:nvPicPr>
        <p:blipFill>
          <a:blip r:embed="rId4"/>
          <a:stretch>
            <a:fillRect/>
          </a:stretch>
        </p:blipFill>
        <p:spPr>
          <a:xfrm>
            <a:off x="5609822" y="2629660"/>
            <a:ext cx="3108934" cy="1929172"/>
          </a:xfrm>
          <a:prstGeom prst="rect">
            <a:avLst/>
          </a:prstGeom>
        </p:spPr>
      </p:pic>
      <p:pic>
        <p:nvPicPr>
          <p:cNvPr id="7" name="Image 6"/>
          <p:cNvPicPr>
            <a:picLocks noChangeAspect="1"/>
          </p:cNvPicPr>
          <p:nvPr/>
        </p:nvPicPr>
        <p:blipFill>
          <a:blip r:embed="rId5"/>
          <a:stretch>
            <a:fillRect/>
          </a:stretch>
        </p:blipFill>
        <p:spPr>
          <a:xfrm>
            <a:off x="3154997" y="110230"/>
            <a:ext cx="2170388" cy="1579528"/>
          </a:xfrm>
          <a:prstGeom prst="rect">
            <a:avLst/>
          </a:prstGeom>
        </p:spPr>
      </p:pic>
    </p:spTree>
    <p:extLst>
      <p:ext uri="{BB962C8B-B14F-4D97-AF65-F5344CB8AC3E}">
        <p14:creationId xmlns:p14="http://schemas.microsoft.com/office/powerpoint/2010/main" val="2919823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0" y="103598"/>
            <a:ext cx="9144000" cy="4936303"/>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79844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0" y="1136578"/>
            <a:ext cx="9144000" cy="2870343"/>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94075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0" y="50202"/>
            <a:ext cx="9144000" cy="5043096"/>
          </a:xfrm>
          <a:prstGeom prst="rect">
            <a:avLst/>
          </a:prstGeom>
        </p:spPr>
      </p:pic>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17708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907" y="1515212"/>
            <a:ext cx="8520600" cy="1857908"/>
          </a:xfrm>
        </p:spPr>
        <p:txBody>
          <a:bodyPr>
            <a:noAutofit/>
          </a:bodyPr>
          <a:lstStyle/>
          <a:p>
            <a:pPr algn="ctr"/>
            <a:r>
              <a:rPr lang="fr-FR" sz="2800" dirty="0"/>
              <a:t>L’album de jeunesse au service de l’enseignement d’une langue vivante en maternelle</a:t>
            </a:r>
          </a:p>
        </p:txBody>
      </p:sp>
    </p:spTree>
    <p:extLst>
      <p:ext uri="{BB962C8B-B14F-4D97-AF65-F5344CB8AC3E}">
        <p14:creationId xmlns:p14="http://schemas.microsoft.com/office/powerpoint/2010/main" val="1866271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vidéo</a:t>
            </a:r>
          </a:p>
        </p:txBody>
      </p:sp>
      <p:sp>
        <p:nvSpPr>
          <p:cNvPr id="3" name="Espace réservé du texte 2"/>
          <p:cNvSpPr>
            <a:spLocks noGrp="1"/>
          </p:cNvSpPr>
          <p:nvPr>
            <p:ph type="body" idx="1"/>
          </p:nvPr>
        </p:nvSpPr>
        <p:spPr/>
        <p:txBody>
          <a:bodyPr/>
          <a:lstStyle/>
          <a:p>
            <a:r>
              <a:rPr lang="fr-FR" dirty="0">
                <a:hlinkClick r:id="rId2"/>
              </a:rPr>
              <a:t>https://www.qwant.com/?client=brz-moz&amp;q=hox+captivate+your+class+with+books+reading&amp;t=videos&amp;o=0%3AUrQ2JEwIBbQ</a:t>
            </a:r>
            <a:endParaRPr lang="fr-FR" dirty="0"/>
          </a:p>
          <a:p>
            <a:endParaRPr lang="fr-FR" dirty="0"/>
          </a:p>
          <a:p>
            <a:endParaRPr lang="fr-FR" dirty="0"/>
          </a:p>
        </p:txBody>
      </p:sp>
      <p:pic>
        <p:nvPicPr>
          <p:cNvPr id="4" name="Image 3"/>
          <p:cNvPicPr>
            <a:picLocks noChangeAspect="1"/>
          </p:cNvPicPr>
          <p:nvPr/>
        </p:nvPicPr>
        <p:blipFill>
          <a:blip r:embed="rId3"/>
          <a:stretch>
            <a:fillRect/>
          </a:stretch>
        </p:blipFill>
        <p:spPr>
          <a:xfrm>
            <a:off x="3095412" y="1988060"/>
            <a:ext cx="4781973" cy="2580815"/>
          </a:xfrm>
          <a:prstGeom prst="rect">
            <a:avLst/>
          </a:prstGeom>
        </p:spPr>
      </p:pic>
    </p:spTree>
    <p:extLst>
      <p:ext uri="{BB962C8B-B14F-4D97-AF65-F5344CB8AC3E}">
        <p14:creationId xmlns:p14="http://schemas.microsoft.com/office/powerpoint/2010/main" val="3988176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873" y="106358"/>
            <a:ext cx="8520600" cy="572700"/>
          </a:xfrm>
        </p:spPr>
        <p:txBody>
          <a:bodyPr>
            <a:normAutofit/>
          </a:bodyPr>
          <a:lstStyle/>
          <a:p>
            <a:r>
              <a:rPr lang="fr-FR" dirty="0"/>
              <a:t>Le texte</a:t>
            </a:r>
            <a:endParaRPr lang="fr-FR" dirty="0">
              <a:solidFill>
                <a:srgbClr val="00B050"/>
              </a:solidFill>
            </a:endParaRPr>
          </a:p>
        </p:txBody>
      </p:sp>
      <p:sp>
        <p:nvSpPr>
          <p:cNvPr id="3" name="Espace réservé du texte 2"/>
          <p:cNvSpPr>
            <a:spLocks noGrp="1"/>
          </p:cNvSpPr>
          <p:nvPr>
            <p:ph type="body" idx="1"/>
          </p:nvPr>
        </p:nvSpPr>
        <p:spPr>
          <a:xfrm>
            <a:off x="135592" y="392708"/>
            <a:ext cx="8784887" cy="4205233"/>
          </a:xfrm>
        </p:spPr>
        <p:txBody>
          <a:bodyPr>
            <a:normAutofit fontScale="25000" lnSpcReduction="20000"/>
          </a:bodyPr>
          <a:lstStyle/>
          <a:p>
            <a:endParaRPr lang="fr-FR" dirty="0"/>
          </a:p>
          <a:p>
            <a:pPr marL="114300" indent="0">
              <a:buNone/>
            </a:pPr>
            <a:r>
              <a:rPr lang="fr-FR" sz="5500" b="1" dirty="0"/>
              <a:t>L’enseignement d’une langue étrangère est un enseignement axé sur la communication, sur la fonctionnalité de la langue, sur du dynamisme.</a:t>
            </a:r>
          </a:p>
          <a:p>
            <a:pPr marL="114300" indent="0">
              <a:buNone/>
            </a:pPr>
            <a:endParaRPr lang="fr-FR" sz="5500" b="1" dirty="0"/>
          </a:p>
          <a:p>
            <a:pPr marL="114300" indent="0">
              <a:buNone/>
            </a:pPr>
            <a:endParaRPr lang="fr-FR" sz="5500" b="1" dirty="0"/>
          </a:p>
          <a:p>
            <a:pPr marL="114300" indent="0" algn="ctr">
              <a:buNone/>
            </a:pPr>
            <a:r>
              <a:rPr lang="fr-FR" sz="5500" b="1" dirty="0"/>
              <a:t>Lecture experte: Points d’étude</a:t>
            </a:r>
          </a:p>
          <a:p>
            <a:pPr marL="114300" indent="0">
              <a:buNone/>
            </a:pPr>
            <a:r>
              <a:rPr lang="fr-FR" sz="5500" b="1" u="sng" dirty="0"/>
              <a:t>Le texte:</a:t>
            </a:r>
          </a:p>
          <a:p>
            <a:pPr marL="114300" indent="0">
              <a:buNone/>
            </a:pPr>
            <a:r>
              <a:rPr lang="fr-FR" sz="5500" dirty="0"/>
              <a:t>Inspirant</a:t>
            </a:r>
          </a:p>
          <a:p>
            <a:pPr marL="114300" indent="0">
              <a:buNone/>
            </a:pPr>
            <a:r>
              <a:rPr lang="fr-FR" sz="5500" dirty="0"/>
              <a:t>Un moyen de présenter un nouveau lexique</a:t>
            </a:r>
          </a:p>
          <a:p>
            <a:pPr marL="114300" indent="0">
              <a:buNone/>
            </a:pPr>
            <a:r>
              <a:rPr lang="fr-FR" sz="5500" dirty="0"/>
              <a:t>choix du vocabulaire et de la syntaxe est important</a:t>
            </a:r>
          </a:p>
          <a:p>
            <a:pPr marL="114300" indent="0">
              <a:buNone/>
            </a:pPr>
            <a:r>
              <a:rPr lang="fr-FR" sz="5500" dirty="0"/>
              <a:t>Récit randonné</a:t>
            </a:r>
          </a:p>
          <a:p>
            <a:pPr marL="114300" indent="0">
              <a:buNone/>
            </a:pPr>
            <a:endParaRPr lang="fr-FR" sz="5500" b="1" dirty="0"/>
          </a:p>
          <a:p>
            <a:pPr marL="114300" indent="0">
              <a:buNone/>
            </a:pPr>
            <a:r>
              <a:rPr lang="fr-FR" sz="5500" b="1" u="sng" dirty="0"/>
              <a:t>Le fonctionnement de la langue:  </a:t>
            </a:r>
          </a:p>
          <a:p>
            <a:pPr marL="114300" indent="0">
              <a:buNone/>
            </a:pPr>
            <a:r>
              <a:rPr lang="fr-FR" sz="5500" b="1" dirty="0"/>
              <a:t>Vocabulaire =&gt; </a:t>
            </a:r>
            <a:r>
              <a:rPr lang="fr-FR" sz="5500" dirty="0"/>
              <a:t>connu ou inconnu ? Simplification ? Présence « d’</a:t>
            </a:r>
            <a:r>
              <a:rPr lang="fr-FR" sz="5500" dirty="0" err="1"/>
              <a:t>idioms</a:t>
            </a:r>
            <a:r>
              <a:rPr lang="fr-FR" sz="5500" dirty="0"/>
              <a:t> » ? / </a:t>
            </a:r>
          </a:p>
          <a:p>
            <a:pPr marL="114300" indent="0">
              <a:buNone/>
            </a:pPr>
            <a:r>
              <a:rPr lang="fr-FR" sz="5500" b="1" dirty="0"/>
              <a:t>Grammaire =&gt; </a:t>
            </a:r>
            <a:r>
              <a:rPr lang="fr-FR" sz="5500" dirty="0"/>
              <a:t>le temps, les structures, niveau de langue, ordre des mots dans les phrases, répétition, accumulations, rythme, rimes, questions / réponses – dialogue / narration – humour / suspense – anticipation / surprise, etc. Ordre des mots, phrases longues et ou complexes</a:t>
            </a:r>
          </a:p>
          <a:p>
            <a:pPr marL="114300" indent="0">
              <a:buNone/>
            </a:pPr>
            <a:endParaRPr lang="fr-FR" sz="5500" dirty="0"/>
          </a:p>
          <a:p>
            <a:pPr marL="114300" indent="0">
              <a:buNone/>
            </a:pPr>
            <a:r>
              <a:rPr lang="fr-FR" sz="5500" b="1" u="sng" dirty="0"/>
              <a:t>Contrôler l’enchaînement des idées</a:t>
            </a:r>
            <a:r>
              <a:rPr lang="fr-FR" sz="5500" b="1" dirty="0"/>
              <a:t>: </a:t>
            </a:r>
            <a:r>
              <a:rPr lang="fr-FR" sz="5500" dirty="0"/>
              <a:t>Peut-être que l’enchaînement des idées méritent d’être éclairci ?</a:t>
            </a:r>
          </a:p>
          <a:p>
            <a:pPr marL="114300" indent="0">
              <a:buNone/>
            </a:pPr>
            <a:endParaRPr lang="fr-FR" sz="5500" dirty="0"/>
          </a:p>
          <a:p>
            <a:pPr marL="114300" indent="0">
              <a:buNone/>
            </a:pPr>
            <a:r>
              <a:rPr lang="fr-FR" sz="5500" b="1" u="sng" dirty="0"/>
              <a:t>ATTENTION:  </a:t>
            </a:r>
            <a:r>
              <a:rPr lang="fr-FR" sz="5500" dirty="0"/>
              <a:t>L’album est au service de vos objectifs (programmation)/ C’est une entrée, un outils pour atteindre… Ce n’est pas une fin en soi</a:t>
            </a:r>
          </a:p>
          <a:p>
            <a:endParaRPr lang="fr-FR" dirty="0"/>
          </a:p>
          <a:p>
            <a:endParaRPr lang="fr-FR" dirty="0"/>
          </a:p>
          <a:p>
            <a:endParaRPr lang="fr-FR" dirty="0"/>
          </a:p>
        </p:txBody>
      </p:sp>
    </p:spTree>
    <p:extLst>
      <p:ext uri="{BB962C8B-B14F-4D97-AF65-F5344CB8AC3E}">
        <p14:creationId xmlns:p14="http://schemas.microsoft.com/office/powerpoint/2010/main" val="3306171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593" y="106358"/>
            <a:ext cx="8520600" cy="572700"/>
          </a:xfrm>
        </p:spPr>
        <p:txBody>
          <a:bodyPr>
            <a:normAutofit fontScale="90000"/>
          </a:bodyPr>
          <a:lstStyle/>
          <a:p>
            <a:r>
              <a:rPr lang="fr-FR" dirty="0"/>
              <a:t>L’album de jeunesse au service de l’enseignement d’une langue vivante en maternelle</a:t>
            </a:r>
          </a:p>
        </p:txBody>
      </p:sp>
      <p:sp>
        <p:nvSpPr>
          <p:cNvPr id="3" name="Espace réservé du texte 2"/>
          <p:cNvSpPr>
            <a:spLocks noGrp="1"/>
          </p:cNvSpPr>
          <p:nvPr>
            <p:ph type="body" idx="1"/>
          </p:nvPr>
        </p:nvSpPr>
        <p:spPr/>
        <p:txBody>
          <a:bodyPr>
            <a:normAutofit lnSpcReduction="10000"/>
          </a:bodyPr>
          <a:lstStyle/>
          <a:p>
            <a:r>
              <a:rPr lang="fr-FR" b="1" dirty="0"/>
              <a:t>La lecture et l’écoute d’album est une activité:</a:t>
            </a:r>
          </a:p>
          <a:p>
            <a:endParaRPr lang="fr-FR" b="1" u="sng" dirty="0"/>
          </a:p>
          <a:p>
            <a:pPr>
              <a:buFont typeface="Wingdings" panose="05000000000000000000" pitchFamily="2" charset="2"/>
              <a:buChar char="Ø"/>
            </a:pPr>
            <a:r>
              <a:rPr lang="fr-FR" b="1" dirty="0"/>
              <a:t>pleine de sens car exposition à la langue rassurante et motivante </a:t>
            </a:r>
            <a:r>
              <a:rPr lang="fr-FR" dirty="0"/>
              <a:t>(Rappel: narrateur iconique et textuel)</a:t>
            </a:r>
          </a:p>
          <a:p>
            <a:pPr>
              <a:buFont typeface="Wingdings" panose="05000000000000000000" pitchFamily="2" charset="2"/>
              <a:buChar char="Ø"/>
            </a:pPr>
            <a:r>
              <a:rPr lang="fr-FR" b="1" dirty="0"/>
              <a:t>Qui touche l’univers enfantin (</a:t>
            </a:r>
            <a:r>
              <a:rPr lang="fr-FR" dirty="0"/>
              <a:t>valeurs communes avec les élèves…rappel d’expérience)</a:t>
            </a:r>
            <a:endParaRPr lang="fr-FR" b="1" dirty="0"/>
          </a:p>
          <a:p>
            <a:pPr>
              <a:buFont typeface="Wingdings" panose="05000000000000000000" pitchFamily="2" charset="2"/>
              <a:buChar char="Ø"/>
            </a:pPr>
            <a:r>
              <a:rPr lang="fr-FR" b="1" dirty="0"/>
              <a:t>qui favorise des stratégies d’apprentissage très diversifiées</a:t>
            </a:r>
          </a:p>
          <a:p>
            <a:pPr>
              <a:buFont typeface="Wingdings" panose="05000000000000000000" pitchFamily="2" charset="2"/>
              <a:buChar char="Ø"/>
            </a:pPr>
            <a:r>
              <a:rPr lang="fr-FR" b="1" dirty="0"/>
              <a:t>créatrice d’une situation communicative positive: expression orale </a:t>
            </a:r>
          </a:p>
          <a:p>
            <a:pPr>
              <a:buFont typeface="Wingdings" panose="05000000000000000000" pitchFamily="2" charset="2"/>
              <a:buChar char="Ø"/>
            </a:pPr>
            <a:r>
              <a:rPr lang="fr-FR" b="1" dirty="0"/>
              <a:t>Qui améliore la conscience linguistique</a:t>
            </a:r>
          </a:p>
          <a:p>
            <a:pPr>
              <a:buFont typeface="Wingdings" panose="05000000000000000000" pitchFamily="2" charset="2"/>
              <a:buChar char="Ø"/>
            </a:pPr>
            <a:r>
              <a:rPr lang="fr-FR" b="1" dirty="0"/>
              <a:t>Qui ouvrent l’esprit</a:t>
            </a:r>
          </a:p>
          <a:p>
            <a:pPr>
              <a:buFont typeface="Wingdings" panose="05000000000000000000" pitchFamily="2" charset="2"/>
              <a:buChar char="Ø"/>
            </a:pPr>
            <a:r>
              <a:rPr lang="fr-FR" b="1" dirty="0"/>
              <a:t>Qui permet le lien avec la maison</a:t>
            </a:r>
          </a:p>
          <a:p>
            <a:endParaRPr lang="fr-FR" dirty="0"/>
          </a:p>
        </p:txBody>
      </p:sp>
    </p:spTree>
    <p:extLst>
      <p:ext uri="{BB962C8B-B14F-4D97-AF65-F5344CB8AC3E}">
        <p14:creationId xmlns:p14="http://schemas.microsoft.com/office/powerpoint/2010/main" val="3014460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647" y="106358"/>
            <a:ext cx="8520600" cy="572700"/>
          </a:xfrm>
        </p:spPr>
        <p:txBody>
          <a:bodyPr>
            <a:normAutofit fontScale="90000"/>
          </a:bodyPr>
          <a:lstStyle/>
          <a:p>
            <a:r>
              <a:rPr lang="fr-FR" dirty="0"/>
              <a:t>L’album de jeunesse au service de l’enseignement d’une langue vivante en maternelle</a:t>
            </a:r>
          </a:p>
        </p:txBody>
      </p:sp>
      <p:sp>
        <p:nvSpPr>
          <p:cNvPr id="3" name="Espace réservé du texte 2"/>
          <p:cNvSpPr>
            <a:spLocks noGrp="1"/>
          </p:cNvSpPr>
          <p:nvPr>
            <p:ph type="body" idx="1"/>
          </p:nvPr>
        </p:nvSpPr>
        <p:spPr/>
        <p:txBody>
          <a:bodyPr>
            <a:normAutofit/>
          </a:bodyPr>
          <a:lstStyle/>
          <a:p>
            <a:pPr>
              <a:buFont typeface="Wingdings" panose="05000000000000000000" pitchFamily="2" charset="2"/>
              <a:buChar char="Ø"/>
            </a:pPr>
            <a:r>
              <a:rPr lang="fr-FR" b="1" dirty="0"/>
              <a:t>Une activité motivante: </a:t>
            </a:r>
            <a:r>
              <a:rPr lang="fr-FR" dirty="0"/>
              <a:t>plaisir, attitude positive et d’ouverture envers les LV, culture étrangère</a:t>
            </a:r>
          </a:p>
          <a:p>
            <a:pPr>
              <a:buFont typeface="Wingdings" panose="05000000000000000000" pitchFamily="2" charset="2"/>
              <a:buChar char="Ø"/>
            </a:pPr>
            <a:r>
              <a:rPr lang="fr-FR" b="1" dirty="0"/>
              <a:t>Qui propose une expérience sociale partagée: </a:t>
            </a:r>
            <a:r>
              <a:rPr lang="fr-FR" dirty="0"/>
              <a:t>réactions communes, rire, tristesse, excitation, lien entre enfant, confiance en soi</a:t>
            </a:r>
          </a:p>
          <a:p>
            <a:pPr>
              <a:buFont typeface="Wingdings" panose="05000000000000000000" pitchFamily="2" charset="2"/>
              <a:buChar char="Ø"/>
            </a:pPr>
            <a:r>
              <a:rPr lang="fr-FR" b="1" dirty="0"/>
              <a:t>Qui peut être sans fin: </a:t>
            </a:r>
            <a:r>
              <a:rPr lang="fr-FR" dirty="0"/>
              <a:t>Répétitions qui permettent l’acquisition de tournures langagières, appropriation de l’histoire, des personnages, de l’aventure, des émotions profondes, anticipation, détails</a:t>
            </a:r>
          </a:p>
          <a:p>
            <a:pPr>
              <a:buFont typeface="Wingdings" panose="05000000000000000000" pitchFamily="2" charset="2"/>
              <a:buChar char="Ø"/>
            </a:pPr>
            <a:r>
              <a:rPr lang="fr-FR" b="1" dirty="0"/>
              <a:t>Qui permet d’introduire de nouveaux objectifs linguistiques: </a:t>
            </a:r>
            <a:r>
              <a:rPr lang="fr-FR" dirty="0"/>
              <a:t>vocabulaire et structures, motivant et sécurisant</a:t>
            </a:r>
          </a:p>
          <a:p>
            <a:pPr>
              <a:buFont typeface="Wingdings" panose="05000000000000000000" pitchFamily="2" charset="2"/>
              <a:buChar char="Ø"/>
            </a:pPr>
            <a:r>
              <a:rPr lang="fr-FR" b="1" dirty="0"/>
              <a:t>Qui propose une ouverture vers une autre culture parfois.</a:t>
            </a:r>
          </a:p>
          <a:p>
            <a:endParaRPr lang="fr-FR" dirty="0"/>
          </a:p>
        </p:txBody>
      </p:sp>
    </p:spTree>
    <p:extLst>
      <p:ext uri="{BB962C8B-B14F-4D97-AF65-F5344CB8AC3E}">
        <p14:creationId xmlns:p14="http://schemas.microsoft.com/office/powerpoint/2010/main" val="4024323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860" y="79264"/>
            <a:ext cx="8520600" cy="572700"/>
          </a:xfrm>
        </p:spPr>
        <p:txBody>
          <a:bodyPr>
            <a:normAutofit fontScale="90000"/>
          </a:bodyPr>
          <a:lstStyle/>
          <a:p>
            <a:r>
              <a:rPr lang="fr-FR" dirty="0"/>
              <a:t>L’album de jeunesse au service de l’enseignement d’une langue vivante en maternelle. </a:t>
            </a:r>
            <a:br>
              <a:rPr lang="fr-FR" dirty="0"/>
            </a:br>
            <a:r>
              <a:rPr lang="fr-FR" dirty="0"/>
              <a:t>Comment aider les élèves à bien rentrer dans l’histoire</a:t>
            </a:r>
          </a:p>
        </p:txBody>
      </p:sp>
      <p:sp>
        <p:nvSpPr>
          <p:cNvPr id="3" name="Espace réservé du texte 2"/>
          <p:cNvSpPr>
            <a:spLocks noGrp="1"/>
          </p:cNvSpPr>
          <p:nvPr>
            <p:ph type="body" idx="1"/>
          </p:nvPr>
        </p:nvSpPr>
        <p:spPr>
          <a:xfrm>
            <a:off x="142366" y="1423409"/>
            <a:ext cx="8520600" cy="3416400"/>
          </a:xfrm>
        </p:spPr>
        <p:txBody>
          <a:bodyPr/>
          <a:lstStyle/>
          <a:p>
            <a:r>
              <a:rPr lang="fr-FR" b="1" u="sng" dirty="0"/>
              <a:t>8 astuces</a:t>
            </a:r>
          </a:p>
          <a:p>
            <a:pPr>
              <a:buFont typeface="+mj-lt"/>
              <a:buAutoNum type="arabicPeriod"/>
            </a:pPr>
            <a:r>
              <a:rPr lang="fr-FR" b="1" dirty="0"/>
              <a:t>Modifier l’histoire pour la rendre plus simple</a:t>
            </a:r>
          </a:p>
          <a:p>
            <a:pPr>
              <a:buFont typeface="+mj-lt"/>
              <a:buAutoNum type="arabicPeriod"/>
            </a:pPr>
            <a:r>
              <a:rPr lang="fr-FR" b="1" dirty="0"/>
              <a:t>Aidez-vous de supports visuels annexes</a:t>
            </a:r>
          </a:p>
          <a:p>
            <a:pPr>
              <a:buFont typeface="+mj-lt"/>
              <a:buAutoNum type="arabicPeriod"/>
            </a:pPr>
            <a:r>
              <a:rPr lang="fr-FR" b="1" dirty="0"/>
              <a:t>Bien identifier et rester focus sur votre objectif grammatical et lexical</a:t>
            </a:r>
          </a:p>
          <a:p>
            <a:pPr>
              <a:buFont typeface="+mj-lt"/>
              <a:buAutoNum type="arabicPeriod"/>
            </a:pPr>
            <a:r>
              <a:rPr lang="fr-FR" b="1" dirty="0"/>
              <a:t>Réfléchir aux moments de lecture</a:t>
            </a:r>
          </a:p>
          <a:p>
            <a:pPr>
              <a:buFont typeface="+mj-lt"/>
              <a:buAutoNum type="arabicPeriod"/>
            </a:pPr>
            <a:r>
              <a:rPr lang="fr-FR" b="1" dirty="0"/>
              <a:t>Faire du lien entre l’histoire et les moments de vie de l’enfant</a:t>
            </a:r>
          </a:p>
          <a:p>
            <a:pPr>
              <a:buFont typeface="+mj-lt"/>
              <a:buAutoNum type="arabicPeriod"/>
            </a:pPr>
            <a:r>
              <a:rPr lang="fr-FR" b="1" dirty="0"/>
              <a:t>À chaque leçon, des activités nouvelles d’exploitation et de réinvestissement</a:t>
            </a:r>
          </a:p>
          <a:p>
            <a:pPr>
              <a:buFont typeface="+mj-lt"/>
              <a:buAutoNum type="arabicPeriod"/>
            </a:pPr>
            <a:r>
              <a:rPr lang="fr-FR" b="1" dirty="0"/>
              <a:t>Préparer des extensions à l’album</a:t>
            </a:r>
          </a:p>
          <a:p>
            <a:endParaRPr lang="fr-FR" dirty="0"/>
          </a:p>
        </p:txBody>
      </p:sp>
    </p:spTree>
    <p:extLst>
      <p:ext uri="{BB962C8B-B14F-4D97-AF65-F5344CB8AC3E}">
        <p14:creationId xmlns:p14="http://schemas.microsoft.com/office/powerpoint/2010/main" val="3450249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326" y="99585"/>
            <a:ext cx="8520600" cy="572700"/>
          </a:xfrm>
        </p:spPr>
        <p:txBody>
          <a:bodyPr>
            <a:normAutofit fontScale="90000"/>
          </a:bodyPr>
          <a:lstStyle/>
          <a:p>
            <a:r>
              <a:rPr lang="fr-FR" dirty="0"/>
              <a:t>L’album de jeunesse au service de l’enseignement d’une langue vivante en maternelle</a:t>
            </a:r>
            <a:br>
              <a:rPr lang="fr-FR" dirty="0"/>
            </a:br>
            <a:r>
              <a:rPr lang="fr-FR" dirty="0"/>
              <a:t>Techniques pour raconter des récits d’albums</a:t>
            </a:r>
          </a:p>
        </p:txBody>
      </p:sp>
      <p:sp>
        <p:nvSpPr>
          <p:cNvPr id="3" name="Espace réservé du texte 2"/>
          <p:cNvSpPr>
            <a:spLocks noGrp="1"/>
          </p:cNvSpPr>
          <p:nvPr>
            <p:ph type="body" idx="1"/>
          </p:nvPr>
        </p:nvSpPr>
        <p:spPr>
          <a:xfrm>
            <a:off x="291380" y="1572422"/>
            <a:ext cx="8520600" cy="3416400"/>
          </a:xfrm>
        </p:spPr>
        <p:txBody>
          <a:bodyPr>
            <a:normAutofit fontScale="92500" lnSpcReduction="20000"/>
          </a:bodyPr>
          <a:lstStyle/>
          <a:p>
            <a:r>
              <a:rPr lang="fr-FR" b="1" dirty="0"/>
              <a:t>Bien se préparer</a:t>
            </a:r>
          </a:p>
          <a:p>
            <a:r>
              <a:rPr lang="fr-FR" b="1" dirty="0"/>
              <a:t>Débutez éventuellement par des extraits</a:t>
            </a:r>
          </a:p>
          <a:p>
            <a:r>
              <a:rPr lang="fr-FR" b="1" dirty="0"/>
              <a:t>La disposition des élèves est importante</a:t>
            </a:r>
          </a:p>
          <a:p>
            <a:r>
              <a:rPr lang="fr-FR" b="1" dirty="0"/>
              <a:t>Un évènement particulier</a:t>
            </a:r>
          </a:p>
          <a:p>
            <a:r>
              <a:rPr lang="fr-FR" b="1" dirty="0"/>
              <a:t>Commentaire sur les illustrations</a:t>
            </a:r>
          </a:p>
          <a:p>
            <a:r>
              <a:rPr lang="fr-FR" b="1" dirty="0"/>
              <a:t>Faire répéter les élèves, les faire mimer, réagir</a:t>
            </a:r>
          </a:p>
          <a:p>
            <a:r>
              <a:rPr lang="fr-FR" b="1" dirty="0"/>
              <a:t>Mimes et expressions faciales</a:t>
            </a:r>
          </a:p>
          <a:p>
            <a:r>
              <a:rPr lang="fr-FR" b="1" dirty="0"/>
              <a:t>Jouer sur l’allure de la lecture</a:t>
            </a:r>
          </a:p>
          <a:p>
            <a:r>
              <a:rPr lang="fr-FR" b="1" dirty="0"/>
              <a:t>Les pauses ont un effet dramatique</a:t>
            </a:r>
          </a:p>
          <a:p>
            <a:r>
              <a:rPr lang="fr-FR" b="1" dirty="0"/>
              <a:t>Déguiser sa voix</a:t>
            </a:r>
          </a:p>
          <a:p>
            <a:r>
              <a:rPr lang="fr-FR" b="1" dirty="0"/>
              <a:t>Garder le contact visuel avec les élèves</a:t>
            </a:r>
          </a:p>
          <a:p>
            <a:r>
              <a:rPr lang="fr-FR" b="1" dirty="0"/>
              <a:t>Maintenir leur attention en leur posant des questions</a:t>
            </a:r>
          </a:p>
          <a:p>
            <a:endParaRPr lang="fr-FR" dirty="0"/>
          </a:p>
        </p:txBody>
      </p:sp>
    </p:spTree>
    <p:extLst>
      <p:ext uri="{BB962C8B-B14F-4D97-AF65-F5344CB8AC3E}">
        <p14:creationId xmlns:p14="http://schemas.microsoft.com/office/powerpoint/2010/main" val="214981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L’album de jeunesse</a:t>
            </a:r>
          </a:p>
        </p:txBody>
      </p:sp>
      <p:sp>
        <p:nvSpPr>
          <p:cNvPr id="3" name="Espace réservé du texte 2"/>
          <p:cNvSpPr>
            <a:spLocks noGrp="1"/>
          </p:cNvSpPr>
          <p:nvPr>
            <p:ph type="body" idx="1"/>
          </p:nvPr>
        </p:nvSpPr>
        <p:spPr/>
        <p:txBody>
          <a:bodyPr/>
          <a:lstStyle/>
          <a:p>
            <a:r>
              <a:rPr lang="fr-FR" dirty="0"/>
              <a:t>https://www.qwant.com/?client=ext-firefox-hp&amp;origin=suggest&amp;t=videos&amp;q=l%27afrique+de+zigomar+ce1&amp;o=0%3A-Fc9z7MpxG4</a:t>
            </a:r>
          </a:p>
        </p:txBody>
      </p:sp>
      <p:pic>
        <p:nvPicPr>
          <p:cNvPr id="4" name="Image 3"/>
          <p:cNvPicPr>
            <a:picLocks noChangeAspect="1"/>
          </p:cNvPicPr>
          <p:nvPr/>
        </p:nvPicPr>
        <p:blipFill>
          <a:blip r:embed="rId2"/>
          <a:stretch>
            <a:fillRect/>
          </a:stretch>
        </p:blipFill>
        <p:spPr>
          <a:xfrm>
            <a:off x="3332658" y="2128124"/>
            <a:ext cx="1991003" cy="2648320"/>
          </a:xfrm>
          <a:prstGeom prst="rect">
            <a:avLst/>
          </a:prstGeom>
        </p:spPr>
      </p:pic>
    </p:spTree>
    <p:extLst>
      <p:ext uri="{BB962C8B-B14F-4D97-AF65-F5344CB8AC3E}">
        <p14:creationId xmlns:p14="http://schemas.microsoft.com/office/powerpoint/2010/main" val="598042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460" y="99585"/>
            <a:ext cx="8520600" cy="572700"/>
          </a:xfrm>
        </p:spPr>
        <p:txBody>
          <a:bodyPr>
            <a:normAutofit fontScale="90000"/>
          </a:bodyPr>
          <a:lstStyle/>
          <a:p>
            <a:r>
              <a:rPr lang="fr-FR" dirty="0"/>
              <a:t>L’album de jeunesse au service de l’enseignement d’une langue vivante en maternelle</a:t>
            </a:r>
            <a:br>
              <a:rPr lang="fr-FR" dirty="0"/>
            </a:br>
            <a:r>
              <a:rPr lang="fr-FR" dirty="0"/>
              <a:t>L’écoute de l’album</a:t>
            </a:r>
          </a:p>
        </p:txBody>
      </p:sp>
      <p:sp>
        <p:nvSpPr>
          <p:cNvPr id="3" name="Espace réservé du texte 2"/>
          <p:cNvSpPr>
            <a:spLocks noGrp="1"/>
          </p:cNvSpPr>
          <p:nvPr>
            <p:ph type="body" idx="1"/>
          </p:nvPr>
        </p:nvSpPr>
        <p:spPr>
          <a:xfrm>
            <a:off x="169460" y="1382768"/>
            <a:ext cx="8520600" cy="3416400"/>
          </a:xfrm>
        </p:spPr>
        <p:txBody>
          <a:bodyPr>
            <a:normAutofit fontScale="92500" lnSpcReduction="20000"/>
          </a:bodyPr>
          <a:lstStyle/>
          <a:p>
            <a:r>
              <a:rPr lang="fr-FR" b="1" u="sng" dirty="0"/>
              <a:t>L’ECOUTE</a:t>
            </a:r>
          </a:p>
          <a:p>
            <a:pPr marL="0" indent="0">
              <a:buNone/>
            </a:pPr>
            <a:r>
              <a:rPr lang="fr-FR" dirty="0"/>
              <a:t>Aider les élèves à développer des stratégies d’écoute + utiliser leurs connaissances préalables</a:t>
            </a:r>
          </a:p>
          <a:p>
            <a:pPr algn="ctr">
              <a:buFont typeface="Wingdings" panose="05000000000000000000" pitchFamily="2" charset="2"/>
              <a:buChar char="§"/>
            </a:pPr>
            <a:r>
              <a:rPr lang="fr-FR" dirty="0"/>
              <a:t>La prédiction</a:t>
            </a:r>
          </a:p>
          <a:p>
            <a:pPr algn="ctr">
              <a:buFont typeface="Wingdings" panose="05000000000000000000" pitchFamily="2" charset="2"/>
              <a:buChar char="§"/>
            </a:pPr>
            <a:r>
              <a:rPr lang="fr-FR" dirty="0"/>
              <a:t>Les inférences</a:t>
            </a:r>
          </a:p>
          <a:p>
            <a:pPr algn="ctr">
              <a:buFont typeface="Wingdings" panose="05000000000000000000" pitchFamily="2" charset="2"/>
              <a:buChar char="§"/>
            </a:pPr>
            <a:r>
              <a:rPr lang="fr-FR" dirty="0"/>
              <a:t>Reconnaître les articulateurs</a:t>
            </a:r>
          </a:p>
          <a:p>
            <a:pPr marL="0" indent="0">
              <a:buNone/>
            </a:pPr>
            <a:endParaRPr lang="fr-FR" dirty="0"/>
          </a:p>
          <a:p>
            <a:pPr marL="0" indent="0">
              <a:buNone/>
            </a:pPr>
            <a:r>
              <a:rPr lang="fr-FR" b="1" u="sng" dirty="0"/>
              <a:t>3 phases d’écoute: </a:t>
            </a:r>
          </a:p>
          <a:p>
            <a:pPr algn="ctr">
              <a:buFont typeface="Wingdings" panose="05000000000000000000" pitchFamily="2" charset="2"/>
              <a:buChar char="§"/>
            </a:pPr>
            <a:r>
              <a:rPr lang="fr-FR" b="1" u="sng" dirty="0"/>
              <a:t>« </a:t>
            </a:r>
            <a:r>
              <a:rPr lang="fr-FR" b="1" u="sng" dirty="0" err="1"/>
              <a:t>pre-listening</a:t>
            </a:r>
            <a:r>
              <a:rPr lang="fr-FR" b="1" u="sng" dirty="0"/>
              <a:t> » </a:t>
            </a:r>
            <a:r>
              <a:rPr lang="fr-FR" dirty="0"/>
              <a:t>pour stimuler la curiosité</a:t>
            </a:r>
          </a:p>
          <a:p>
            <a:pPr algn="ctr">
              <a:buFont typeface="Wingdings" panose="05000000000000000000" pitchFamily="2" charset="2"/>
              <a:buChar char="§"/>
            </a:pPr>
            <a:r>
              <a:rPr lang="fr-FR" b="1" dirty="0"/>
              <a:t>« </a:t>
            </a:r>
            <a:r>
              <a:rPr lang="fr-FR" b="1" dirty="0" err="1"/>
              <a:t>while-listening</a:t>
            </a:r>
            <a:r>
              <a:rPr lang="fr-FR" b="1" dirty="0"/>
              <a:t> » </a:t>
            </a:r>
            <a:r>
              <a:rPr lang="fr-FR" dirty="0"/>
              <a:t>faire quelque chose pendant l’écoute</a:t>
            </a:r>
          </a:p>
          <a:p>
            <a:pPr algn="ctr">
              <a:buFont typeface="Wingdings" panose="05000000000000000000" pitchFamily="2" charset="2"/>
              <a:buChar char="§"/>
            </a:pPr>
            <a:r>
              <a:rPr lang="fr-FR" b="1" dirty="0"/>
              <a:t>« post-</a:t>
            </a:r>
            <a:r>
              <a:rPr lang="fr-FR" b="1" dirty="0" err="1"/>
              <a:t>listening</a:t>
            </a:r>
            <a:r>
              <a:rPr lang="fr-FR" b="1" dirty="0"/>
              <a:t> » </a:t>
            </a:r>
            <a:r>
              <a:rPr lang="fr-FR" dirty="0"/>
              <a:t>permet à l’enseignant de vérifier ce qui a été compris en donnant l’occasion aux élèves de réinvestir les contenus dans une activité comme un jeu de rôle, ou réinventer une histoire voisine, dessiner l’histoire etc..</a:t>
            </a:r>
          </a:p>
          <a:p>
            <a:endParaRPr lang="fr-FR" dirty="0"/>
          </a:p>
        </p:txBody>
      </p:sp>
    </p:spTree>
    <p:extLst>
      <p:ext uri="{BB962C8B-B14F-4D97-AF65-F5344CB8AC3E}">
        <p14:creationId xmlns:p14="http://schemas.microsoft.com/office/powerpoint/2010/main" val="23891323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0508" y="1869439"/>
            <a:ext cx="6312746" cy="570685"/>
          </a:xfrm>
        </p:spPr>
        <p:txBody>
          <a:bodyPr>
            <a:noAutofit/>
          </a:bodyPr>
          <a:lstStyle/>
          <a:p>
            <a:r>
              <a:rPr lang="fr-FR" sz="3200" dirty="0"/>
              <a:t>L’album de jeunesse </a:t>
            </a:r>
            <a:r>
              <a:rPr lang="fr-FR" sz="3200" dirty="0" err="1"/>
              <a:t>didactisé</a:t>
            </a:r>
            <a:r>
              <a:rPr lang="fr-FR" sz="3200" dirty="0"/>
              <a:t> </a:t>
            </a:r>
          </a:p>
        </p:txBody>
      </p:sp>
    </p:spTree>
    <p:extLst>
      <p:ext uri="{BB962C8B-B14F-4D97-AF65-F5344CB8AC3E}">
        <p14:creationId xmlns:p14="http://schemas.microsoft.com/office/powerpoint/2010/main" val="285642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7193" y="61820"/>
            <a:ext cx="8520600" cy="572700"/>
          </a:xfrm>
        </p:spPr>
        <p:txBody>
          <a:bodyPr/>
          <a:lstStyle/>
          <a:p>
            <a:r>
              <a:rPr lang="fr-FR" dirty="0"/>
              <a:t>Les étapes de cette démarche d’enseignement</a:t>
            </a:r>
          </a:p>
        </p:txBody>
      </p:sp>
      <p:sp>
        <p:nvSpPr>
          <p:cNvPr id="3" name="Espace réservé du texte 2"/>
          <p:cNvSpPr>
            <a:spLocks noGrp="1"/>
          </p:cNvSpPr>
          <p:nvPr>
            <p:ph type="body" idx="1"/>
          </p:nvPr>
        </p:nvSpPr>
        <p:spPr>
          <a:xfrm>
            <a:off x="237192" y="792480"/>
            <a:ext cx="8330947" cy="3258440"/>
          </a:xfrm>
        </p:spPr>
        <p:txBody>
          <a:bodyPr>
            <a:normAutofit fontScale="92500" lnSpcReduction="20000"/>
          </a:bodyPr>
          <a:lstStyle/>
          <a:p>
            <a:pPr marL="114300" indent="0">
              <a:buNone/>
            </a:pPr>
            <a:r>
              <a:rPr lang="fr-FR" dirty="0"/>
              <a:t>Les nouvelles notions s’acquièrent toujours de la même façon, en 3 étapes:</a:t>
            </a:r>
          </a:p>
          <a:p>
            <a:endParaRPr lang="fr-FR" dirty="0"/>
          </a:p>
          <a:p>
            <a:r>
              <a:rPr lang="fr-FR" dirty="0"/>
              <a:t>CONTEXTUALISATION: lecture de l’album, les notions sont découvertes dans le contexte du récit.</a:t>
            </a:r>
          </a:p>
          <a:p>
            <a:endParaRPr lang="fr-FR" dirty="0"/>
          </a:p>
          <a:p>
            <a:r>
              <a:rPr lang="fr-FR" dirty="0"/>
              <a:t>DECONTEXTUALISATION: Récit mis de côté, l’enseignant extrait ses objectifs du récit =&gt; flash </a:t>
            </a:r>
            <a:r>
              <a:rPr lang="fr-FR" dirty="0" err="1"/>
              <a:t>cards</a:t>
            </a:r>
            <a:r>
              <a:rPr lang="fr-FR" dirty="0"/>
              <a:t>, </a:t>
            </a:r>
            <a:r>
              <a:rPr lang="fr-FR" dirty="0" err="1"/>
              <a:t>marionettes</a:t>
            </a:r>
            <a:r>
              <a:rPr lang="fr-FR" dirty="0"/>
              <a:t>, objets, poster. Mémorisation, phonologie et fixation des notions. Approche ludique</a:t>
            </a:r>
          </a:p>
          <a:p>
            <a:endParaRPr lang="fr-FR" dirty="0"/>
          </a:p>
          <a:p>
            <a:r>
              <a:rPr lang="fr-FR" dirty="0"/>
              <a:t>RECONTEXTUALISATION: Mise en activité de compréhension, d’expression, d’</a:t>
            </a:r>
            <a:r>
              <a:rPr lang="fr-FR" dirty="0" err="1"/>
              <a:t>intéraction</a:t>
            </a:r>
            <a:r>
              <a:rPr lang="fr-FR" dirty="0"/>
              <a:t> pour réinvestir les notions visées: Bingo, pair </a:t>
            </a:r>
            <a:r>
              <a:rPr lang="fr-FR" dirty="0" err="1"/>
              <a:t>works</a:t>
            </a:r>
            <a:r>
              <a:rPr lang="fr-FR" dirty="0"/>
              <a:t>…Approche ludique au service de l’utilisation de la langue</a:t>
            </a:r>
          </a:p>
        </p:txBody>
      </p:sp>
      <p:pic>
        <p:nvPicPr>
          <p:cNvPr id="4" name="Image 3"/>
          <p:cNvPicPr>
            <a:picLocks noChangeAspect="1"/>
          </p:cNvPicPr>
          <p:nvPr/>
        </p:nvPicPr>
        <p:blipFill>
          <a:blip r:embed="rId2"/>
          <a:stretch>
            <a:fillRect/>
          </a:stretch>
        </p:blipFill>
        <p:spPr>
          <a:xfrm>
            <a:off x="2018454" y="3969640"/>
            <a:ext cx="4890969" cy="1017850"/>
          </a:xfrm>
          <a:prstGeom prst="rect">
            <a:avLst/>
          </a:prstGeom>
        </p:spPr>
      </p:pic>
    </p:spTree>
    <p:extLst>
      <p:ext uri="{BB962C8B-B14F-4D97-AF65-F5344CB8AC3E}">
        <p14:creationId xmlns:p14="http://schemas.microsoft.com/office/powerpoint/2010/main" val="3297559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007" y="241825"/>
            <a:ext cx="8520600" cy="572700"/>
          </a:xfrm>
        </p:spPr>
        <p:txBody>
          <a:bodyPr/>
          <a:lstStyle/>
          <a:p>
            <a:r>
              <a:rPr lang="fr-FR" dirty="0" err="1"/>
              <a:t>Didactisation</a:t>
            </a:r>
            <a:r>
              <a:rPr lang="fr-FR" dirty="0"/>
              <a:t> de l’album: Les activités</a:t>
            </a:r>
          </a:p>
        </p:txBody>
      </p:sp>
      <p:sp>
        <p:nvSpPr>
          <p:cNvPr id="3" name="Espace réservé du texte 2"/>
          <p:cNvSpPr>
            <a:spLocks noGrp="1"/>
          </p:cNvSpPr>
          <p:nvPr>
            <p:ph type="body" idx="1"/>
          </p:nvPr>
        </p:nvSpPr>
        <p:spPr/>
        <p:txBody>
          <a:bodyPr/>
          <a:lstStyle/>
          <a:p>
            <a:pPr marL="114300" indent="0" algn="ctr">
              <a:buNone/>
            </a:pPr>
            <a:r>
              <a:rPr lang="fr-FR" b="1" dirty="0"/>
              <a:t>Des activités LUDIQUES et REFLEXIVES</a:t>
            </a:r>
          </a:p>
          <a:p>
            <a:endParaRPr lang="fr-FR" dirty="0"/>
          </a:p>
          <a:p>
            <a:pPr marL="114300" indent="0">
              <a:buNone/>
            </a:pPr>
            <a:r>
              <a:rPr lang="fr-FR" dirty="0"/>
              <a:t>Faisant place à la sensorialité, aux compétences motrices, aux compétences relationnelles, aux compétences cognitives</a:t>
            </a:r>
          </a:p>
        </p:txBody>
      </p:sp>
    </p:spTree>
    <p:extLst>
      <p:ext uri="{BB962C8B-B14F-4D97-AF65-F5344CB8AC3E}">
        <p14:creationId xmlns:p14="http://schemas.microsoft.com/office/powerpoint/2010/main" val="3080491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1655470" y="1790872"/>
            <a:ext cx="602549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800" dirty="0"/>
              <a:t>Merci pour votre engagement</a:t>
            </a:r>
            <a:endParaRP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3539" y="1774613"/>
            <a:ext cx="7233794" cy="543592"/>
          </a:xfrm>
        </p:spPr>
        <p:txBody>
          <a:bodyPr>
            <a:normAutofit fontScale="90000"/>
          </a:bodyPr>
          <a:lstStyle/>
          <a:p>
            <a:r>
              <a:rPr lang="fr-FR" sz="2800" dirty="0"/>
              <a:t>L’ALBUM DE JEUNESSE: COMMENT LE CHOISIR POUR SA CLASSE ?</a:t>
            </a:r>
            <a:endParaRPr lang="fr-FR" dirty="0"/>
          </a:p>
        </p:txBody>
      </p:sp>
    </p:spTree>
    <p:extLst>
      <p:ext uri="{BB962C8B-B14F-4D97-AF65-F5344CB8AC3E}">
        <p14:creationId xmlns:p14="http://schemas.microsoft.com/office/powerpoint/2010/main" val="85750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album de jeunesse: Définition</a:t>
            </a:r>
          </a:p>
        </p:txBody>
      </p:sp>
      <p:sp>
        <p:nvSpPr>
          <p:cNvPr id="3" name="Espace réservé du texte 2"/>
          <p:cNvSpPr>
            <a:spLocks noGrp="1"/>
          </p:cNvSpPr>
          <p:nvPr>
            <p:ph type="body" idx="1"/>
          </p:nvPr>
        </p:nvSpPr>
        <p:spPr>
          <a:xfrm>
            <a:off x="311700" y="928955"/>
            <a:ext cx="8520600" cy="3697232"/>
          </a:xfrm>
        </p:spPr>
        <p:txBody>
          <a:bodyPr>
            <a:normAutofit/>
          </a:bodyPr>
          <a:lstStyle/>
          <a:p>
            <a:r>
              <a:rPr lang="fr-FR" b="1" u="sng" dirty="0"/>
              <a:t>Définition:</a:t>
            </a:r>
          </a:p>
          <a:p>
            <a:pPr marL="114300" indent="0">
              <a:buNone/>
            </a:pPr>
            <a:r>
              <a:rPr lang="fr-FR" dirty="0"/>
              <a:t>C’est un récit illustré, dont le contenu est à la fois assuré par </a:t>
            </a:r>
            <a:r>
              <a:rPr lang="fr-FR" b="1" dirty="0"/>
              <a:t>le texte et par l’image.</a:t>
            </a:r>
          </a:p>
          <a:p>
            <a:pPr marL="114300" indent="0">
              <a:buNone/>
            </a:pPr>
            <a:r>
              <a:rPr lang="fr-FR" dirty="0"/>
              <a:t>Cette particularité fait en sorte que la compréhension du message nécessite l’analyse </a:t>
            </a:r>
            <a:r>
              <a:rPr lang="fr-FR" b="1" dirty="0"/>
              <a:t>des relations texte/images</a:t>
            </a:r>
            <a:r>
              <a:rPr lang="fr-FR" dirty="0"/>
              <a:t>, indice visuels/indices textuel.</a:t>
            </a:r>
          </a:p>
          <a:p>
            <a:pPr marL="114300" indent="0">
              <a:buNone/>
            </a:pPr>
            <a:endParaRPr lang="fr-FR" dirty="0"/>
          </a:p>
          <a:p>
            <a:pPr marL="114300" indent="0">
              <a:buNone/>
            </a:pPr>
            <a:endParaRPr lang="fr-FR" dirty="0"/>
          </a:p>
          <a:p>
            <a:pPr marL="114300" indent="0">
              <a:buNone/>
            </a:pPr>
            <a:endParaRPr lang="fr-FR" dirty="0"/>
          </a:p>
          <a:p>
            <a:pPr marL="114300" indent="0">
              <a:buNone/>
            </a:pPr>
            <a:endParaRPr lang="fr-FR" dirty="0"/>
          </a:p>
          <a:p>
            <a:pPr marL="114300" indent="0">
              <a:buNone/>
            </a:pPr>
            <a:r>
              <a:rPr lang="fr-FR" dirty="0"/>
              <a:t>A ce premier stade de complexité, s’ajoute </a:t>
            </a:r>
            <a:r>
              <a:rPr lang="fr-FR" b="1" dirty="0"/>
              <a:t>le thème de la langue </a:t>
            </a:r>
            <a:r>
              <a:rPr lang="fr-FR" dirty="0"/>
              <a:t>(lexique et syntaxe) et de la structure narrative</a:t>
            </a:r>
          </a:p>
        </p:txBody>
      </p:sp>
      <p:pic>
        <p:nvPicPr>
          <p:cNvPr id="5" name="Image 4"/>
          <p:cNvPicPr>
            <a:picLocks noChangeAspect="1"/>
          </p:cNvPicPr>
          <p:nvPr/>
        </p:nvPicPr>
        <p:blipFill>
          <a:blip r:embed="rId2"/>
          <a:stretch>
            <a:fillRect/>
          </a:stretch>
        </p:blipFill>
        <p:spPr>
          <a:xfrm>
            <a:off x="650548" y="2587413"/>
            <a:ext cx="900672" cy="1198023"/>
          </a:xfrm>
          <a:prstGeom prst="rect">
            <a:avLst/>
          </a:prstGeom>
        </p:spPr>
      </p:pic>
      <p:sp>
        <p:nvSpPr>
          <p:cNvPr id="6" name="Rectangle 5"/>
          <p:cNvSpPr/>
          <p:nvPr/>
        </p:nvSpPr>
        <p:spPr>
          <a:xfrm>
            <a:off x="1723813" y="2613649"/>
            <a:ext cx="5696374" cy="11582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fr-FR" u="sng" dirty="0"/>
              <a:t>Le décalage entre le texte et l’image: </a:t>
            </a:r>
            <a:r>
              <a:rPr lang="fr-FR" dirty="0"/>
              <a:t>Surprise, suspense et </a:t>
            </a:r>
            <a:r>
              <a:rPr lang="fr-FR" b="1" u="sng" dirty="0"/>
              <a:t>humour</a:t>
            </a:r>
          </a:p>
          <a:p>
            <a:r>
              <a:rPr lang="fr-FR" u="sng" dirty="0"/>
              <a:t>Effet: </a:t>
            </a:r>
            <a:r>
              <a:rPr lang="fr-FR" dirty="0"/>
              <a:t>complicité avec l’auteur, empathie pour le personnage, émotions</a:t>
            </a:r>
          </a:p>
        </p:txBody>
      </p:sp>
    </p:spTree>
    <p:extLst>
      <p:ext uri="{BB962C8B-B14F-4D97-AF65-F5344CB8AC3E}">
        <p14:creationId xmlns:p14="http://schemas.microsoft.com/office/powerpoint/2010/main" val="210275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101726" y="201185"/>
            <a:ext cx="8520600" cy="572700"/>
          </a:xfrm>
          <a:prstGeom prst="rect">
            <a:avLst/>
          </a:prstGeom>
        </p:spPr>
        <p:txBody>
          <a:bodyPr spcFirstLastPara="1" wrap="square" lIns="91425" tIns="91425" rIns="91425" bIns="91425" anchor="t" anchorCtr="0">
            <a:normAutofit fontScale="90000"/>
          </a:bodyPr>
          <a:lstStyle/>
          <a:p>
            <a:r>
              <a:rPr lang="fr-FR" dirty="0"/>
              <a:t>L’album de jeunesse: Définition</a:t>
            </a:r>
            <a:br>
              <a:rPr lang="fr-FR" dirty="0"/>
            </a:br>
            <a:endParaRPr dirty="0"/>
          </a:p>
        </p:txBody>
      </p:sp>
      <p:sp>
        <p:nvSpPr>
          <p:cNvPr id="50" name="Google Shape;50;p9"/>
          <p:cNvSpPr txBox="1">
            <a:spLocks noGrp="1"/>
          </p:cNvSpPr>
          <p:nvPr>
            <p:ph type="body" idx="1"/>
          </p:nvPr>
        </p:nvSpPr>
        <p:spPr>
          <a:xfrm>
            <a:off x="243378" y="1084741"/>
            <a:ext cx="8520600" cy="3416400"/>
          </a:xfrm>
          <a:prstGeom prst="rect">
            <a:avLst/>
          </a:prstGeom>
        </p:spPr>
        <p:txBody>
          <a:bodyPr spcFirstLastPara="1" wrap="square" lIns="91425" tIns="91425" rIns="91425" bIns="91425" anchor="t" anchorCtr="0">
            <a:normAutofit fontScale="92500" lnSpcReduction="20000"/>
          </a:bodyPr>
          <a:lstStyle/>
          <a:p>
            <a:pPr marL="0" lvl="0" indent="0">
              <a:lnSpc>
                <a:spcPct val="90000"/>
              </a:lnSpc>
              <a:buClr>
                <a:schemeClr val="accent1"/>
              </a:buClr>
              <a:buSzPts val="1900"/>
              <a:buNone/>
            </a:pPr>
            <a:r>
              <a:rPr lang="fr-FR" b="1" dirty="0">
                <a:solidFill>
                  <a:srgbClr val="FEFEFE"/>
                </a:solidFill>
                <a:latin typeface="Avenir"/>
                <a:ea typeface="Avenir"/>
                <a:cs typeface="Avenir"/>
                <a:sym typeface="Avenir"/>
              </a:rPr>
              <a:t>Un album lequel il y a forcément un aboutir à ses fins pour nous, mais peut-être pas à la fin qui était prévue au début. Donc, il y a forcément un texte, des images et un rapport entre les textes et les images. Donc, pour moi, un album, c’est trois choses Un album, c’est un livre d’images qui raconte une histoire, une bonne histoire, dans lequel il y a forcément un héros quel qu’il soit. En tout cas, c’est un héros auquel on peut s’identifier en tant que lecteur et c’est un héros qui va agir, qui va faire, qui va tenter, qui va risquer, qui va aboutir à ses fins pour nous, mais peut-être pas à la fin qui était prévue au début. Donc, il y a forcément un texte, des images et un rapport entre les textes et les images. Donc, pour moi, un album, c’est album, c’est un livre d’images qui raconte une histoire, une bonne histoire, dans lequel il y a forcément un héros quel qu’il soit. En tout cas, c’est un héros auquel on peut s’identifier en tant que lecteur et c’est un héros qui va agir, qui va faire, qui va tenter, qui va risquer, qui va aboutir à ses fins pour nous, mais peut-être pas à la fin qui était prévue au début. Donc, il y a forcément un texte, des images et un rapport entre les textes et les images. Donc, pour moi, un album, c’est trois choses.</a:t>
            </a:r>
            <a:endParaRPr lang="fr-FR" dirty="0"/>
          </a:p>
          <a:p>
            <a:pPr marL="182880" lvl="0" indent="-62229">
              <a:lnSpc>
                <a:spcPct val="90000"/>
              </a:lnSpc>
              <a:spcBef>
                <a:spcPts val="1200"/>
              </a:spcBef>
              <a:buClr>
                <a:schemeClr val="accent1"/>
              </a:buClr>
              <a:buSzPts val="1900"/>
              <a:buNone/>
            </a:pPr>
            <a:endParaRPr lang="fr-FR" b="1" dirty="0">
              <a:solidFill>
                <a:srgbClr val="FEFEFE"/>
              </a:solidFill>
              <a:latin typeface="Avenir"/>
              <a:ea typeface="Avenir"/>
              <a:cs typeface="Avenir"/>
              <a:sym typeface="Avenir"/>
            </a:endParaRPr>
          </a:p>
          <a:p>
            <a:pPr marL="0" lvl="0" indent="0" algn="r">
              <a:lnSpc>
                <a:spcPct val="90000"/>
              </a:lnSpc>
              <a:spcBef>
                <a:spcPts val="1200"/>
              </a:spcBef>
              <a:buClr>
                <a:schemeClr val="accent1"/>
              </a:buClr>
              <a:buSzPts val="1900"/>
              <a:buNone/>
            </a:pPr>
            <a:r>
              <a:rPr lang="fr-FR" b="1" dirty="0">
                <a:solidFill>
                  <a:srgbClr val="FEFEFE"/>
                </a:solidFill>
                <a:latin typeface="Avenir"/>
                <a:ea typeface="Avenir"/>
                <a:cs typeface="Avenir"/>
                <a:sym typeface="Avenir"/>
              </a:rPr>
              <a:t>Nathalie BRISAC (Editions L'école des loisirs)</a:t>
            </a:r>
            <a:endParaRPr lang="fr-FR" b="1" dirty="0">
              <a:solidFill>
                <a:srgbClr val="595959"/>
              </a:solidFill>
              <a:latin typeface="Avenir"/>
              <a:ea typeface="Avenir"/>
              <a:cs typeface="Avenir"/>
              <a:sym typeface="Avenir"/>
            </a:endParaRPr>
          </a:p>
          <a:p>
            <a:pPr marL="114300" lvl="0" indent="0">
              <a:buNone/>
            </a:pPr>
            <a:endParaRPr dirty="0"/>
          </a:p>
        </p:txBody>
      </p:sp>
      <p:pic>
        <p:nvPicPr>
          <p:cNvPr id="3" name="Image 2"/>
          <p:cNvPicPr>
            <a:picLocks noChangeAspect="1"/>
          </p:cNvPicPr>
          <p:nvPr/>
        </p:nvPicPr>
        <p:blipFill>
          <a:blip r:embed="rId3"/>
          <a:stretch>
            <a:fillRect/>
          </a:stretch>
        </p:blipFill>
        <p:spPr>
          <a:xfrm>
            <a:off x="180214" y="1552532"/>
            <a:ext cx="6504088" cy="2575184"/>
          </a:xfrm>
          <a:prstGeom prst="rect">
            <a:avLst/>
          </a:prstGeom>
        </p:spPr>
      </p:pic>
      <p:sp>
        <p:nvSpPr>
          <p:cNvPr id="4" name="Rectangle 3"/>
          <p:cNvSpPr/>
          <p:nvPr/>
        </p:nvSpPr>
        <p:spPr>
          <a:xfrm>
            <a:off x="6851425" y="1287946"/>
            <a:ext cx="1279961" cy="529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a:p>
            <a:pPr algn="ctr"/>
            <a:r>
              <a:rPr lang="fr-FR" dirty="0"/>
              <a:t>TEXTE</a:t>
            </a:r>
          </a:p>
          <a:p>
            <a:pPr algn="ctr"/>
            <a:endParaRPr lang="fr-FR" dirty="0"/>
          </a:p>
        </p:txBody>
      </p:sp>
      <p:sp>
        <p:nvSpPr>
          <p:cNvPr id="7" name="Rectangle 6"/>
          <p:cNvSpPr/>
          <p:nvPr/>
        </p:nvSpPr>
        <p:spPr>
          <a:xfrm>
            <a:off x="6902318" y="3971969"/>
            <a:ext cx="1279961" cy="52917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a:p>
            <a:pPr algn="ctr"/>
            <a:r>
              <a:rPr lang="fr-FR" dirty="0"/>
              <a:t>IMAGE</a:t>
            </a:r>
          </a:p>
          <a:p>
            <a:pPr algn="ctr"/>
            <a:endParaRPr lang="fr-FR" dirty="0"/>
          </a:p>
        </p:txBody>
      </p:sp>
      <p:sp>
        <p:nvSpPr>
          <p:cNvPr id="6" name="Double flèche verticale 5"/>
          <p:cNvSpPr/>
          <p:nvPr/>
        </p:nvSpPr>
        <p:spPr>
          <a:xfrm>
            <a:off x="7081713" y="1925957"/>
            <a:ext cx="921173" cy="1937173"/>
          </a:xfrm>
          <a:prstGeom prst="up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R</a:t>
            </a:r>
          </a:p>
          <a:p>
            <a:pPr algn="ctr"/>
            <a:r>
              <a:rPr lang="fr-FR" dirty="0"/>
              <a:t>A</a:t>
            </a:r>
          </a:p>
          <a:p>
            <a:pPr algn="ctr"/>
            <a:r>
              <a:rPr lang="fr-FR" dirty="0"/>
              <a:t>P</a:t>
            </a:r>
          </a:p>
          <a:p>
            <a:pPr algn="ctr"/>
            <a:r>
              <a:rPr lang="fr-FR" dirty="0"/>
              <a:t>P</a:t>
            </a:r>
          </a:p>
          <a:p>
            <a:pPr algn="ctr"/>
            <a:r>
              <a:rPr lang="fr-FR" dirty="0"/>
              <a:t>O</a:t>
            </a:r>
          </a:p>
          <a:p>
            <a:pPr algn="ctr"/>
            <a:r>
              <a:rPr lang="fr-FR" dirty="0"/>
              <a:t>R</a:t>
            </a:r>
          </a:p>
          <a:p>
            <a:pPr algn="ctr"/>
            <a:r>
              <a:rPr lang="fr-FR" dirty="0"/>
              <a:t>T</a:t>
            </a:r>
          </a:p>
        </p:txBody>
      </p:sp>
      <p:sp>
        <p:nvSpPr>
          <p:cNvPr id="2" name="Ellipse 1"/>
          <p:cNvSpPr/>
          <p:nvPr/>
        </p:nvSpPr>
        <p:spPr>
          <a:xfrm>
            <a:off x="8298509" y="1287946"/>
            <a:ext cx="568960" cy="45567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1</a:t>
            </a:r>
          </a:p>
        </p:txBody>
      </p:sp>
      <p:sp>
        <p:nvSpPr>
          <p:cNvPr id="9" name="Ellipse 8"/>
          <p:cNvSpPr/>
          <p:nvPr/>
        </p:nvSpPr>
        <p:spPr>
          <a:xfrm>
            <a:off x="8400168" y="4008716"/>
            <a:ext cx="568960" cy="45567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2</a:t>
            </a:r>
          </a:p>
        </p:txBody>
      </p:sp>
      <p:sp>
        <p:nvSpPr>
          <p:cNvPr id="10" name="Ellipse 9"/>
          <p:cNvSpPr/>
          <p:nvPr/>
        </p:nvSpPr>
        <p:spPr>
          <a:xfrm>
            <a:off x="7897799" y="2611584"/>
            <a:ext cx="568960" cy="45567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3</a:t>
            </a:r>
          </a:p>
        </p:txBody>
      </p:sp>
    </p:spTree>
    <p:extLst>
      <p:ext uri="{BB962C8B-B14F-4D97-AF65-F5344CB8AC3E}">
        <p14:creationId xmlns:p14="http://schemas.microsoft.com/office/powerpoint/2010/main" val="94334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2" grpId="0" animBg="1"/>
      <p:bldP spid="9" grpId="0" animBg="1"/>
      <p:bldP spid="10"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1516</TotalTime>
  <Words>2061</Words>
  <Application>Microsoft Office PowerPoint</Application>
  <PresentationFormat>Affichage à l'écran (16:9)</PresentationFormat>
  <Paragraphs>221</Paragraphs>
  <Slides>64</Slides>
  <Notes>17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64</vt:i4>
      </vt:variant>
    </vt:vector>
  </HeadingPairs>
  <TitlesOfParts>
    <vt:vector size="71" baseType="lpstr">
      <vt:lpstr>Arial</vt:lpstr>
      <vt:lpstr>Nunito Medium</vt:lpstr>
      <vt:lpstr>Avenir</vt:lpstr>
      <vt:lpstr>Wingdings</vt:lpstr>
      <vt:lpstr>Nunito Light</vt:lpstr>
      <vt:lpstr>Nunito</vt:lpstr>
      <vt:lpstr>Simple Light</vt:lpstr>
      <vt:lpstr>Stage de zone 2023/2024  « En quoi la didactisation d’album peut-elle être un levier dans l’enseignement d’une langue étrangère au cycle 1 »</vt:lpstr>
      <vt:lpstr>Les objectifs de la formation: 18 heures</vt:lpstr>
      <vt:lpstr>Le déroulement de la formation</vt:lpstr>
      <vt:lpstr>Présentez-vous !</vt:lpstr>
      <vt:lpstr>L’ALBUM DE JEUNESSE</vt:lpstr>
      <vt:lpstr>L’album de jeunesse</vt:lpstr>
      <vt:lpstr>L’ALBUM DE JEUNESSE: COMMENT LE CHOISIR POUR SA CLASSE ?</vt:lpstr>
      <vt:lpstr>Un album de jeunesse: Définition</vt:lpstr>
      <vt:lpstr>L’album de jeunesse: Définition </vt:lpstr>
      <vt:lpstr>Album de jeunesse: Le rapport « texte/image »</vt:lpstr>
      <vt:lpstr>Album de jeunesse: Le rapport « texte/image »</vt:lpstr>
      <vt:lpstr>Album de jeunesse: Le rapport « texte/image »</vt:lpstr>
      <vt:lpstr>Album de jeunesse: Le rapport « texte/image »</vt:lpstr>
      <vt:lpstr>Album de jeunesse: Le rapport « texte/image »</vt:lpstr>
      <vt:lpstr>Album de jeunesse: Le rapport « texte/image »</vt:lpstr>
      <vt:lpstr>Album de jeunesse: Le rapport « texte/image »</vt:lpstr>
      <vt:lpstr>Album de jeunesse: Le rapport « texte/image »</vt:lpstr>
      <vt:lpstr>L’album de jeunesse: La lecture experte</vt:lpstr>
      <vt:lpstr>L’album de jeunesse: La lecture experte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L’album de jeunesse: La lecture experte</vt:lpstr>
      <vt:lpstr>L’album de jeunesse: Dans la tête d’un enfant, dans la tête d’un élève…</vt:lpstr>
      <vt:lpstr>MISE EN ACTIVITÉ</vt:lpstr>
      <vt:lpstr>L’album de jeunesse: Dans la tête d’un enfant, dans la tête d’un élève…</vt:lpstr>
      <vt:lpstr>À VOUS DE JOUER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L’album de jeunesse au service de l’enseignement d’une langue vivante en maternelle</vt:lpstr>
      <vt:lpstr>En vidéo</vt:lpstr>
      <vt:lpstr>Le texte</vt:lpstr>
      <vt:lpstr>L’album de jeunesse au service de l’enseignement d’une langue vivante en maternelle</vt:lpstr>
      <vt:lpstr>L’album de jeunesse au service de l’enseignement d’une langue vivante en maternelle</vt:lpstr>
      <vt:lpstr>L’album de jeunesse au service de l’enseignement d’une langue vivante en maternelle.  Comment aider les élèves à bien rentrer dans l’histoire</vt:lpstr>
      <vt:lpstr>L’album de jeunesse au service de l’enseignement d’une langue vivante en maternelle Techniques pour raconter des récits d’albums</vt:lpstr>
      <vt:lpstr>L’album de jeunesse au service de l’enseignement d’une langue vivante en maternelle L’écoute de l’album</vt:lpstr>
      <vt:lpstr>L’album de jeunesse didactisé </vt:lpstr>
      <vt:lpstr>Les étapes de cette démarche d’enseignement</vt:lpstr>
      <vt:lpstr>Didactisation de l’album: Les activités</vt:lpstr>
      <vt:lpstr>Merci pour votre engagement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Accompagnants pédagogiques</dc:title>
  <dc:creator>Emmanuelle DOMPNIER</dc:creator>
  <cp:lastModifiedBy>Emmanuelle DOMPNIER</cp:lastModifiedBy>
  <cp:revision>77</cp:revision>
  <dcterms:modified xsi:type="dcterms:W3CDTF">2024-02-04T19:46:10Z</dcterms:modified>
</cp:coreProperties>
</file>