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42"/>
  </p:notesMasterIdLst>
  <p:sldIdLst>
    <p:sldId id="368" r:id="rId2"/>
    <p:sldId id="400" r:id="rId3"/>
    <p:sldId id="401" r:id="rId4"/>
    <p:sldId id="425" r:id="rId5"/>
    <p:sldId id="402" r:id="rId6"/>
    <p:sldId id="387" r:id="rId7"/>
    <p:sldId id="388" r:id="rId8"/>
    <p:sldId id="389" r:id="rId9"/>
    <p:sldId id="390" r:id="rId10"/>
    <p:sldId id="391" r:id="rId11"/>
    <p:sldId id="392" r:id="rId12"/>
    <p:sldId id="396" r:id="rId13"/>
    <p:sldId id="397" r:id="rId14"/>
    <p:sldId id="399" r:id="rId15"/>
    <p:sldId id="405" r:id="rId16"/>
    <p:sldId id="404" r:id="rId17"/>
    <p:sldId id="398" r:id="rId18"/>
    <p:sldId id="403" r:id="rId19"/>
    <p:sldId id="406" r:id="rId20"/>
    <p:sldId id="408" r:id="rId21"/>
    <p:sldId id="409" r:id="rId22"/>
    <p:sldId id="410" r:id="rId23"/>
    <p:sldId id="407" r:id="rId24"/>
    <p:sldId id="411" r:id="rId25"/>
    <p:sldId id="413" r:id="rId26"/>
    <p:sldId id="412" r:id="rId27"/>
    <p:sldId id="414" r:id="rId28"/>
    <p:sldId id="415" r:id="rId29"/>
    <p:sldId id="416" r:id="rId30"/>
    <p:sldId id="417" r:id="rId31"/>
    <p:sldId id="418" r:id="rId32"/>
    <p:sldId id="419" r:id="rId33"/>
    <p:sldId id="420" r:id="rId34"/>
    <p:sldId id="421" r:id="rId35"/>
    <p:sldId id="422" r:id="rId36"/>
    <p:sldId id="423" r:id="rId37"/>
    <p:sldId id="395" r:id="rId38"/>
    <p:sldId id="369" r:id="rId39"/>
    <p:sldId id="371" r:id="rId40"/>
    <p:sldId id="372" r:id="rId41"/>
  </p:sldIdLst>
  <p:sldSz cx="9144000" cy="5143500" type="screen16x9"/>
  <p:notesSz cx="6858000" cy="9144000"/>
  <p:embeddedFontLst>
    <p:embeddedFont>
      <p:font typeface="Comic Sans MS" panose="030F0702030302020204" pitchFamily="66" charset="0"/>
      <p:regular r:id="rId43"/>
      <p:bold r:id="rId44"/>
      <p:italic r:id="rId45"/>
      <p:boldItalic r:id="rId46"/>
    </p:embeddedFont>
    <p:embeddedFont>
      <p:font typeface="Nunito" pitchFamily="2" charset="0"/>
      <p:regular r:id="rId47"/>
      <p:bold r:id="rId48"/>
      <p:italic r:id="rId49"/>
      <p:boldItalic r:id="rId50"/>
    </p:embeddedFont>
    <p:embeddedFont>
      <p:font typeface="Nunito Light" pitchFamily="2" charset="0"/>
      <p:regular r:id="rId51"/>
      <p:bold r:id="rId52"/>
      <p:italic r:id="rId53"/>
      <p:boldItalic r:id="rId54"/>
    </p:embeddedFont>
    <p:embeddedFont>
      <p:font typeface="Nunito Medium" panose="020B0604020202020204" charset="0"/>
      <p:regular r:id="rId55"/>
      <p:bold r:id="rId56"/>
      <p:italic r:id="rId57"/>
      <p:boldItalic r:id="rId58"/>
    </p:embeddedFont>
    <p:embeddedFont>
      <p:font typeface="Tahoma" panose="020B0604030504040204" pitchFamily="34" charset="0"/>
      <p:regular r:id="rId59"/>
      <p:bold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80"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9935033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g228d4fcbc20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 name="Google Shape;40;g228d4fcbc2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3355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Accueil présentiel"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0" y="1186700"/>
            <a:ext cx="7848600" cy="1072800"/>
          </a:xfrm>
          <a:prstGeom prst="rect">
            <a:avLst/>
          </a:prstGeom>
          <a:noFill/>
          <a:ln>
            <a:noFill/>
          </a:ln>
        </p:spPr>
        <p:txBody>
          <a:bodyPr spcFirstLastPara="1" wrap="square" lIns="91425" tIns="91425" rIns="91425" bIns="91425" anchor="b" anchorCtr="0">
            <a:normAutofit/>
          </a:bodyPr>
          <a:lstStyle>
            <a:lvl1pPr lvl="0">
              <a:lnSpc>
                <a:spcPct val="100000"/>
              </a:lnSpc>
              <a:spcBef>
                <a:spcPts val="0"/>
              </a:spcBef>
              <a:spcAft>
                <a:spcPts val="0"/>
              </a:spcAft>
              <a:buClr>
                <a:srgbClr val="38761D"/>
              </a:buClr>
              <a:buSzPts val="2500"/>
              <a:buFont typeface="Nunito"/>
              <a:buNone/>
              <a:defRPr b="1">
                <a:solidFill>
                  <a:srgbClr val="38761D"/>
                </a:solidFill>
                <a:latin typeface="Nunito"/>
                <a:ea typeface="Nunito"/>
                <a:cs typeface="Nunito"/>
                <a:sym typeface="Nunito"/>
              </a:defRPr>
            </a:lvl1pPr>
            <a:lvl2pPr lvl="1">
              <a:lnSpc>
                <a:spcPct val="100000"/>
              </a:lnSpc>
              <a:spcBef>
                <a:spcPts val="0"/>
              </a:spcBef>
              <a:spcAft>
                <a:spcPts val="0"/>
              </a:spcAft>
              <a:buClr>
                <a:srgbClr val="38761D"/>
              </a:buClr>
              <a:buSzPts val="3400"/>
              <a:buNone/>
              <a:defRPr sz="3400">
                <a:solidFill>
                  <a:srgbClr val="38761D"/>
                </a:solidFill>
              </a:defRPr>
            </a:lvl2pPr>
            <a:lvl3pPr lvl="2">
              <a:lnSpc>
                <a:spcPct val="100000"/>
              </a:lnSpc>
              <a:spcBef>
                <a:spcPts val="0"/>
              </a:spcBef>
              <a:spcAft>
                <a:spcPts val="0"/>
              </a:spcAft>
              <a:buClr>
                <a:srgbClr val="38761D"/>
              </a:buClr>
              <a:buSzPts val="3400"/>
              <a:buNone/>
              <a:defRPr sz="3400">
                <a:solidFill>
                  <a:srgbClr val="38761D"/>
                </a:solidFill>
              </a:defRPr>
            </a:lvl3pPr>
            <a:lvl4pPr lvl="3">
              <a:lnSpc>
                <a:spcPct val="100000"/>
              </a:lnSpc>
              <a:spcBef>
                <a:spcPts val="0"/>
              </a:spcBef>
              <a:spcAft>
                <a:spcPts val="0"/>
              </a:spcAft>
              <a:buClr>
                <a:srgbClr val="38761D"/>
              </a:buClr>
              <a:buSzPts val="3400"/>
              <a:buNone/>
              <a:defRPr sz="3400">
                <a:solidFill>
                  <a:srgbClr val="38761D"/>
                </a:solidFill>
              </a:defRPr>
            </a:lvl4pPr>
            <a:lvl5pPr lvl="4">
              <a:lnSpc>
                <a:spcPct val="100000"/>
              </a:lnSpc>
              <a:spcBef>
                <a:spcPts val="0"/>
              </a:spcBef>
              <a:spcAft>
                <a:spcPts val="0"/>
              </a:spcAft>
              <a:buClr>
                <a:srgbClr val="38761D"/>
              </a:buClr>
              <a:buSzPts val="3400"/>
              <a:buNone/>
              <a:defRPr sz="3400">
                <a:solidFill>
                  <a:srgbClr val="38761D"/>
                </a:solidFill>
              </a:defRPr>
            </a:lvl5pPr>
            <a:lvl6pPr lvl="5">
              <a:lnSpc>
                <a:spcPct val="100000"/>
              </a:lnSpc>
              <a:spcBef>
                <a:spcPts val="0"/>
              </a:spcBef>
              <a:spcAft>
                <a:spcPts val="0"/>
              </a:spcAft>
              <a:buClr>
                <a:srgbClr val="38761D"/>
              </a:buClr>
              <a:buSzPts val="3400"/>
              <a:buNone/>
              <a:defRPr sz="3400">
                <a:solidFill>
                  <a:srgbClr val="38761D"/>
                </a:solidFill>
              </a:defRPr>
            </a:lvl6pPr>
            <a:lvl7pPr lvl="6">
              <a:lnSpc>
                <a:spcPct val="100000"/>
              </a:lnSpc>
              <a:spcBef>
                <a:spcPts val="0"/>
              </a:spcBef>
              <a:spcAft>
                <a:spcPts val="0"/>
              </a:spcAft>
              <a:buClr>
                <a:srgbClr val="38761D"/>
              </a:buClr>
              <a:buSzPts val="3400"/>
              <a:buNone/>
              <a:defRPr sz="3400">
                <a:solidFill>
                  <a:srgbClr val="38761D"/>
                </a:solidFill>
              </a:defRPr>
            </a:lvl7pPr>
            <a:lvl8pPr lvl="7">
              <a:lnSpc>
                <a:spcPct val="100000"/>
              </a:lnSpc>
              <a:spcBef>
                <a:spcPts val="0"/>
              </a:spcBef>
              <a:spcAft>
                <a:spcPts val="0"/>
              </a:spcAft>
              <a:buClr>
                <a:srgbClr val="38761D"/>
              </a:buClr>
              <a:buSzPts val="3400"/>
              <a:buNone/>
              <a:defRPr sz="3400">
                <a:solidFill>
                  <a:srgbClr val="38761D"/>
                </a:solidFill>
              </a:defRPr>
            </a:lvl8pPr>
            <a:lvl9pPr lvl="8">
              <a:lnSpc>
                <a:spcPct val="100000"/>
              </a:lnSpc>
              <a:spcBef>
                <a:spcPts val="0"/>
              </a:spcBef>
              <a:spcAft>
                <a:spcPts val="0"/>
              </a:spcAft>
              <a:buClr>
                <a:srgbClr val="38761D"/>
              </a:buClr>
              <a:buSzPts val="3400"/>
              <a:buNone/>
              <a:defRPr sz="3400">
                <a:solidFill>
                  <a:srgbClr val="38761D"/>
                </a:solidFill>
              </a:defRPr>
            </a:lvl9pPr>
          </a:lstStyle>
          <a:p>
            <a:endParaRPr/>
          </a:p>
        </p:txBody>
      </p:sp>
      <p:sp>
        <p:nvSpPr>
          <p:cNvPr id="11" name="Google Shape;11;p2"/>
          <p:cNvSpPr txBox="1">
            <a:spLocks noGrp="1"/>
          </p:cNvSpPr>
          <p:nvPr>
            <p:ph type="subTitle" idx="1"/>
          </p:nvPr>
        </p:nvSpPr>
        <p:spPr>
          <a:xfrm>
            <a:off x="311700" y="2297575"/>
            <a:ext cx="5084100" cy="400200"/>
          </a:xfrm>
          <a:prstGeom prst="rect">
            <a:avLst/>
          </a:prstGeom>
          <a:noFill/>
          <a:ln>
            <a:noFill/>
          </a:ln>
        </p:spPr>
        <p:txBody>
          <a:bodyPr spcFirstLastPara="1" wrap="square" lIns="91425" tIns="91425" rIns="91425" bIns="91425" anchor="t" anchorCtr="0">
            <a:normAutofit/>
          </a:bodyPr>
          <a:lstStyle>
            <a:lvl1pPr lvl="0">
              <a:lnSpc>
                <a:spcPct val="100000"/>
              </a:lnSpc>
              <a:spcBef>
                <a:spcPts val="0"/>
              </a:spcBef>
              <a:spcAft>
                <a:spcPts val="0"/>
              </a:spcAft>
              <a:buSzPts val="1300"/>
              <a:buFont typeface="Nunito Medium"/>
              <a:buNone/>
              <a:defRPr sz="1300">
                <a:latin typeface="Nunito Medium"/>
                <a:ea typeface="Nunito Medium"/>
                <a:cs typeface="Nunito Medium"/>
                <a:sym typeface="Nunito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texte"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38761D"/>
              </a:buClr>
              <a:buSzPts val="2500"/>
              <a:buNone/>
              <a:defRPr>
                <a:solidFill>
                  <a:srgbClr val="38761D"/>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8" y="4749892"/>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cxnSp>
        <p:nvCxnSpPr>
          <p:cNvPr id="22" name="Google Shape;22;p4"/>
          <p:cNvCxnSpPr/>
          <p:nvPr/>
        </p:nvCxnSpPr>
        <p:spPr>
          <a:xfrm rot="10800000">
            <a:off x="37625" y="4835700"/>
            <a:ext cx="9104700" cy="0"/>
          </a:xfrm>
          <a:prstGeom prst="straightConnector1">
            <a:avLst/>
          </a:prstGeom>
          <a:noFill/>
          <a:ln w="9525" cap="flat" cmpd="sng">
            <a:solidFill>
              <a:srgbClr val="38761D"/>
            </a:solidFill>
            <a:prstDash val="solid"/>
            <a:round/>
            <a:headEnd type="none" w="sm" len="sm"/>
            <a:tailEnd type="none" w="sm" len="sm"/>
          </a:ln>
        </p:spPr>
      </p:cxnSp>
      <p:sp>
        <p:nvSpPr>
          <p:cNvPr id="23" name="Google Shape;23;p4"/>
          <p:cNvSpPr txBox="1"/>
          <p:nvPr/>
        </p:nvSpPr>
        <p:spPr>
          <a:xfrm>
            <a:off x="8089025" y="4835700"/>
            <a:ext cx="10533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fr" sz="800">
                <a:solidFill>
                  <a:srgbClr val="666666"/>
                </a:solidFill>
                <a:latin typeface="Nunito Light"/>
                <a:ea typeface="Nunito Light"/>
                <a:cs typeface="Nunito Light"/>
                <a:sym typeface="Nunito Light"/>
              </a:rPr>
              <a:t>ZAO 2023-2024</a:t>
            </a:r>
            <a:endParaRPr sz="800">
              <a:solidFill>
                <a:srgbClr val="666666"/>
              </a:solidFill>
              <a:latin typeface="Nunito Light"/>
              <a:ea typeface="Nunito Light"/>
              <a:cs typeface="Nunito Light"/>
              <a:sym typeface="Nunito Light"/>
            </a:endParaRPr>
          </a:p>
        </p:txBody>
      </p:sp>
      <p:pic>
        <p:nvPicPr>
          <p:cNvPr id="24" name="Google Shape;24;p4"/>
          <p:cNvPicPr preferRelativeResize="0"/>
          <p:nvPr/>
        </p:nvPicPr>
        <p:blipFill>
          <a:blip r:embed="rId2">
            <a:alphaModFix/>
          </a:blip>
          <a:stretch>
            <a:fillRect/>
          </a:stretch>
        </p:blipFill>
        <p:spPr>
          <a:xfrm>
            <a:off x="8501648" y="0"/>
            <a:ext cx="642350" cy="6771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ge blanche" type="blank">
  <p:cSld name="BLANK">
    <p:spTree>
      <p:nvGrpSpPr>
        <p:cNvPr id="1" name="Shape 25"/>
        <p:cNvGrpSpPr/>
        <p:nvPr/>
      </p:nvGrpSpPr>
      <p:grpSpPr>
        <a:xfrm>
          <a:off x="0" y="0"/>
          <a:ext cx="0" cy="0"/>
          <a:chOff x="0" y="0"/>
          <a:chExt cx="0" cy="0"/>
        </a:xfrm>
      </p:grpSpPr>
      <p:sp>
        <p:nvSpPr>
          <p:cNvPr id="26" name="Google Shape;26;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pic>
        <p:nvPicPr>
          <p:cNvPr id="27" name="Google Shape;27;p5"/>
          <p:cNvPicPr preferRelativeResize="0"/>
          <p:nvPr/>
        </p:nvPicPr>
        <p:blipFill rotWithShape="1">
          <a:blip r:embed="rId2">
            <a:alphaModFix/>
          </a:blip>
          <a:srcRect t="21251" b="15405"/>
          <a:stretch/>
        </p:blipFill>
        <p:spPr>
          <a:xfrm>
            <a:off x="8239888" y="0"/>
            <a:ext cx="904112" cy="5727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seul" type="secHead">
  <p:cSld name="SECTION_HEADER">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rgbClr val="38761D"/>
              </a:buClr>
              <a:buSzPts val="2700"/>
              <a:buNone/>
              <a:defRPr sz="2700">
                <a:solidFill>
                  <a:srgbClr val="38761D"/>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0" name="Google Shape;30;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pic>
        <p:nvPicPr>
          <p:cNvPr id="31" name="Google Shape;31;p6"/>
          <p:cNvPicPr preferRelativeResize="0"/>
          <p:nvPr/>
        </p:nvPicPr>
        <p:blipFill rotWithShape="1">
          <a:blip r:embed="rId2">
            <a:alphaModFix/>
          </a:blip>
          <a:srcRect t="21251" b="15405"/>
          <a:stretch/>
        </p:blipFill>
        <p:spPr>
          <a:xfrm>
            <a:off x="8239888" y="0"/>
            <a:ext cx="904112" cy="5727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sommaire">
  <p:cSld name="SECTION_TITLE_AND_DESCRIPTION">
    <p:spTree>
      <p:nvGrpSpPr>
        <p:cNvPr id="1" name="Shape 32"/>
        <p:cNvGrpSpPr/>
        <p:nvPr/>
      </p:nvGrpSpPr>
      <p:grpSpPr>
        <a:xfrm>
          <a:off x="0" y="0"/>
          <a:ext cx="0" cy="0"/>
          <a:chOff x="0" y="0"/>
          <a:chExt cx="0" cy="0"/>
        </a:xfrm>
      </p:grpSpPr>
      <p:sp>
        <p:nvSpPr>
          <p:cNvPr id="33" name="Google Shape;33;p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rgbClr val="38761D"/>
              </a:buClr>
              <a:buSzPts val="3200"/>
              <a:buNone/>
              <a:defRPr sz="3200">
                <a:solidFill>
                  <a:srgbClr val="38761D"/>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5" name="Google Shape;35;p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pic>
        <p:nvPicPr>
          <p:cNvPr id="37" name="Google Shape;37;p7"/>
          <p:cNvPicPr preferRelativeResize="0"/>
          <p:nvPr/>
        </p:nvPicPr>
        <p:blipFill rotWithShape="1">
          <a:blip r:embed="rId2">
            <a:alphaModFix/>
          </a:blip>
          <a:srcRect t="21251" b="15405"/>
          <a:stretch/>
        </p:blipFill>
        <p:spPr>
          <a:xfrm>
            <a:off x="3868200" y="0"/>
            <a:ext cx="703800" cy="4458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500"/>
              <a:buFont typeface="Nunito"/>
              <a:buNone/>
              <a:defRPr sz="2500" b="1" i="0" u="none" strike="noStrike" cap="none">
                <a:solidFill>
                  <a:schemeClr val="dk1"/>
                </a:solidFill>
                <a:latin typeface="Nunito"/>
                <a:ea typeface="Nunito"/>
                <a:cs typeface="Nunito"/>
                <a:sym typeface="Nunito"/>
              </a:defRPr>
            </a:lvl1pPr>
            <a:lvl2pPr marR="0" lvl="1" algn="l" rtl="0">
              <a:lnSpc>
                <a:spcPct val="100000"/>
              </a:lnSpc>
              <a:spcBef>
                <a:spcPts val="0"/>
              </a:spcBef>
              <a:spcAft>
                <a:spcPts val="0"/>
              </a:spcAft>
              <a:buClr>
                <a:schemeClr val="dk1"/>
              </a:buClr>
              <a:buSzPts val="2800"/>
              <a:buFont typeface="Nunito"/>
              <a:buNone/>
              <a:defRPr sz="2800" b="1" i="0" u="none" strike="noStrike" cap="none">
                <a:solidFill>
                  <a:schemeClr val="dk1"/>
                </a:solidFill>
                <a:latin typeface="Nunito"/>
                <a:ea typeface="Nunito"/>
                <a:cs typeface="Nunito"/>
                <a:sym typeface="Nunito"/>
              </a:defRPr>
            </a:lvl2pPr>
            <a:lvl3pPr marR="0" lvl="2" algn="l" rtl="0">
              <a:lnSpc>
                <a:spcPct val="100000"/>
              </a:lnSpc>
              <a:spcBef>
                <a:spcPts val="0"/>
              </a:spcBef>
              <a:spcAft>
                <a:spcPts val="0"/>
              </a:spcAft>
              <a:buClr>
                <a:schemeClr val="dk1"/>
              </a:buClr>
              <a:buSzPts val="2800"/>
              <a:buFont typeface="Nunito"/>
              <a:buNone/>
              <a:defRPr sz="2800" b="1" i="0" u="none" strike="noStrike" cap="none">
                <a:solidFill>
                  <a:schemeClr val="dk1"/>
                </a:solidFill>
                <a:latin typeface="Nunito"/>
                <a:ea typeface="Nunito"/>
                <a:cs typeface="Nunito"/>
                <a:sym typeface="Nunito"/>
              </a:defRPr>
            </a:lvl3pPr>
            <a:lvl4pPr marR="0" lvl="3" algn="l" rtl="0">
              <a:lnSpc>
                <a:spcPct val="100000"/>
              </a:lnSpc>
              <a:spcBef>
                <a:spcPts val="0"/>
              </a:spcBef>
              <a:spcAft>
                <a:spcPts val="0"/>
              </a:spcAft>
              <a:buClr>
                <a:schemeClr val="dk1"/>
              </a:buClr>
              <a:buSzPts val="2800"/>
              <a:buFont typeface="Nunito"/>
              <a:buNone/>
              <a:defRPr sz="2800" b="1" i="0" u="none" strike="noStrike" cap="none">
                <a:solidFill>
                  <a:schemeClr val="dk1"/>
                </a:solidFill>
                <a:latin typeface="Nunito"/>
                <a:ea typeface="Nunito"/>
                <a:cs typeface="Nunito"/>
                <a:sym typeface="Nunito"/>
              </a:defRPr>
            </a:lvl4pPr>
            <a:lvl5pPr marR="0" lvl="4" algn="l" rtl="0">
              <a:lnSpc>
                <a:spcPct val="100000"/>
              </a:lnSpc>
              <a:spcBef>
                <a:spcPts val="0"/>
              </a:spcBef>
              <a:spcAft>
                <a:spcPts val="0"/>
              </a:spcAft>
              <a:buClr>
                <a:schemeClr val="dk1"/>
              </a:buClr>
              <a:buSzPts val="2800"/>
              <a:buFont typeface="Nunito"/>
              <a:buNone/>
              <a:defRPr sz="2800" b="1" i="0" u="none" strike="noStrike" cap="none">
                <a:solidFill>
                  <a:schemeClr val="dk1"/>
                </a:solidFill>
                <a:latin typeface="Nunito"/>
                <a:ea typeface="Nunito"/>
                <a:cs typeface="Nunito"/>
                <a:sym typeface="Nunito"/>
              </a:defRPr>
            </a:lvl5pPr>
            <a:lvl6pPr marR="0" lvl="5" algn="l" rtl="0">
              <a:lnSpc>
                <a:spcPct val="100000"/>
              </a:lnSpc>
              <a:spcBef>
                <a:spcPts val="0"/>
              </a:spcBef>
              <a:spcAft>
                <a:spcPts val="0"/>
              </a:spcAft>
              <a:buClr>
                <a:schemeClr val="dk1"/>
              </a:buClr>
              <a:buSzPts val="2800"/>
              <a:buFont typeface="Nunito"/>
              <a:buNone/>
              <a:defRPr sz="2800" b="1" i="0" u="none" strike="noStrike" cap="none">
                <a:solidFill>
                  <a:schemeClr val="dk1"/>
                </a:solidFill>
                <a:latin typeface="Nunito"/>
                <a:ea typeface="Nunito"/>
                <a:cs typeface="Nunito"/>
                <a:sym typeface="Nunito"/>
              </a:defRPr>
            </a:lvl6pPr>
            <a:lvl7pPr marR="0" lvl="6" algn="l" rtl="0">
              <a:lnSpc>
                <a:spcPct val="100000"/>
              </a:lnSpc>
              <a:spcBef>
                <a:spcPts val="0"/>
              </a:spcBef>
              <a:spcAft>
                <a:spcPts val="0"/>
              </a:spcAft>
              <a:buClr>
                <a:schemeClr val="dk1"/>
              </a:buClr>
              <a:buSzPts val="2800"/>
              <a:buFont typeface="Nunito"/>
              <a:buNone/>
              <a:defRPr sz="2800" b="1" i="0" u="none" strike="noStrike" cap="none">
                <a:solidFill>
                  <a:schemeClr val="dk1"/>
                </a:solidFill>
                <a:latin typeface="Nunito"/>
                <a:ea typeface="Nunito"/>
                <a:cs typeface="Nunito"/>
                <a:sym typeface="Nunito"/>
              </a:defRPr>
            </a:lvl7pPr>
            <a:lvl8pPr marR="0" lvl="7" algn="l" rtl="0">
              <a:lnSpc>
                <a:spcPct val="100000"/>
              </a:lnSpc>
              <a:spcBef>
                <a:spcPts val="0"/>
              </a:spcBef>
              <a:spcAft>
                <a:spcPts val="0"/>
              </a:spcAft>
              <a:buClr>
                <a:schemeClr val="dk1"/>
              </a:buClr>
              <a:buSzPts val="2800"/>
              <a:buFont typeface="Nunito"/>
              <a:buNone/>
              <a:defRPr sz="2800" b="1" i="0" u="none" strike="noStrike" cap="none">
                <a:solidFill>
                  <a:schemeClr val="dk1"/>
                </a:solidFill>
                <a:latin typeface="Nunito"/>
                <a:ea typeface="Nunito"/>
                <a:cs typeface="Nunito"/>
                <a:sym typeface="Nunito"/>
              </a:defRPr>
            </a:lvl8pPr>
            <a:lvl9pPr marR="0" lvl="8" algn="l" rtl="0">
              <a:lnSpc>
                <a:spcPct val="100000"/>
              </a:lnSpc>
              <a:spcBef>
                <a:spcPts val="0"/>
              </a:spcBef>
              <a:spcAft>
                <a:spcPts val="0"/>
              </a:spcAft>
              <a:buClr>
                <a:schemeClr val="dk1"/>
              </a:buClr>
              <a:buSzPts val="2800"/>
              <a:buFont typeface="Nunito"/>
              <a:buNone/>
              <a:defRPr sz="2800" b="1" i="0" u="none" strike="noStrike" cap="none">
                <a:solidFill>
                  <a:schemeClr val="dk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Nunito"/>
              <a:buChar char="●"/>
              <a:defRPr sz="1800" i="0" u="none" strike="noStrike" cap="none">
                <a:solidFill>
                  <a:schemeClr val="dk2"/>
                </a:solidFill>
                <a:latin typeface="Nunito"/>
                <a:ea typeface="Nunito"/>
                <a:cs typeface="Nunito"/>
                <a:sym typeface="Nunito"/>
              </a:defRPr>
            </a:lvl1pPr>
            <a:lvl2pPr marL="914400" marR="0" lvl="1" indent="-317500" algn="l" rtl="0">
              <a:lnSpc>
                <a:spcPct val="115000"/>
              </a:lnSpc>
              <a:spcBef>
                <a:spcPts val="0"/>
              </a:spcBef>
              <a:spcAft>
                <a:spcPts val="0"/>
              </a:spcAft>
              <a:buClr>
                <a:schemeClr val="dk2"/>
              </a:buClr>
              <a:buSzPts val="1400"/>
              <a:buFont typeface="Nunito"/>
              <a:buChar char="○"/>
              <a:defRPr sz="1400" i="0" u="none" strike="noStrike" cap="none">
                <a:solidFill>
                  <a:schemeClr val="dk2"/>
                </a:solidFill>
                <a:latin typeface="Nunito"/>
                <a:ea typeface="Nunito"/>
                <a:cs typeface="Nunito"/>
                <a:sym typeface="Nunito"/>
              </a:defRPr>
            </a:lvl2pPr>
            <a:lvl3pPr marL="1371600" marR="0" lvl="2" indent="-317500" algn="l" rtl="0">
              <a:lnSpc>
                <a:spcPct val="115000"/>
              </a:lnSpc>
              <a:spcBef>
                <a:spcPts val="0"/>
              </a:spcBef>
              <a:spcAft>
                <a:spcPts val="0"/>
              </a:spcAft>
              <a:buClr>
                <a:schemeClr val="dk2"/>
              </a:buClr>
              <a:buSzPts val="1400"/>
              <a:buFont typeface="Nunito"/>
              <a:buChar char="■"/>
              <a:defRPr sz="1400" i="0" u="none" strike="noStrike" cap="none">
                <a:solidFill>
                  <a:schemeClr val="dk2"/>
                </a:solidFill>
                <a:latin typeface="Nunito"/>
                <a:ea typeface="Nunito"/>
                <a:cs typeface="Nunito"/>
                <a:sym typeface="Nunito"/>
              </a:defRPr>
            </a:lvl3pPr>
            <a:lvl4pPr marL="1828800" marR="0" lvl="3" indent="-317500" algn="l" rtl="0">
              <a:lnSpc>
                <a:spcPct val="115000"/>
              </a:lnSpc>
              <a:spcBef>
                <a:spcPts val="0"/>
              </a:spcBef>
              <a:spcAft>
                <a:spcPts val="0"/>
              </a:spcAft>
              <a:buClr>
                <a:schemeClr val="dk2"/>
              </a:buClr>
              <a:buSzPts val="1400"/>
              <a:buFont typeface="Nunito"/>
              <a:buChar char="●"/>
              <a:defRPr sz="1400" i="0" u="none" strike="noStrike" cap="none">
                <a:solidFill>
                  <a:schemeClr val="dk2"/>
                </a:solidFill>
                <a:latin typeface="Nunito"/>
                <a:ea typeface="Nunito"/>
                <a:cs typeface="Nunito"/>
                <a:sym typeface="Nunito"/>
              </a:defRPr>
            </a:lvl4pPr>
            <a:lvl5pPr marL="2286000" marR="0" lvl="4" indent="-317500" algn="l" rtl="0">
              <a:lnSpc>
                <a:spcPct val="115000"/>
              </a:lnSpc>
              <a:spcBef>
                <a:spcPts val="0"/>
              </a:spcBef>
              <a:spcAft>
                <a:spcPts val="0"/>
              </a:spcAft>
              <a:buClr>
                <a:schemeClr val="dk2"/>
              </a:buClr>
              <a:buSzPts val="1400"/>
              <a:buFont typeface="Nunito"/>
              <a:buChar char="○"/>
              <a:defRPr sz="1400" i="0" u="none" strike="noStrike" cap="none">
                <a:solidFill>
                  <a:schemeClr val="dk2"/>
                </a:solidFill>
                <a:latin typeface="Nunito"/>
                <a:ea typeface="Nunito"/>
                <a:cs typeface="Nunito"/>
                <a:sym typeface="Nunito"/>
              </a:defRPr>
            </a:lvl5pPr>
            <a:lvl6pPr marL="2743200" marR="0" lvl="5" indent="-317500" algn="l" rtl="0">
              <a:lnSpc>
                <a:spcPct val="115000"/>
              </a:lnSpc>
              <a:spcBef>
                <a:spcPts val="0"/>
              </a:spcBef>
              <a:spcAft>
                <a:spcPts val="0"/>
              </a:spcAft>
              <a:buClr>
                <a:schemeClr val="dk2"/>
              </a:buClr>
              <a:buSzPts val="1400"/>
              <a:buFont typeface="Nunito"/>
              <a:buChar char="■"/>
              <a:defRPr sz="1400" i="0" u="none" strike="noStrike" cap="none">
                <a:solidFill>
                  <a:schemeClr val="dk2"/>
                </a:solidFill>
                <a:latin typeface="Nunito"/>
                <a:ea typeface="Nunito"/>
                <a:cs typeface="Nunito"/>
                <a:sym typeface="Nunito"/>
              </a:defRPr>
            </a:lvl6pPr>
            <a:lvl7pPr marL="3200400" marR="0" lvl="6" indent="-317500" algn="l" rtl="0">
              <a:lnSpc>
                <a:spcPct val="115000"/>
              </a:lnSpc>
              <a:spcBef>
                <a:spcPts val="0"/>
              </a:spcBef>
              <a:spcAft>
                <a:spcPts val="0"/>
              </a:spcAft>
              <a:buClr>
                <a:schemeClr val="dk2"/>
              </a:buClr>
              <a:buSzPts val="1400"/>
              <a:buFont typeface="Nunito"/>
              <a:buChar char="●"/>
              <a:defRPr sz="1400" i="0" u="none" strike="noStrike" cap="none">
                <a:solidFill>
                  <a:schemeClr val="dk2"/>
                </a:solidFill>
                <a:latin typeface="Nunito"/>
                <a:ea typeface="Nunito"/>
                <a:cs typeface="Nunito"/>
                <a:sym typeface="Nunito"/>
              </a:defRPr>
            </a:lvl7pPr>
            <a:lvl8pPr marL="3657600" marR="0" lvl="7" indent="-317500" algn="l" rtl="0">
              <a:lnSpc>
                <a:spcPct val="115000"/>
              </a:lnSpc>
              <a:spcBef>
                <a:spcPts val="0"/>
              </a:spcBef>
              <a:spcAft>
                <a:spcPts val="0"/>
              </a:spcAft>
              <a:buClr>
                <a:schemeClr val="dk2"/>
              </a:buClr>
              <a:buSzPts val="1400"/>
              <a:buFont typeface="Nunito"/>
              <a:buChar char="○"/>
              <a:defRPr sz="1400" i="0" u="none" strike="noStrike" cap="none">
                <a:solidFill>
                  <a:schemeClr val="dk2"/>
                </a:solidFill>
                <a:latin typeface="Nunito"/>
                <a:ea typeface="Nunito"/>
                <a:cs typeface="Nunito"/>
                <a:sym typeface="Nunito"/>
              </a:defRPr>
            </a:lvl8pPr>
            <a:lvl9pPr marL="4114800" marR="0" lvl="8" indent="-317500" algn="l" rtl="0">
              <a:lnSpc>
                <a:spcPct val="115000"/>
              </a:lnSpc>
              <a:spcBef>
                <a:spcPts val="0"/>
              </a:spcBef>
              <a:spcAft>
                <a:spcPts val="0"/>
              </a:spcAft>
              <a:buClr>
                <a:schemeClr val="dk2"/>
              </a:buClr>
              <a:buSzPts val="1400"/>
              <a:buFont typeface="Nunito"/>
              <a:buChar char="■"/>
              <a:defRPr sz="1400" i="0" u="none" strike="noStrike" cap="none">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8"/>
          <p:cNvSpPr txBox="1">
            <a:spLocks noGrp="1"/>
          </p:cNvSpPr>
          <p:nvPr>
            <p:ph type="ctrTitle"/>
          </p:nvPr>
        </p:nvSpPr>
        <p:spPr>
          <a:xfrm>
            <a:off x="348869" y="1800256"/>
            <a:ext cx="7848600" cy="1072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fr" dirty="0"/>
              <a:t>Stage de zone 2023/2024</a:t>
            </a:r>
            <a:br>
              <a:rPr lang="fr" dirty="0"/>
            </a:br>
            <a:br>
              <a:rPr lang="fr" dirty="0"/>
            </a:br>
            <a:r>
              <a:rPr lang="fr" dirty="0"/>
              <a:t>« En quoi la didactisation d’album peut-elle être un levier dans l’enseignement d’une langue étrangère au cycle 1 »</a:t>
            </a:r>
            <a:br>
              <a:rPr lang="fr" dirty="0"/>
            </a:br>
            <a:br>
              <a:rPr lang="fr" dirty="0"/>
            </a:br>
            <a:r>
              <a:rPr lang="fr" dirty="0"/>
              <a:t>25 et 26 janvier – IRF de Dakar</a:t>
            </a:r>
            <a:endParaRPr dirty="0"/>
          </a:p>
        </p:txBody>
      </p:sp>
      <p:sp>
        <p:nvSpPr>
          <p:cNvPr id="44" name="Google Shape;44;p8"/>
          <p:cNvSpPr txBox="1"/>
          <p:nvPr/>
        </p:nvSpPr>
        <p:spPr>
          <a:xfrm>
            <a:off x="2461303" y="4236297"/>
            <a:ext cx="3623732" cy="67429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FR" sz="1200" dirty="0">
                <a:solidFill>
                  <a:schemeClr val="dk1"/>
                </a:solidFill>
                <a:latin typeface="Nunito Light"/>
                <a:ea typeface="Nunito Light"/>
                <a:cs typeface="Nunito Light"/>
                <a:sym typeface="Nunito Light"/>
              </a:rPr>
              <a:t>Emmanuelle DOMPNIER</a:t>
            </a:r>
          </a:p>
          <a:p>
            <a:pPr marL="0" lvl="0" indent="0" algn="l" rtl="0">
              <a:spcBef>
                <a:spcPts val="0"/>
              </a:spcBef>
              <a:spcAft>
                <a:spcPts val="0"/>
              </a:spcAft>
              <a:buClr>
                <a:schemeClr val="dk1"/>
              </a:buClr>
              <a:buSzPts val="1100"/>
              <a:buFont typeface="Arial"/>
              <a:buNone/>
            </a:pPr>
            <a:r>
              <a:rPr lang="fr-FR" sz="1200" dirty="0">
                <a:solidFill>
                  <a:srgbClr val="999999"/>
                </a:solidFill>
                <a:latin typeface="Nunito Light"/>
                <a:ea typeface="Nunito Light"/>
                <a:cs typeface="Nunito Light"/>
                <a:sym typeface="Nunito Light"/>
              </a:rPr>
              <a:t>EMFE LFTM, Nouakchott, MAURITANIE</a:t>
            </a:r>
            <a:endParaRPr sz="1200" dirty="0">
              <a:solidFill>
                <a:srgbClr val="999999"/>
              </a:solidFill>
              <a:latin typeface="Nunito Light"/>
              <a:ea typeface="Nunito Light"/>
              <a:cs typeface="Nunito Light"/>
              <a:sym typeface="Nunito Light"/>
            </a:endParaRPr>
          </a:p>
        </p:txBody>
      </p:sp>
      <p:pic>
        <p:nvPicPr>
          <p:cNvPr id="2" name="Image 1"/>
          <p:cNvPicPr>
            <a:picLocks noChangeAspect="1"/>
          </p:cNvPicPr>
          <p:nvPr/>
        </p:nvPicPr>
        <p:blipFill>
          <a:blip r:embed="rId3"/>
          <a:stretch>
            <a:fillRect/>
          </a:stretch>
        </p:blipFill>
        <p:spPr>
          <a:xfrm>
            <a:off x="5802163" y="2270381"/>
            <a:ext cx="3229475" cy="2775265"/>
          </a:xfrm>
          <a:prstGeom prst="rect">
            <a:avLst/>
          </a:prstGeom>
        </p:spPr>
      </p:pic>
      <p:pic>
        <p:nvPicPr>
          <p:cNvPr id="6" name="Google Shape;181;p1"/>
          <p:cNvPicPr preferRelativeResize="0"/>
          <p:nvPr/>
        </p:nvPicPr>
        <p:blipFill rotWithShape="1">
          <a:blip r:embed="rId4">
            <a:alphaModFix/>
          </a:blip>
          <a:srcRect/>
          <a:stretch/>
        </p:blipFill>
        <p:spPr>
          <a:xfrm>
            <a:off x="2981093" y="2929053"/>
            <a:ext cx="1509298" cy="937071"/>
          </a:xfrm>
          <a:prstGeom prst="rect">
            <a:avLst/>
          </a:prstGeom>
          <a:noFill/>
          <a:ln>
            <a:noFill/>
          </a:ln>
        </p:spPr>
      </p:pic>
    </p:spTree>
    <p:extLst>
      <p:ext uri="{BB962C8B-B14F-4D97-AF65-F5344CB8AC3E}">
        <p14:creationId xmlns:p14="http://schemas.microsoft.com/office/powerpoint/2010/main" val="892234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76C6E4-1850-A82A-9B02-221C2C60575C}"/>
              </a:ext>
            </a:extLst>
          </p:cNvPr>
          <p:cNvSpPr>
            <a:spLocks noGrp="1"/>
          </p:cNvSpPr>
          <p:nvPr>
            <p:ph type="title"/>
          </p:nvPr>
        </p:nvSpPr>
        <p:spPr>
          <a:xfrm>
            <a:off x="311700" y="207932"/>
            <a:ext cx="8520600" cy="572700"/>
          </a:xfrm>
        </p:spPr>
        <p:txBody>
          <a:bodyPr/>
          <a:lstStyle/>
          <a:p>
            <a:r>
              <a:rPr lang="fr-FR" dirty="0"/>
              <a:t>3) La phase de fixation</a:t>
            </a:r>
          </a:p>
        </p:txBody>
      </p:sp>
      <p:sp>
        <p:nvSpPr>
          <p:cNvPr id="4" name="Rectangle : coins arrondis 3">
            <a:extLst>
              <a:ext uri="{FF2B5EF4-FFF2-40B4-BE49-F238E27FC236}">
                <a16:creationId xmlns:a16="http://schemas.microsoft.com/office/drawing/2014/main" id="{1DEBC676-95C9-680C-7C7A-8162244A6CA7}"/>
              </a:ext>
            </a:extLst>
          </p:cNvPr>
          <p:cNvSpPr/>
          <p:nvPr/>
        </p:nvSpPr>
        <p:spPr>
          <a:xfrm>
            <a:off x="4314825" y="207932"/>
            <a:ext cx="2721769" cy="578643"/>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114300" indent="0" algn="ctr">
              <a:buNone/>
            </a:pPr>
            <a:r>
              <a:rPr lang="fr-FR" sz="1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DÉCONTEXTUALISATION</a:t>
            </a:r>
            <a:endParaRPr lang="fr-FR" dirty="0"/>
          </a:p>
        </p:txBody>
      </p:sp>
      <p:sp>
        <p:nvSpPr>
          <p:cNvPr id="7" name="Espace réservé du texte 6">
            <a:extLst>
              <a:ext uri="{FF2B5EF4-FFF2-40B4-BE49-F238E27FC236}">
                <a16:creationId xmlns:a16="http://schemas.microsoft.com/office/drawing/2014/main" id="{0B8DF643-6FC6-155F-CE74-0466A59318DE}"/>
              </a:ext>
            </a:extLst>
          </p:cNvPr>
          <p:cNvSpPr>
            <a:spLocks noGrp="1"/>
          </p:cNvSpPr>
          <p:nvPr>
            <p:ph type="body" idx="1"/>
          </p:nvPr>
        </p:nvSpPr>
        <p:spPr/>
        <p:txBody>
          <a:bodyPr>
            <a:normAutofit fontScale="85000" lnSpcReduction="10000"/>
          </a:bodyPr>
          <a:lstStyle/>
          <a:p>
            <a:pPr marL="342900" lvl="0" indent="-342900" algn="just">
              <a:lnSpc>
                <a:spcPct val="107000"/>
              </a:lnSpc>
              <a:spcAft>
                <a:spcPts val="1000"/>
              </a:spcAft>
              <a:buFont typeface="Wingdings" panose="05000000000000000000" pitchFamily="2" charset="2"/>
              <a:buChar char=""/>
            </a:pPr>
            <a:r>
              <a:rPr lang="fr-FR" sz="18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Objectifs :</a:t>
            </a: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S’assurer de la compréhension  et de l’appropriation des notions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1000"/>
              </a:spcAft>
              <a:buFont typeface="Wingdings" panose="05000000000000000000" pitchFamily="2" charset="2"/>
              <a:buChar char=""/>
            </a:pPr>
            <a:r>
              <a:rPr lang="fr-FR" sz="18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Mise en œuvre :</a:t>
            </a: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Activités ludiques très courtes telles que le « </a:t>
            </a:r>
            <a:r>
              <a:rPr lang="fr-FR"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a:t>
            </a: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fr-FR"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a:t>
            </a: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fr-FR"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a:t>
            </a: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 « show us the… », « point to the… », jeu de Kim,  travail sur l’ardoise, le jeu du « Simon </a:t>
            </a:r>
            <a:r>
              <a:rPr lang="fr-FR"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says</a:t>
            </a: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(Jacques a dit) etc…</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fr-FR" sz="18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Conseils </a:t>
            </a: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Par cette étape, les notions sont </a:t>
            </a:r>
            <a:r>
              <a:rPr lang="fr-FR"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petit à petit recontextualisées </a:t>
            </a: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dans une situation de communication ludique et authentique. Ces petits jeux font appel à des structures grammaticales qui leur sont propres (comme les rituels), elles viennent enrichir le vocabulaire des élèves. Faire varier le dispositif de communication très rapidement : du schéma M-&gt; E, passez au schéma E-&gt;E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fr-FR" sz="18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Déroulement </a:t>
            </a: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Nina place les flashcards des fruits devant les E, pointe un fruit au hasard et demande «  Qu’est-ce c’est ? », les E réponde. Nina donne distribue les fruits en plastiques ou les </a:t>
            </a:r>
            <a:r>
              <a:rPr lang="fr-FR"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flascards</a:t>
            </a: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et les marionnettes à des E, et chaque E doit donner le nom. Mise en place du jeu de </a:t>
            </a:r>
            <a:r>
              <a:rPr lang="fr-FR"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kim</a:t>
            </a: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avec quelques fruits et quelques animaux.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 E fait semblant de manger un fruit et les autres décrivent l’action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buNone/>
            </a:pPr>
            <a:endParaRPr lang="fr-FR" dirty="0"/>
          </a:p>
        </p:txBody>
      </p:sp>
    </p:spTree>
    <p:extLst>
      <p:ext uri="{BB962C8B-B14F-4D97-AF65-F5344CB8AC3E}">
        <p14:creationId xmlns:p14="http://schemas.microsoft.com/office/powerpoint/2010/main" val="219797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45A423-B510-26EB-FE8C-892C1F25E1BA}"/>
              </a:ext>
            </a:extLst>
          </p:cNvPr>
          <p:cNvSpPr>
            <a:spLocks noGrp="1"/>
          </p:cNvSpPr>
          <p:nvPr>
            <p:ph type="title"/>
          </p:nvPr>
        </p:nvSpPr>
        <p:spPr>
          <a:xfrm>
            <a:off x="861769" y="230713"/>
            <a:ext cx="4938956" cy="572700"/>
          </a:xfrm>
        </p:spPr>
        <p:txBody>
          <a:bodyPr/>
          <a:lstStyle/>
          <a:p>
            <a:r>
              <a:rPr lang="fr-FR" dirty="0"/>
              <a:t>4) La phase de réinvestissement</a:t>
            </a:r>
          </a:p>
        </p:txBody>
      </p:sp>
      <p:sp>
        <p:nvSpPr>
          <p:cNvPr id="3" name="Espace réservé du texte 2">
            <a:extLst>
              <a:ext uri="{FF2B5EF4-FFF2-40B4-BE49-F238E27FC236}">
                <a16:creationId xmlns:a16="http://schemas.microsoft.com/office/drawing/2014/main" id="{3F8C661C-625C-78BA-6F87-3F58B8FD9194}"/>
              </a:ext>
            </a:extLst>
          </p:cNvPr>
          <p:cNvSpPr>
            <a:spLocks noGrp="1"/>
          </p:cNvSpPr>
          <p:nvPr>
            <p:ph type="body" idx="1"/>
          </p:nvPr>
        </p:nvSpPr>
        <p:spPr>
          <a:xfrm>
            <a:off x="311700" y="863550"/>
            <a:ext cx="8520600" cy="3416400"/>
          </a:xfrm>
        </p:spPr>
        <p:txBody>
          <a:bodyPr>
            <a:normAutofit fontScale="85000" lnSpcReduction="10000"/>
          </a:bodyPr>
          <a:lstStyle/>
          <a:p>
            <a:pPr marL="342900" lvl="0" indent="-342900" algn="just">
              <a:spcAft>
                <a:spcPts val="1000"/>
              </a:spcAft>
              <a:buFont typeface="Wingdings" panose="05000000000000000000" pitchFamily="2" charset="2"/>
              <a:buChar char=""/>
            </a:pPr>
            <a:r>
              <a:rPr lang="fr-FR" sz="1800" b="1" u="sng" dirty="0">
                <a:solidFill>
                  <a:srgbClr val="000000"/>
                </a:solidFill>
                <a:effectLst/>
                <a:latin typeface="Calibri" panose="020F0502020204030204" pitchFamily="34" charset="0"/>
                <a:ea typeface="Times New Roman" panose="02020603050405020304" pitchFamily="18" charset="0"/>
              </a:rPr>
              <a:t>Objectifs :</a:t>
            </a:r>
            <a:r>
              <a:rPr lang="fr-FR" sz="1800" dirty="0">
                <a:solidFill>
                  <a:srgbClr val="000000"/>
                </a:solidFill>
                <a:effectLst/>
                <a:latin typeface="Calibri" panose="020F0502020204030204" pitchFamily="34" charset="0"/>
                <a:ea typeface="Times New Roman" panose="02020603050405020304" pitchFamily="18" charset="0"/>
              </a:rPr>
              <a:t> Réemployer  en autonomie et dans une véritable situation de communication la formulation visée (structure grammaticale + le lexique). </a:t>
            </a:r>
            <a:endParaRPr lang="fr-FR" sz="1800" dirty="0">
              <a:effectLst/>
              <a:latin typeface="Times New Roman" panose="02020603050405020304" pitchFamily="18" charset="0"/>
              <a:ea typeface="Times New Roman" panose="02020603050405020304" pitchFamily="18" charset="0"/>
            </a:endParaRPr>
          </a:p>
          <a:p>
            <a:pPr marL="342900" lvl="0" indent="-342900" algn="just">
              <a:spcAft>
                <a:spcPts val="1000"/>
              </a:spcAft>
              <a:buFont typeface="Wingdings" panose="05000000000000000000" pitchFamily="2" charset="2"/>
              <a:buChar char=""/>
            </a:pPr>
            <a:r>
              <a:rPr lang="fr-FR" sz="1800" b="1" u="sng" dirty="0">
                <a:solidFill>
                  <a:srgbClr val="000000"/>
                </a:solidFill>
                <a:effectLst/>
                <a:latin typeface="Calibri" panose="020F0502020204030204" pitchFamily="34" charset="0"/>
                <a:ea typeface="Times New Roman" panose="02020603050405020304" pitchFamily="18" charset="0"/>
              </a:rPr>
              <a:t>Mise en œuvre</a:t>
            </a:r>
            <a:r>
              <a:rPr lang="fr-FR" sz="1800" dirty="0">
                <a:solidFill>
                  <a:srgbClr val="000000"/>
                </a:solidFill>
                <a:effectLst/>
                <a:latin typeface="Calibri" panose="020F0502020204030204" pitchFamily="34" charset="0"/>
                <a:ea typeface="Times New Roman" panose="02020603050405020304" pitchFamily="18" charset="0"/>
              </a:rPr>
              <a:t> : L’activité de communication la plus fréquemment proposées est le « pair </a:t>
            </a:r>
            <a:r>
              <a:rPr lang="fr-FR" sz="1800" dirty="0" err="1">
                <a:solidFill>
                  <a:srgbClr val="000000"/>
                </a:solidFill>
                <a:effectLst/>
                <a:latin typeface="Calibri" panose="020F0502020204030204" pitchFamily="34" charset="0"/>
                <a:ea typeface="Times New Roman" panose="02020603050405020304" pitchFamily="18" charset="0"/>
              </a:rPr>
              <a:t>work</a:t>
            </a:r>
            <a:r>
              <a:rPr lang="fr-FR" sz="1800" dirty="0">
                <a:solidFill>
                  <a:srgbClr val="000000"/>
                </a:solidFill>
                <a:effectLst/>
                <a:latin typeface="Calibri" panose="020F0502020204030204" pitchFamily="34" charset="0"/>
                <a:ea typeface="Times New Roman" panose="02020603050405020304" pitchFamily="18" charset="0"/>
              </a:rPr>
              <a:t> », mais il existe aussi des « group interview » et des «group </a:t>
            </a:r>
            <a:r>
              <a:rPr lang="fr-FR" sz="1800" dirty="0" err="1">
                <a:solidFill>
                  <a:srgbClr val="000000"/>
                </a:solidFill>
                <a:effectLst/>
                <a:latin typeface="Calibri" panose="020F0502020204030204" pitchFamily="34" charset="0"/>
                <a:ea typeface="Times New Roman" panose="02020603050405020304" pitchFamily="18" charset="0"/>
              </a:rPr>
              <a:t>survey</a:t>
            </a:r>
            <a:r>
              <a:rPr lang="fr-FR" sz="1800" dirty="0">
                <a:solidFill>
                  <a:srgbClr val="000000"/>
                </a:solidFill>
                <a:effectLst/>
                <a:latin typeface="Calibri" panose="020F0502020204030204" pitchFamily="34" charset="0"/>
                <a:ea typeface="Times New Roman" panose="02020603050405020304" pitchFamily="18" charset="0"/>
              </a:rPr>
              <a:t>» où il s’agit de poser une question dont on ne connaît pas la réponse et d’en prendre compte pour renseigner un questionnaire par exemple. </a:t>
            </a:r>
          </a:p>
          <a:p>
            <a:pPr marL="342900" lvl="0" indent="-342900" algn="just">
              <a:spcAft>
                <a:spcPts val="1000"/>
              </a:spcAft>
              <a:buFont typeface="Wingdings" panose="05000000000000000000" pitchFamily="2" charset="2"/>
              <a:buChar char=""/>
            </a:pPr>
            <a:r>
              <a:rPr lang="fr-FR" sz="1800" dirty="0">
                <a:solidFill>
                  <a:srgbClr val="000000"/>
                </a:solidFill>
                <a:effectLst/>
                <a:latin typeface="Calibri" panose="020F0502020204030204" pitchFamily="34" charset="0"/>
                <a:ea typeface="Times New Roman" panose="02020603050405020304" pitchFamily="18" charset="0"/>
              </a:rPr>
              <a:t> Le maître démontre au tableau avec les supports des élèves. Il demande à un élève de démontrer avec lui. Le recours au français est donc inutile. Le maître ne doit pas s’interroger sur le </a:t>
            </a:r>
            <a:r>
              <a:rPr lang="fr-FR" sz="1800" i="1" dirty="0">
                <a:solidFill>
                  <a:srgbClr val="000000"/>
                </a:solidFill>
                <a:effectLst/>
                <a:latin typeface="Calibri" panose="020F0502020204030204" pitchFamily="34" charset="0"/>
                <a:ea typeface="Times New Roman" panose="02020603050405020304" pitchFamily="18" charset="0"/>
              </a:rPr>
              <a:t>« comment je vais leur expliquer ? »</a:t>
            </a:r>
            <a:r>
              <a:rPr lang="fr-FR" sz="1800" dirty="0">
                <a:solidFill>
                  <a:srgbClr val="000000"/>
                </a:solidFill>
                <a:effectLst/>
                <a:latin typeface="Calibri" panose="020F0502020204030204" pitchFamily="34" charset="0"/>
                <a:ea typeface="Times New Roman" panose="02020603050405020304" pitchFamily="18" charset="0"/>
              </a:rPr>
              <a:t> mais plutôt sur le </a:t>
            </a:r>
            <a:r>
              <a:rPr lang="fr-FR" sz="1800" i="1" dirty="0">
                <a:solidFill>
                  <a:srgbClr val="000000"/>
                </a:solidFill>
                <a:effectLst/>
                <a:latin typeface="Calibri" panose="020F0502020204030204" pitchFamily="34" charset="0"/>
                <a:ea typeface="Times New Roman" panose="02020603050405020304" pitchFamily="18" charset="0"/>
              </a:rPr>
              <a:t>« comment je vais leur faire comprendre ? »</a:t>
            </a:r>
            <a:r>
              <a:rPr lang="fr-FR" sz="1800" dirty="0">
                <a:solidFill>
                  <a:srgbClr val="000000"/>
                </a:solidFill>
                <a:effectLst/>
                <a:latin typeface="Calibri" panose="020F0502020204030204" pitchFamily="34"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marL="342900" lvl="0" indent="-342900" algn="just">
              <a:spcAft>
                <a:spcPts val="1000"/>
              </a:spcAft>
              <a:buFont typeface="Wingdings" panose="05000000000000000000" pitchFamily="2" charset="2"/>
              <a:buChar char=""/>
            </a:pPr>
            <a:r>
              <a:rPr lang="fr-FR" sz="1800" dirty="0">
                <a:solidFill>
                  <a:srgbClr val="000000"/>
                </a:solidFill>
                <a:effectLst/>
                <a:latin typeface="Calibri" panose="020F0502020204030204" pitchFamily="34" charset="0"/>
                <a:ea typeface="Times New Roman" panose="02020603050405020304" pitchFamily="18" charset="0"/>
              </a:rPr>
              <a:t>Jeu du BINGO </a:t>
            </a:r>
            <a:r>
              <a:rPr lang="fr-FR" sz="1800" dirty="0">
                <a:effectLst/>
                <a:latin typeface="Calibri" panose="020F0502020204030204" pitchFamily="34" charset="0"/>
                <a:ea typeface="Times New Roman" panose="02020603050405020304" pitchFamily="18" charset="0"/>
              </a:rPr>
              <a:t>: compétence, compréhension orale</a:t>
            </a:r>
            <a:endParaRPr lang="fr-FR" sz="1800" dirty="0">
              <a:effectLst/>
              <a:latin typeface="Times New Roman" panose="02020603050405020304" pitchFamily="18" charset="0"/>
              <a:ea typeface="Times New Roman" panose="02020603050405020304" pitchFamily="18" charset="0"/>
            </a:endParaRPr>
          </a:p>
          <a:p>
            <a:pPr marL="342900" lvl="0" indent="-342900" algn="just">
              <a:spcAft>
                <a:spcPts val="1000"/>
              </a:spcAft>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rPr>
              <a:t> Jeu du pair-</a:t>
            </a:r>
            <a:r>
              <a:rPr lang="fr-FR" sz="1800" dirty="0" err="1">
                <a:effectLst/>
                <a:latin typeface="Calibri" panose="020F0502020204030204" pitchFamily="34" charset="0"/>
                <a:ea typeface="Times New Roman" panose="02020603050405020304" pitchFamily="18" charset="0"/>
              </a:rPr>
              <a:t>work</a:t>
            </a:r>
            <a:r>
              <a:rPr lang="fr-FR" sz="1800" dirty="0">
                <a:effectLst/>
                <a:latin typeface="Calibri" panose="020F0502020204030204" pitchFamily="34" charset="0"/>
                <a:ea typeface="Times New Roman" panose="02020603050405020304" pitchFamily="18" charset="0"/>
              </a:rPr>
              <a:t> : démonstration M/E, puis E/E, puis lancement de l’activité en autonomie.</a:t>
            </a:r>
            <a:endParaRPr lang="fr-FR" sz="1800" dirty="0">
              <a:effectLst/>
              <a:latin typeface="Times New Roman" panose="02020603050405020304" pitchFamily="18" charset="0"/>
              <a:ea typeface="Times New Roman" panose="02020603050405020304" pitchFamily="18" charset="0"/>
            </a:endParaRPr>
          </a:p>
          <a:p>
            <a:pPr marL="114300" indent="0">
              <a:buNone/>
            </a:pPr>
            <a:endParaRPr lang="fr-FR" dirty="0"/>
          </a:p>
        </p:txBody>
      </p:sp>
      <p:sp>
        <p:nvSpPr>
          <p:cNvPr id="4" name="Rectangle : coins arrondis 3">
            <a:extLst>
              <a:ext uri="{FF2B5EF4-FFF2-40B4-BE49-F238E27FC236}">
                <a16:creationId xmlns:a16="http://schemas.microsoft.com/office/drawing/2014/main" id="{B923D643-00FA-C78C-26E7-F3831581DFE2}"/>
              </a:ext>
            </a:extLst>
          </p:cNvPr>
          <p:cNvSpPr/>
          <p:nvPr/>
        </p:nvSpPr>
        <p:spPr>
          <a:xfrm>
            <a:off x="3078956" y="3990628"/>
            <a:ext cx="2721769" cy="578643"/>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114300" indent="0" algn="ctr">
              <a:buNone/>
            </a:pPr>
            <a:r>
              <a:rPr lang="fr-FR" sz="1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RECONTEXTUALISATION</a:t>
            </a:r>
            <a:endParaRPr lang="fr-FR" dirty="0"/>
          </a:p>
        </p:txBody>
      </p:sp>
    </p:spTree>
    <p:extLst>
      <p:ext uri="{BB962C8B-B14F-4D97-AF65-F5344CB8AC3E}">
        <p14:creationId xmlns:p14="http://schemas.microsoft.com/office/powerpoint/2010/main" val="373186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8DCCE8-44B9-7222-4AE8-8B780CFAA9C7}"/>
              </a:ext>
            </a:extLst>
          </p:cNvPr>
          <p:cNvSpPr>
            <a:spLocks noGrp="1"/>
          </p:cNvSpPr>
          <p:nvPr>
            <p:ph type="title"/>
          </p:nvPr>
        </p:nvSpPr>
        <p:spPr>
          <a:xfrm>
            <a:off x="53578" y="1277531"/>
            <a:ext cx="9036843" cy="572700"/>
          </a:xfrm>
        </p:spPr>
        <p:txBody>
          <a:bodyPr>
            <a:noAutofit/>
          </a:bodyPr>
          <a:lstStyle/>
          <a:p>
            <a:pPr algn="ctr"/>
            <a:r>
              <a:rPr lang="fr-FR" sz="3200" dirty="0"/>
              <a:t>Le déroulé type d’une séquence </a:t>
            </a:r>
            <a:br>
              <a:rPr lang="fr-FR" sz="3200" dirty="0"/>
            </a:br>
            <a:r>
              <a:rPr lang="fr-FR" sz="3200" dirty="0"/>
              <a:t>de langue vivante à l’école primaire</a:t>
            </a:r>
          </a:p>
        </p:txBody>
      </p:sp>
    </p:spTree>
    <p:extLst>
      <p:ext uri="{BB962C8B-B14F-4D97-AF65-F5344CB8AC3E}">
        <p14:creationId xmlns:p14="http://schemas.microsoft.com/office/powerpoint/2010/main" val="1829836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0D58CB-8BE2-2F3F-C11E-724C6B180EDC}"/>
              </a:ext>
            </a:extLst>
          </p:cNvPr>
          <p:cNvSpPr>
            <a:spLocks noGrp="1"/>
          </p:cNvSpPr>
          <p:nvPr>
            <p:ph type="title"/>
          </p:nvPr>
        </p:nvSpPr>
        <p:spPr>
          <a:xfrm>
            <a:off x="390279" y="223381"/>
            <a:ext cx="6689175" cy="572700"/>
          </a:xfrm>
        </p:spPr>
        <p:txBody>
          <a:bodyPr>
            <a:normAutofit fontScale="90000"/>
          </a:bodyPr>
          <a:lstStyle/>
          <a:p>
            <a:r>
              <a:rPr lang="fr-FR" dirty="0"/>
              <a:t>Élaborer une séquence/progression cohérente</a:t>
            </a:r>
            <a:br>
              <a:rPr lang="fr-FR" dirty="0"/>
            </a:br>
            <a:endParaRPr lang="fr-FR" dirty="0"/>
          </a:p>
        </p:txBody>
      </p:sp>
      <p:sp>
        <p:nvSpPr>
          <p:cNvPr id="3" name="Espace réservé du texte 2">
            <a:extLst>
              <a:ext uri="{FF2B5EF4-FFF2-40B4-BE49-F238E27FC236}">
                <a16:creationId xmlns:a16="http://schemas.microsoft.com/office/drawing/2014/main" id="{55503DF5-6390-8377-17CE-66A3243BDD49}"/>
              </a:ext>
            </a:extLst>
          </p:cNvPr>
          <p:cNvSpPr>
            <a:spLocks noGrp="1"/>
          </p:cNvSpPr>
          <p:nvPr>
            <p:ph type="body" idx="1"/>
          </p:nvPr>
        </p:nvSpPr>
        <p:spPr>
          <a:xfrm>
            <a:off x="183112" y="931019"/>
            <a:ext cx="8520600" cy="3416400"/>
          </a:xfrm>
        </p:spPr>
        <p:txBody>
          <a:bodyPr>
            <a:normAutofit/>
          </a:bodyPr>
          <a:lstStyle/>
          <a:p>
            <a:pPr marL="114300" indent="0">
              <a:buNone/>
            </a:pPr>
            <a:r>
              <a:rPr lang="fr-FR" b="1" u="sng" dirty="0"/>
              <a:t>Bâtir une séquence:</a:t>
            </a:r>
          </a:p>
          <a:p>
            <a:pPr marL="114300" indent="0">
              <a:buNone/>
            </a:pPr>
            <a:endParaRPr lang="fr-FR" dirty="0"/>
          </a:p>
          <a:p>
            <a:pPr marL="114300" indent="0" algn="just">
              <a:buNone/>
            </a:pPr>
            <a:r>
              <a:rPr lang="fr-FR" dirty="0"/>
              <a:t>La construction des compétences et des connaissances des élèves nécessite une</a:t>
            </a:r>
          </a:p>
          <a:p>
            <a:pPr marL="114300" indent="0" algn="just">
              <a:buNone/>
            </a:pPr>
            <a:r>
              <a:rPr lang="fr-FR" dirty="0"/>
              <a:t>programmation rigoureuse des apprentissages. Cette programmation s’inscrit dans les programmes de chaque cycle et s’articule sur une période donnée. Les progressions tiennent compte des attendus de fin de cycle pour chaque activité langagière en référence aux niveaux de compétences du CECRL , mais aussi des rythmes d’apprentissage des élèves.</a:t>
            </a:r>
          </a:p>
          <a:p>
            <a:pPr marL="114300" indent="0" algn="just">
              <a:buNone/>
            </a:pPr>
            <a:endParaRPr lang="fr-FR" dirty="0"/>
          </a:p>
          <a:p>
            <a:pPr marL="114300" indent="0" algn="just">
              <a:buNone/>
            </a:pPr>
            <a:endParaRPr lang="fr-FR" dirty="0"/>
          </a:p>
        </p:txBody>
      </p:sp>
    </p:spTree>
    <p:extLst>
      <p:ext uri="{BB962C8B-B14F-4D97-AF65-F5344CB8AC3E}">
        <p14:creationId xmlns:p14="http://schemas.microsoft.com/office/powerpoint/2010/main" val="1268420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0D58CB-8BE2-2F3F-C11E-724C6B180EDC}"/>
              </a:ext>
            </a:extLst>
          </p:cNvPr>
          <p:cNvSpPr>
            <a:spLocks noGrp="1"/>
          </p:cNvSpPr>
          <p:nvPr>
            <p:ph type="title"/>
          </p:nvPr>
        </p:nvSpPr>
        <p:spPr>
          <a:xfrm>
            <a:off x="647455" y="223381"/>
            <a:ext cx="6689175" cy="572700"/>
          </a:xfrm>
        </p:spPr>
        <p:txBody>
          <a:bodyPr>
            <a:normAutofit fontScale="90000"/>
          </a:bodyPr>
          <a:lstStyle/>
          <a:p>
            <a:r>
              <a:rPr lang="fr-FR" dirty="0"/>
              <a:t>Élaborer une séquence/progression cohérente</a:t>
            </a:r>
            <a:br>
              <a:rPr lang="fr-FR" dirty="0"/>
            </a:br>
            <a:endParaRPr lang="fr-FR" dirty="0"/>
          </a:p>
        </p:txBody>
      </p:sp>
      <p:sp>
        <p:nvSpPr>
          <p:cNvPr id="3" name="Espace réservé du texte 2">
            <a:extLst>
              <a:ext uri="{FF2B5EF4-FFF2-40B4-BE49-F238E27FC236}">
                <a16:creationId xmlns:a16="http://schemas.microsoft.com/office/drawing/2014/main" id="{55503DF5-6390-8377-17CE-66A3243BDD49}"/>
              </a:ext>
            </a:extLst>
          </p:cNvPr>
          <p:cNvSpPr>
            <a:spLocks noGrp="1"/>
          </p:cNvSpPr>
          <p:nvPr>
            <p:ph type="body" idx="1"/>
          </p:nvPr>
        </p:nvSpPr>
        <p:spPr>
          <a:xfrm>
            <a:off x="183112" y="931019"/>
            <a:ext cx="8520600" cy="3416400"/>
          </a:xfrm>
        </p:spPr>
        <p:txBody>
          <a:bodyPr>
            <a:normAutofit/>
          </a:bodyPr>
          <a:lstStyle/>
          <a:p>
            <a:pPr marL="114300" indent="0" algn="just">
              <a:buNone/>
            </a:pPr>
            <a:r>
              <a:rPr lang="fr-FR" b="1" u="sng" dirty="0"/>
              <a:t>Progression spiralaire:</a:t>
            </a:r>
          </a:p>
          <a:p>
            <a:pPr marL="114300" indent="0" algn="just">
              <a:buNone/>
            </a:pPr>
            <a:endParaRPr lang="fr-FR" dirty="0"/>
          </a:p>
          <a:p>
            <a:pPr marL="114300" indent="0" algn="just">
              <a:buNone/>
            </a:pPr>
            <a:r>
              <a:rPr lang="fr-FR" dirty="0"/>
              <a:t>L'introduction d'une logique de cycles, dont l'un relie le primaire et le secondaire, réaffirme la </a:t>
            </a:r>
            <a:r>
              <a:rPr lang="fr-FR" b="1" dirty="0"/>
              <a:t>nécessité d'une progression en « spirale » qui permet de s'appuyer sur les acquis pour les enrichir, en veillant à éviter le piétinement</a:t>
            </a:r>
            <a:r>
              <a:rPr lang="fr-FR" dirty="0"/>
              <a:t>. </a:t>
            </a:r>
          </a:p>
          <a:p>
            <a:pPr marL="114300" indent="0" algn="just">
              <a:buNone/>
            </a:pPr>
            <a:endParaRPr lang="fr-FR" dirty="0"/>
          </a:p>
          <a:p>
            <a:pPr marL="114300" indent="0" algn="just">
              <a:buNone/>
            </a:pPr>
            <a:r>
              <a:rPr lang="fr-FR" dirty="0"/>
              <a:t>La reconnaissance et la valorisation des acquis des élèves constituent une base fondamentale sur laquelle se développent l'intérêt et la motivation pour l'apprentissage des langues.</a:t>
            </a:r>
          </a:p>
          <a:p>
            <a:pPr algn="just"/>
            <a:endParaRPr lang="fr-FR" dirty="0"/>
          </a:p>
          <a:p>
            <a:pPr algn="just"/>
            <a:endParaRPr lang="fr-FR" dirty="0"/>
          </a:p>
          <a:p>
            <a:pPr marL="114300" indent="0">
              <a:buNone/>
            </a:pPr>
            <a:endParaRPr lang="fr-FR" dirty="0"/>
          </a:p>
        </p:txBody>
      </p:sp>
    </p:spTree>
    <p:extLst>
      <p:ext uri="{BB962C8B-B14F-4D97-AF65-F5344CB8AC3E}">
        <p14:creationId xmlns:p14="http://schemas.microsoft.com/office/powerpoint/2010/main" val="29146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76158D-CAFF-4FF7-E6D3-5016CF2D81A2}"/>
              </a:ext>
            </a:extLst>
          </p:cNvPr>
          <p:cNvSpPr>
            <a:spLocks noGrp="1"/>
          </p:cNvSpPr>
          <p:nvPr>
            <p:ph type="title"/>
          </p:nvPr>
        </p:nvSpPr>
        <p:spPr>
          <a:xfrm>
            <a:off x="985838" y="412003"/>
            <a:ext cx="6996356" cy="572700"/>
          </a:xfrm>
        </p:spPr>
        <p:txBody>
          <a:bodyPr/>
          <a:lstStyle/>
          <a:p>
            <a:r>
              <a:rPr lang="fr-FR" dirty="0"/>
              <a:t>Élaborer une séquence/progression cohérente</a:t>
            </a:r>
          </a:p>
        </p:txBody>
      </p:sp>
      <p:sp>
        <p:nvSpPr>
          <p:cNvPr id="3" name="Espace réservé du texte 2">
            <a:extLst>
              <a:ext uri="{FF2B5EF4-FFF2-40B4-BE49-F238E27FC236}">
                <a16:creationId xmlns:a16="http://schemas.microsoft.com/office/drawing/2014/main" id="{409EDD45-FC8D-727F-458C-ED6AD0856AA3}"/>
              </a:ext>
            </a:extLst>
          </p:cNvPr>
          <p:cNvSpPr>
            <a:spLocks noGrp="1"/>
          </p:cNvSpPr>
          <p:nvPr>
            <p:ph type="body" idx="1"/>
          </p:nvPr>
        </p:nvSpPr>
        <p:spPr>
          <a:xfrm>
            <a:off x="985838" y="1152475"/>
            <a:ext cx="7846462" cy="3416400"/>
          </a:xfrm>
        </p:spPr>
        <p:txBody>
          <a:bodyPr>
            <a:normAutofit fontScale="92500" lnSpcReduction="20000"/>
          </a:bodyPr>
          <a:lstStyle/>
          <a:p>
            <a:pPr marL="114300" indent="0">
              <a:buNone/>
            </a:pPr>
            <a:r>
              <a:rPr lang="fr-FR" b="1" u="sng" dirty="0"/>
              <a:t>Progression spiralaire, illustration:</a:t>
            </a:r>
          </a:p>
          <a:p>
            <a:pPr marL="114300" indent="0">
              <a:buNone/>
            </a:pPr>
            <a:endParaRPr lang="fr-FR" dirty="0"/>
          </a:p>
          <a:p>
            <a:pPr marL="0" lvl="0" indent="0" algn="just">
              <a:lnSpc>
                <a:spcPct val="107000"/>
              </a:lnSpc>
              <a:buNone/>
            </a:pPr>
            <a:r>
              <a:rPr lang="fr-FR" sz="1800" dirty="0">
                <a:effectLst/>
                <a:latin typeface="Calibri" panose="020F0502020204030204" pitchFamily="34" charset="0"/>
                <a:ea typeface="Times New Roman" panose="02020603050405020304" pitchFamily="18" charset="0"/>
                <a:cs typeface="Calibri" panose="020F0502020204030204" pitchFamily="34" charset="0"/>
              </a:rPr>
              <a:t>The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monkey</a:t>
            </a:r>
            <a:r>
              <a:rPr lang="fr-FR" sz="1800" dirty="0">
                <a:effectLst/>
                <a:latin typeface="Calibri" panose="020F0502020204030204" pitchFamily="34" charset="0"/>
                <a:ea typeface="Times New Roman" panose="02020603050405020304" pitchFamily="18" charset="0"/>
                <a:cs typeface="Calibri" panose="020F0502020204030204" pitchFamily="34" charset="0"/>
              </a:rPr>
              <a:t>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eats</a:t>
            </a:r>
            <a:r>
              <a:rPr lang="fr-FR" sz="1800" dirty="0">
                <a:effectLst/>
                <a:latin typeface="Calibri" panose="020F0502020204030204" pitchFamily="34" charset="0"/>
                <a:ea typeface="Times New Roman" panose="02020603050405020304" pitchFamily="18" charset="0"/>
                <a:cs typeface="Calibri" panose="020F0502020204030204" pitchFamily="34" charset="0"/>
              </a:rPr>
              <a:t> bananas / the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monkey</a:t>
            </a:r>
            <a:r>
              <a:rPr lang="fr-FR" sz="1800" dirty="0">
                <a:effectLst/>
                <a:latin typeface="Calibri" panose="020F0502020204030204" pitchFamily="34" charset="0"/>
                <a:ea typeface="Times New Roman" panose="02020603050405020304" pitchFamily="18" charset="0"/>
                <a:cs typeface="Calibri" panose="020F0502020204030204" pitchFamily="34" charset="0"/>
              </a:rPr>
              <a:t>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eats</a:t>
            </a:r>
            <a:r>
              <a:rPr lang="fr-FR" sz="1800" dirty="0">
                <a:effectLst/>
                <a:latin typeface="Calibri" panose="020F0502020204030204" pitchFamily="34" charset="0"/>
                <a:ea typeface="Times New Roman" panose="02020603050405020304" pitchFamily="18" charset="0"/>
                <a:cs typeface="Calibri" panose="020F0502020204030204" pitchFamily="34" charset="0"/>
              </a:rPr>
              <a:t>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pineapplel</a:t>
            </a:r>
            <a:r>
              <a:rPr lang="fr-FR" sz="1800" dirty="0">
                <a:effectLst/>
                <a:latin typeface="Calibri" panose="020F0502020204030204" pitchFamily="34" charset="0"/>
                <a:ea typeface="Times New Roman" panose="02020603050405020304" pitchFamily="18" charset="0"/>
                <a:cs typeface="Calibri" panose="020F0502020204030204" pitchFamily="34" charset="0"/>
              </a:rPr>
              <a:t>/ the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ostrich</a:t>
            </a:r>
            <a:r>
              <a:rPr lang="fr-FR" sz="1800" dirty="0">
                <a:effectLst/>
                <a:latin typeface="Calibri" panose="020F0502020204030204" pitchFamily="34" charset="0"/>
                <a:ea typeface="Times New Roman" panose="02020603050405020304" pitchFamily="18" charset="0"/>
                <a:cs typeface="Calibri" panose="020F0502020204030204" pitchFamily="34" charset="0"/>
              </a:rPr>
              <a:t>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eats</a:t>
            </a:r>
            <a:r>
              <a:rPr lang="fr-FR" sz="1800" dirty="0">
                <a:effectLst/>
                <a:latin typeface="Calibri" panose="020F0502020204030204" pitchFamily="34" charset="0"/>
                <a:ea typeface="Times New Roman" panose="02020603050405020304" pitchFamily="18" charset="0"/>
                <a:cs typeface="Calibri" panose="020F0502020204030204" pitchFamily="34" charset="0"/>
              </a:rPr>
              <a:t> mandarine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None/>
            </a:pPr>
            <a:r>
              <a:rPr lang="fr-FR" sz="1800" dirty="0">
                <a:effectLst/>
                <a:latin typeface="Calibri" panose="020F0502020204030204" pitchFamily="34" charset="0"/>
                <a:ea typeface="Times New Roman" panose="02020603050405020304" pitchFamily="18" charset="0"/>
                <a:cs typeface="Calibri" panose="020F0502020204030204" pitchFamily="34" charset="0"/>
              </a:rPr>
              <a:t>The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elephant</a:t>
            </a:r>
            <a:r>
              <a:rPr lang="fr-FR" sz="1800" dirty="0">
                <a:effectLst/>
                <a:latin typeface="Calibri" panose="020F0502020204030204" pitchFamily="34" charset="0"/>
                <a:ea typeface="Times New Roman" panose="02020603050405020304" pitchFamily="18" charset="0"/>
                <a:cs typeface="Calibri" panose="020F0502020204030204" pitchFamily="34" charset="0"/>
              </a:rPr>
              <a:t>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eats</a:t>
            </a:r>
            <a:r>
              <a:rPr lang="fr-FR" sz="1800" dirty="0">
                <a:effectLst/>
                <a:latin typeface="Calibri" panose="020F0502020204030204" pitchFamily="34" charset="0"/>
                <a:ea typeface="Times New Roman" panose="02020603050405020304" pitchFamily="18" charset="0"/>
                <a:cs typeface="Calibri" panose="020F0502020204030204" pitchFamily="34" charset="0"/>
              </a:rPr>
              <a:t> </a:t>
            </a:r>
            <a:r>
              <a:rPr lang="fr-FR" sz="1800" b="1" dirty="0" err="1">
                <a:effectLst/>
                <a:latin typeface="Calibri" panose="020F0502020204030204" pitchFamily="34" charset="0"/>
                <a:ea typeface="Times New Roman" panose="02020603050405020304" pitchFamily="18" charset="0"/>
                <a:cs typeface="Calibri" panose="020F0502020204030204" pitchFamily="34" charset="0"/>
              </a:rPr>
              <a:t>yellow</a:t>
            </a:r>
            <a:r>
              <a:rPr lang="fr-FR" sz="1800" dirty="0">
                <a:effectLst/>
                <a:latin typeface="Calibri" panose="020F0502020204030204" pitchFamily="34" charset="0"/>
                <a:ea typeface="Times New Roman" panose="02020603050405020304" pitchFamily="18" charset="0"/>
                <a:cs typeface="Calibri" panose="020F0502020204030204" pitchFamily="34" charset="0"/>
              </a:rPr>
              <a:t> bananas / the girafe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eats</a:t>
            </a:r>
            <a:r>
              <a:rPr lang="fr-FR" sz="1800" dirty="0">
                <a:effectLst/>
                <a:latin typeface="Calibri" panose="020F0502020204030204" pitchFamily="34" charset="0"/>
                <a:ea typeface="Times New Roman" panose="02020603050405020304" pitchFamily="18" charset="0"/>
                <a:cs typeface="Calibri" panose="020F0502020204030204" pitchFamily="34" charset="0"/>
              </a:rPr>
              <a:t> </a:t>
            </a:r>
            <a:r>
              <a:rPr lang="fr-FR" sz="1800" b="1" dirty="0" err="1">
                <a:effectLst/>
                <a:latin typeface="Calibri" panose="020F0502020204030204" pitchFamily="34" charset="0"/>
                <a:ea typeface="Times New Roman" panose="02020603050405020304" pitchFamily="18" charset="0"/>
                <a:cs typeface="Calibri" panose="020F0502020204030204" pitchFamily="34" charset="0"/>
              </a:rPr>
              <a:t>red</a:t>
            </a:r>
            <a:r>
              <a:rPr lang="fr-FR" sz="1800" dirty="0">
                <a:effectLst/>
                <a:latin typeface="Calibri" panose="020F0502020204030204" pitchFamily="34" charset="0"/>
                <a:ea typeface="Times New Roman" panose="02020603050405020304" pitchFamily="18" charset="0"/>
                <a:cs typeface="Calibri" panose="020F0502020204030204" pitchFamily="34" charset="0"/>
              </a:rPr>
              <a:t>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pineappel</a:t>
            </a:r>
            <a:r>
              <a:rPr lang="fr-FR" sz="1800" dirty="0">
                <a:effectLst/>
                <a:latin typeface="Calibri" panose="020F0502020204030204" pitchFamily="34" charset="0"/>
                <a:ea typeface="Times New Roman" panose="02020603050405020304" pitchFamily="18" charset="0"/>
                <a:cs typeface="Calibri" panose="020F0502020204030204" pitchFamily="34" charset="0"/>
              </a:rPr>
              <a:t>/ the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bird</a:t>
            </a:r>
            <a:r>
              <a:rPr lang="fr-FR" sz="1800" dirty="0">
                <a:effectLst/>
                <a:latin typeface="Calibri" panose="020F0502020204030204" pitchFamily="34" charset="0"/>
                <a:ea typeface="Times New Roman" panose="02020603050405020304" pitchFamily="18" charset="0"/>
                <a:cs typeface="Calibri" panose="020F0502020204030204" pitchFamily="34" charset="0"/>
              </a:rPr>
              <a:t>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eats</a:t>
            </a:r>
            <a:r>
              <a:rPr lang="fr-FR" sz="1800" dirty="0">
                <a:effectLst/>
                <a:latin typeface="Calibri" panose="020F0502020204030204" pitchFamily="34" charset="0"/>
                <a:ea typeface="Times New Roman" panose="02020603050405020304" pitchFamily="18" charset="0"/>
                <a:cs typeface="Calibri" panose="020F0502020204030204" pitchFamily="34" charset="0"/>
              </a:rPr>
              <a:t> </a:t>
            </a:r>
            <a:r>
              <a:rPr lang="fr-FR" sz="1800" b="1" dirty="0">
                <a:effectLst/>
                <a:latin typeface="Calibri" panose="020F0502020204030204" pitchFamily="34" charset="0"/>
                <a:ea typeface="Times New Roman" panose="02020603050405020304" pitchFamily="18" charset="0"/>
                <a:cs typeface="Calibri" panose="020F0502020204030204" pitchFamily="34" charset="0"/>
              </a:rPr>
              <a:t>green</a:t>
            </a:r>
            <a:r>
              <a:rPr lang="fr-FR" sz="1800" dirty="0">
                <a:effectLst/>
                <a:latin typeface="Calibri" panose="020F0502020204030204" pitchFamily="34" charset="0"/>
                <a:ea typeface="Times New Roman" panose="02020603050405020304" pitchFamily="18" charset="0"/>
                <a:cs typeface="Calibri" panose="020F0502020204030204" pitchFamily="34" charset="0"/>
              </a:rPr>
              <a:t> mandarines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The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bird</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likes</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mango</a:t>
            </a:r>
            <a:r>
              <a:rPr lang="fr-FR" sz="1800" dirty="0">
                <a:effectLst/>
                <a:latin typeface="Calibri" panose="020F0502020204030204" pitchFamily="34" charset="0"/>
                <a:ea typeface="Calibri" panose="020F0502020204030204" pitchFamily="34" charset="0"/>
                <a:cs typeface="Times New Roman" panose="02020603050405020304" pitchFamily="18" charset="0"/>
              </a:rPr>
              <a:t> and the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zebra</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likes</a:t>
            </a:r>
            <a:r>
              <a:rPr lang="fr-FR" sz="1800" dirty="0">
                <a:effectLst/>
                <a:latin typeface="Calibri" panose="020F0502020204030204" pitchFamily="34" charset="0"/>
                <a:ea typeface="Calibri" panose="020F0502020204030204" pitchFamily="34" charset="0"/>
                <a:cs typeface="Times New Roman" panose="02020603050405020304" pitchFamily="18" charset="0"/>
              </a:rPr>
              <a:t> mandarine. The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monkey</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b="1" dirty="0" err="1">
                <a:effectLst/>
                <a:latin typeface="Calibri" panose="020F0502020204030204" pitchFamily="34" charset="0"/>
                <a:ea typeface="Calibri" panose="020F0502020204030204" pitchFamily="34" charset="0"/>
                <a:cs typeface="Times New Roman" panose="02020603050405020304" pitchFamily="18" charset="0"/>
              </a:rPr>
              <a:t>doesn’t</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like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pineaple</a:t>
            </a:r>
            <a:r>
              <a:rPr lang="fr-FR" sz="1800" dirty="0">
                <a:effectLst/>
                <a:latin typeface="Calibri" panose="020F0502020204030204" pitchFamily="34" charset="0"/>
                <a:ea typeface="Calibri" panose="020F0502020204030204" pitchFamily="34" charset="0"/>
                <a:cs typeface="Times New Roman" panose="02020603050405020304" pitchFamily="18" charset="0"/>
              </a:rPr>
              <a:t> and the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austrich</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b="1" dirty="0" err="1">
                <a:effectLst/>
                <a:latin typeface="Calibri" panose="020F0502020204030204" pitchFamily="34" charset="0"/>
                <a:ea typeface="Calibri" panose="020F0502020204030204" pitchFamily="34" charset="0"/>
                <a:cs typeface="Times New Roman" panose="02020603050405020304" pitchFamily="18" charset="0"/>
              </a:rPr>
              <a:t>doesn’t</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like </a:t>
            </a:r>
            <a:r>
              <a:rPr lang="fr-FR" sz="1800" dirty="0">
                <a:effectLst/>
                <a:latin typeface="Calibri" panose="020F0502020204030204" pitchFamily="34" charset="0"/>
                <a:ea typeface="Calibri" panose="020F0502020204030204" pitchFamily="34" charset="0"/>
                <a:cs typeface="Times New Roman" panose="02020603050405020304" pitchFamily="18" charset="0"/>
              </a:rPr>
              <a:t>avocat</a:t>
            </a:r>
          </a:p>
          <a:p>
            <a:pPr marL="0" lvl="0" indent="0" algn="just">
              <a:lnSpc>
                <a:spcPct val="107000"/>
              </a:lnSpc>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The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bird</a:t>
            </a:r>
            <a:r>
              <a:rPr lang="fr-FR" sz="1800" dirty="0">
                <a:effectLst/>
                <a:latin typeface="Calibri" panose="020F0502020204030204" pitchFamily="34" charset="0"/>
                <a:ea typeface="Calibri" panose="020F0502020204030204" pitchFamily="34" charset="0"/>
                <a:cs typeface="Times New Roman" panose="02020603050405020304" pitchFamily="18" charset="0"/>
              </a:rPr>
              <a:t> likes green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mango</a:t>
            </a:r>
            <a:r>
              <a:rPr lang="fr-FR" sz="1800" dirty="0">
                <a:effectLst/>
                <a:latin typeface="Calibri" panose="020F0502020204030204" pitchFamily="34" charset="0"/>
                <a:ea typeface="Calibri" panose="020F0502020204030204" pitchFamily="34" charset="0"/>
                <a:cs typeface="Times New Roman" panose="02020603050405020304" pitchFamily="18" charset="0"/>
              </a:rPr>
              <a:t> and the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zebra</a:t>
            </a:r>
            <a:r>
              <a:rPr lang="fr-FR" sz="1800" dirty="0">
                <a:effectLst/>
                <a:latin typeface="Calibri" panose="020F0502020204030204" pitchFamily="34" charset="0"/>
                <a:ea typeface="Calibri" panose="020F0502020204030204" pitchFamily="34" charset="0"/>
                <a:cs typeface="Times New Roman" panose="02020603050405020304" pitchFamily="18" charset="0"/>
              </a:rPr>
              <a:t> likes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yellow</a:t>
            </a:r>
            <a:r>
              <a:rPr lang="fr-FR" sz="1800" dirty="0">
                <a:effectLst/>
                <a:latin typeface="Calibri" panose="020F0502020204030204" pitchFamily="34" charset="0"/>
                <a:ea typeface="Calibri" panose="020F0502020204030204" pitchFamily="34" charset="0"/>
                <a:cs typeface="Times New Roman" panose="02020603050405020304" pitchFamily="18" charset="0"/>
              </a:rPr>
              <a:t> mandarine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R</a:t>
            </a:r>
          </a:p>
          <a:p>
            <a:pPr marL="0" lvl="0" indent="0" algn="just">
              <a:lnSpc>
                <a:spcPct val="107000"/>
              </a:lnSpc>
              <a:buNone/>
            </a:pPr>
            <a:r>
              <a:rPr lang="fr-FR" sz="1800" b="1" dirty="0">
                <a:effectLst/>
                <a:latin typeface="Calibri" panose="020F0502020204030204" pitchFamily="34" charset="0"/>
                <a:ea typeface="Times New Roman" panose="02020603050405020304" pitchFamily="18" charset="0"/>
                <a:cs typeface="Calibri" panose="020F0502020204030204" pitchFamily="34" charset="0"/>
              </a:rPr>
              <a:t>How </a:t>
            </a:r>
            <a:r>
              <a:rPr lang="fr-FR" sz="1800" b="1" dirty="0" err="1">
                <a:effectLst/>
                <a:latin typeface="Calibri" panose="020F0502020204030204" pitchFamily="34" charset="0"/>
                <a:ea typeface="Times New Roman" panose="02020603050405020304" pitchFamily="18" charset="0"/>
                <a:cs typeface="Calibri" panose="020F0502020204030204" pitchFamily="34" charset="0"/>
              </a:rPr>
              <a:t>many</a:t>
            </a:r>
            <a:r>
              <a:rPr lang="fr-FR" sz="1800" b="1" dirty="0">
                <a:effectLst/>
                <a:latin typeface="Calibri" panose="020F0502020204030204" pitchFamily="34" charset="0"/>
                <a:ea typeface="Times New Roman" panose="02020603050405020304" pitchFamily="18" charset="0"/>
                <a:cs typeface="Calibri" panose="020F0502020204030204" pitchFamily="34" charset="0"/>
              </a:rPr>
              <a:t>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mango</a:t>
            </a:r>
            <a:r>
              <a:rPr lang="fr-FR" sz="1800" dirty="0">
                <a:effectLst/>
                <a:latin typeface="Calibri" panose="020F0502020204030204" pitchFamily="34" charset="0"/>
                <a:ea typeface="Times New Roman" panose="02020603050405020304" pitchFamily="18" charset="0"/>
                <a:cs typeface="Calibri" panose="020F0502020204030204" pitchFamily="34" charset="0"/>
              </a:rPr>
              <a:t> are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there</a:t>
            </a:r>
            <a:r>
              <a:rPr lang="fr-FR" sz="1800" dirty="0">
                <a:effectLst/>
                <a:latin typeface="Calibri" panose="020F0502020204030204" pitchFamily="34" charset="0"/>
                <a:ea typeface="Times New Roman" panose="02020603050405020304" pitchFamily="18" charset="0"/>
                <a:cs typeface="Calibri" panose="020F0502020204030204" pitchFamily="34" charset="0"/>
              </a:rPr>
              <a:t> ? (</a:t>
            </a:r>
            <a:r>
              <a:rPr lang="fr-FR" sz="1800" b="1" dirty="0">
                <a:effectLst/>
                <a:latin typeface="Calibri" panose="020F0502020204030204" pitchFamily="34" charset="0"/>
                <a:ea typeface="Times New Roman" panose="02020603050405020304" pitchFamily="18" charset="0"/>
                <a:cs typeface="Calibri" panose="020F0502020204030204" pitchFamily="34" charset="0"/>
              </a:rPr>
              <a:t>There are) 3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mangos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None/>
            </a:pPr>
            <a:r>
              <a:rPr lang="fr-FR" sz="1800" dirty="0">
                <a:effectLst/>
                <a:latin typeface="Calibri" panose="020F0502020204030204" pitchFamily="34" charset="0"/>
                <a:ea typeface="Times New Roman" panose="02020603050405020304" pitchFamily="18" charset="0"/>
                <a:cs typeface="Calibri" panose="020F0502020204030204" pitchFamily="34" charset="0"/>
              </a:rPr>
              <a:t>The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monkey</a:t>
            </a:r>
            <a:r>
              <a:rPr lang="fr-FR" sz="1800" dirty="0">
                <a:effectLst/>
                <a:latin typeface="Calibri" panose="020F0502020204030204" pitchFamily="34" charset="0"/>
                <a:ea typeface="Times New Roman" panose="02020603050405020304" pitchFamily="18" charset="0"/>
                <a:cs typeface="Calibri" panose="020F0502020204030204" pitchFamily="34" charset="0"/>
              </a:rPr>
              <a:t> </a:t>
            </a:r>
            <a:r>
              <a:rPr lang="fr-FR" sz="1800" b="1" dirty="0" err="1">
                <a:effectLst/>
                <a:latin typeface="Calibri" panose="020F0502020204030204" pitchFamily="34" charset="0"/>
                <a:ea typeface="Times New Roman" panose="02020603050405020304" pitchFamily="18" charset="0"/>
                <a:cs typeface="Calibri" panose="020F0502020204030204" pitchFamily="34" charset="0"/>
              </a:rPr>
              <a:t>eats</a:t>
            </a:r>
            <a:r>
              <a:rPr lang="fr-FR" sz="1800" dirty="0">
                <a:effectLst/>
                <a:latin typeface="Calibri" panose="020F0502020204030204" pitchFamily="34" charset="0"/>
                <a:ea typeface="Times New Roman" panose="02020603050405020304" pitchFamily="18" charset="0"/>
                <a:cs typeface="Calibri" panose="020F0502020204030204" pitchFamily="34" charset="0"/>
              </a:rPr>
              <a:t> 4 bananas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None/>
            </a:pPr>
            <a:r>
              <a:rPr lang="fr-FR" sz="1800" dirty="0">
                <a:effectLst/>
                <a:latin typeface="Calibri" panose="020F0502020204030204" pitchFamily="34" charset="0"/>
                <a:ea typeface="Times New Roman" panose="02020603050405020304" pitchFamily="18" charset="0"/>
                <a:cs typeface="Calibri" panose="020F0502020204030204" pitchFamily="34" charset="0"/>
              </a:rPr>
              <a:t>The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monkey</a:t>
            </a:r>
            <a:r>
              <a:rPr lang="fr-FR" sz="1800" dirty="0">
                <a:effectLst/>
                <a:latin typeface="Calibri" panose="020F0502020204030204" pitchFamily="34" charset="0"/>
                <a:ea typeface="Times New Roman" panose="02020603050405020304" pitchFamily="18" charset="0"/>
                <a:cs typeface="Calibri" panose="020F0502020204030204" pitchFamily="34" charset="0"/>
              </a:rPr>
              <a:t>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eats</a:t>
            </a:r>
            <a:r>
              <a:rPr lang="fr-FR" sz="1800" dirty="0">
                <a:effectLst/>
                <a:latin typeface="Calibri" panose="020F0502020204030204" pitchFamily="34" charset="0"/>
                <a:ea typeface="Times New Roman" panose="02020603050405020304" pitchFamily="18" charset="0"/>
                <a:cs typeface="Calibri" panose="020F0502020204030204" pitchFamily="34" charset="0"/>
              </a:rPr>
              <a:t> 4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yellow</a:t>
            </a:r>
            <a:r>
              <a:rPr lang="fr-FR" sz="1800" dirty="0">
                <a:effectLst/>
                <a:latin typeface="Calibri" panose="020F0502020204030204" pitchFamily="34" charset="0"/>
                <a:ea typeface="Times New Roman" panose="02020603050405020304" pitchFamily="18" charset="0"/>
                <a:cs typeface="Calibri" panose="020F0502020204030204" pitchFamily="34" charset="0"/>
              </a:rPr>
              <a:t> bananes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R</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None/>
            </a:pPr>
            <a:r>
              <a:rPr lang="fr-FR" sz="1800" dirty="0">
                <a:effectLst/>
                <a:latin typeface="Calibri" panose="020F0502020204030204" pitchFamily="34" charset="0"/>
                <a:ea typeface="Times New Roman" panose="02020603050405020304" pitchFamily="18" charset="0"/>
                <a:cs typeface="Calibri" panose="020F0502020204030204" pitchFamily="34" charset="0"/>
              </a:rPr>
              <a:t>The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monkey</a:t>
            </a:r>
            <a:r>
              <a:rPr lang="fr-FR" sz="1800" dirty="0">
                <a:effectLst/>
                <a:latin typeface="Calibri" panose="020F0502020204030204" pitchFamily="34" charset="0"/>
                <a:ea typeface="Times New Roman" panose="02020603050405020304" pitchFamily="18" charset="0"/>
                <a:cs typeface="Calibri" panose="020F0502020204030204" pitchFamily="34" charset="0"/>
              </a:rPr>
              <a:t> likes bananas and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eats</a:t>
            </a:r>
            <a:r>
              <a:rPr lang="fr-FR" sz="1800" dirty="0">
                <a:effectLst/>
                <a:latin typeface="Calibri" panose="020F0502020204030204" pitchFamily="34" charset="0"/>
                <a:ea typeface="Times New Roman" panose="02020603050405020304" pitchFamily="18" charset="0"/>
                <a:cs typeface="Calibri" panose="020F0502020204030204" pitchFamily="34" charset="0"/>
              </a:rPr>
              <a:t> 4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yellow</a:t>
            </a:r>
            <a:r>
              <a:rPr lang="fr-FR" sz="1800" dirty="0">
                <a:effectLst/>
                <a:latin typeface="Calibri" panose="020F0502020204030204" pitchFamily="34" charset="0"/>
                <a:ea typeface="Times New Roman" panose="02020603050405020304" pitchFamily="18" charset="0"/>
                <a:cs typeface="Calibri" panose="020F0502020204030204" pitchFamily="34" charset="0"/>
              </a:rPr>
              <a:t> bananes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R</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fr-FR" sz="1800" dirty="0">
                <a:effectLst/>
                <a:latin typeface="Calibri" panose="020F0502020204030204" pitchFamily="34" charset="0"/>
                <a:ea typeface="Times New Roman" panose="02020603050405020304" pitchFamily="18" charset="0"/>
                <a:cs typeface="Calibri" panose="020F0502020204030204" pitchFamily="34" charset="0"/>
              </a:rPr>
              <a:t>The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girage</a:t>
            </a:r>
            <a:r>
              <a:rPr lang="fr-FR" sz="1800" dirty="0">
                <a:effectLst/>
                <a:latin typeface="Calibri" panose="020F0502020204030204" pitchFamily="34" charset="0"/>
                <a:ea typeface="Times New Roman" panose="02020603050405020304" pitchFamily="18" charset="0"/>
                <a:cs typeface="Calibri" panose="020F0502020204030204" pitchFamily="34" charset="0"/>
              </a:rPr>
              <a:t>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doesn</a:t>
            </a:r>
            <a:r>
              <a:rPr lang="fr-FR" sz="1800" dirty="0">
                <a:effectLst/>
                <a:latin typeface="Calibri" panose="020F0502020204030204" pitchFamily="34" charset="0"/>
                <a:ea typeface="Times New Roman" panose="02020603050405020304" pitchFamily="18" charset="0"/>
                <a:cs typeface="Calibri" panose="020F0502020204030204" pitchFamily="34" charset="0"/>
              </a:rPr>
              <a:t> ‘t like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mango</a:t>
            </a:r>
            <a:r>
              <a:rPr lang="fr-FR" sz="1800" dirty="0">
                <a:effectLst/>
                <a:latin typeface="Calibri" panose="020F0502020204030204" pitchFamily="34" charset="0"/>
                <a:ea typeface="Times New Roman" panose="02020603050405020304" pitchFamily="18" charset="0"/>
                <a:cs typeface="Calibri" panose="020F0502020204030204" pitchFamily="34" charset="0"/>
              </a:rPr>
              <a:t> and girafe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doesn’t</a:t>
            </a:r>
            <a:r>
              <a:rPr lang="fr-FR" sz="1800" dirty="0">
                <a:effectLst/>
                <a:latin typeface="Calibri" panose="020F0502020204030204" pitchFamily="34" charset="0"/>
                <a:ea typeface="Times New Roman" panose="02020603050405020304" pitchFamily="18" charset="0"/>
                <a:cs typeface="Calibri" panose="020F0502020204030204" pitchFamily="34" charset="0"/>
              </a:rPr>
              <a:t>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eat</a:t>
            </a:r>
            <a:r>
              <a:rPr lang="fr-FR" sz="1800" dirty="0">
                <a:effectLst/>
                <a:latin typeface="Calibri" panose="020F0502020204030204" pitchFamily="34" charset="0"/>
                <a:ea typeface="Times New Roman" panose="02020603050405020304" pitchFamily="18" charset="0"/>
                <a:cs typeface="Calibri" panose="020F0502020204030204" pitchFamily="34" charset="0"/>
              </a:rPr>
              <a:t>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mango</a:t>
            </a:r>
            <a:r>
              <a:rPr lang="fr-FR" sz="1800" dirty="0">
                <a:effectLst/>
                <a:latin typeface="Calibri" panose="020F0502020204030204" pitchFamily="34" charset="0"/>
                <a:ea typeface="Times New Roman" panose="02020603050405020304" pitchFamily="18" charset="0"/>
                <a:cs typeface="Calibri" panose="020F0502020204030204" pitchFamily="34" charset="0"/>
              </a:rPr>
              <a:t> or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eats</a:t>
            </a:r>
            <a:r>
              <a:rPr lang="fr-FR" sz="1800" dirty="0">
                <a:effectLst/>
                <a:latin typeface="Calibri" panose="020F0502020204030204" pitchFamily="34" charset="0"/>
                <a:ea typeface="Times New Roman" panose="02020603050405020304" pitchFamily="18" charset="0"/>
                <a:cs typeface="Calibri" panose="020F0502020204030204" pitchFamily="34" charset="0"/>
              </a:rPr>
              <a:t>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zero</a:t>
            </a:r>
            <a:r>
              <a:rPr lang="fr-FR" sz="1800" dirty="0">
                <a:effectLst/>
                <a:latin typeface="Calibri" panose="020F0502020204030204" pitchFamily="34" charset="0"/>
                <a:ea typeface="Times New Roman" panose="02020603050405020304" pitchFamily="18" charset="0"/>
                <a:cs typeface="Calibri" panose="020F0502020204030204" pitchFamily="34" charset="0"/>
              </a:rPr>
              <a:t>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mango</a:t>
            </a:r>
            <a:r>
              <a:rPr lang="fr-FR" sz="1800" dirty="0">
                <a:effectLst/>
                <a:latin typeface="Calibri" panose="020F0502020204030204" pitchFamily="34" charset="0"/>
                <a:ea typeface="Times New Roman" panose="02020603050405020304" pitchFamily="18" charset="0"/>
                <a:cs typeface="Calibri" panose="020F0502020204030204" pitchFamily="34" charset="0"/>
              </a:rPr>
              <a: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R</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buNone/>
            </a:pPr>
            <a:endParaRPr lang="fr-FR" dirty="0"/>
          </a:p>
        </p:txBody>
      </p:sp>
      <p:pic>
        <p:nvPicPr>
          <p:cNvPr id="5" name="Image 4">
            <a:extLst>
              <a:ext uri="{FF2B5EF4-FFF2-40B4-BE49-F238E27FC236}">
                <a16:creationId xmlns:a16="http://schemas.microsoft.com/office/drawing/2014/main" id="{A32FE6FC-7E95-85CF-B5C8-71B0F5DA9448}"/>
              </a:ext>
            </a:extLst>
          </p:cNvPr>
          <p:cNvPicPr>
            <a:picLocks noChangeAspect="1"/>
          </p:cNvPicPr>
          <p:nvPr/>
        </p:nvPicPr>
        <p:blipFill>
          <a:blip r:embed="rId2"/>
          <a:stretch>
            <a:fillRect/>
          </a:stretch>
        </p:blipFill>
        <p:spPr>
          <a:xfrm>
            <a:off x="175979" y="1389630"/>
            <a:ext cx="909871" cy="2942089"/>
          </a:xfrm>
          <a:prstGeom prst="rect">
            <a:avLst/>
          </a:prstGeom>
        </p:spPr>
      </p:pic>
    </p:spTree>
    <p:extLst>
      <p:ext uri="{BB962C8B-B14F-4D97-AF65-F5344CB8AC3E}">
        <p14:creationId xmlns:p14="http://schemas.microsoft.com/office/powerpoint/2010/main" val="3733209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F90E17-D256-1DD9-FF06-BCB8EE6878A9}"/>
              </a:ext>
            </a:extLst>
          </p:cNvPr>
          <p:cNvSpPr>
            <a:spLocks noGrp="1"/>
          </p:cNvSpPr>
          <p:nvPr>
            <p:ph type="title"/>
          </p:nvPr>
        </p:nvSpPr>
        <p:spPr>
          <a:xfrm>
            <a:off x="647456" y="430738"/>
            <a:ext cx="7424981" cy="572700"/>
          </a:xfrm>
        </p:spPr>
        <p:txBody>
          <a:bodyPr/>
          <a:lstStyle/>
          <a:p>
            <a:r>
              <a:rPr lang="fr-FR" dirty="0"/>
              <a:t>Élaborer une séquence/progression cohérente</a:t>
            </a:r>
          </a:p>
        </p:txBody>
      </p:sp>
      <p:sp>
        <p:nvSpPr>
          <p:cNvPr id="3" name="Espace réservé du texte 2">
            <a:extLst>
              <a:ext uri="{FF2B5EF4-FFF2-40B4-BE49-F238E27FC236}">
                <a16:creationId xmlns:a16="http://schemas.microsoft.com/office/drawing/2014/main" id="{11A123C1-932A-514E-5EED-9BF061FF5F64}"/>
              </a:ext>
            </a:extLst>
          </p:cNvPr>
          <p:cNvSpPr>
            <a:spLocks noGrp="1"/>
          </p:cNvSpPr>
          <p:nvPr>
            <p:ph type="body" idx="1"/>
          </p:nvPr>
        </p:nvSpPr>
        <p:spPr/>
        <p:txBody>
          <a:bodyPr/>
          <a:lstStyle/>
          <a:p>
            <a:pPr algn="just"/>
            <a:r>
              <a:rPr lang="fr-FR" dirty="0"/>
              <a:t>La définition d'un projet de séquence permet </a:t>
            </a:r>
            <a:r>
              <a:rPr lang="fr-FR" b="1" dirty="0"/>
              <a:t>de donner un sens concret et explicite aux apprentissages.</a:t>
            </a:r>
          </a:p>
          <a:p>
            <a:pPr algn="just"/>
            <a:r>
              <a:rPr lang="fr-FR" dirty="0"/>
              <a:t> La finalité d'une séquence de langue est avant tout de </a:t>
            </a:r>
            <a:r>
              <a:rPr lang="fr-FR" b="1" dirty="0"/>
              <a:t>développer les compétences langagières</a:t>
            </a:r>
            <a:r>
              <a:rPr lang="fr-FR" dirty="0"/>
              <a:t> de l'élève à travers une connaissance plus fine et plus approfondie de la langue et de la culture qui la sous-tend</a:t>
            </a:r>
          </a:p>
          <a:p>
            <a:endParaRPr lang="fr-FR" dirty="0"/>
          </a:p>
        </p:txBody>
      </p:sp>
    </p:spTree>
    <p:extLst>
      <p:ext uri="{BB962C8B-B14F-4D97-AF65-F5344CB8AC3E}">
        <p14:creationId xmlns:p14="http://schemas.microsoft.com/office/powerpoint/2010/main" val="1084473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0D58CB-8BE2-2F3F-C11E-724C6B180EDC}"/>
              </a:ext>
            </a:extLst>
          </p:cNvPr>
          <p:cNvSpPr>
            <a:spLocks noGrp="1"/>
          </p:cNvSpPr>
          <p:nvPr>
            <p:ph type="title"/>
          </p:nvPr>
        </p:nvSpPr>
        <p:spPr>
          <a:xfrm>
            <a:off x="411712" y="166419"/>
            <a:ext cx="6646313" cy="572700"/>
          </a:xfrm>
        </p:spPr>
        <p:txBody>
          <a:bodyPr>
            <a:normAutofit fontScale="90000"/>
          </a:bodyPr>
          <a:lstStyle/>
          <a:p>
            <a:r>
              <a:rPr lang="fr-FR" dirty="0"/>
              <a:t>Élaborer une séquence/progression cohérente</a:t>
            </a:r>
            <a:br>
              <a:rPr lang="fr-FR" dirty="0"/>
            </a:br>
            <a:endParaRPr lang="fr-FR" dirty="0"/>
          </a:p>
        </p:txBody>
      </p:sp>
      <p:sp>
        <p:nvSpPr>
          <p:cNvPr id="3" name="Espace réservé du texte 2">
            <a:extLst>
              <a:ext uri="{FF2B5EF4-FFF2-40B4-BE49-F238E27FC236}">
                <a16:creationId xmlns:a16="http://schemas.microsoft.com/office/drawing/2014/main" id="{55503DF5-6390-8377-17CE-66A3243BDD49}"/>
              </a:ext>
            </a:extLst>
          </p:cNvPr>
          <p:cNvSpPr>
            <a:spLocks noGrp="1"/>
          </p:cNvSpPr>
          <p:nvPr>
            <p:ph type="body" idx="1"/>
          </p:nvPr>
        </p:nvSpPr>
        <p:spPr>
          <a:xfrm>
            <a:off x="183112" y="931019"/>
            <a:ext cx="8520600" cy="3416400"/>
          </a:xfrm>
        </p:spPr>
        <p:txBody>
          <a:bodyPr>
            <a:normAutofit fontScale="92500"/>
          </a:bodyPr>
          <a:lstStyle/>
          <a:p>
            <a:pPr marL="114300" indent="0" algn="just">
              <a:buNone/>
            </a:pPr>
            <a:r>
              <a:rPr lang="fr-FR" b="1" dirty="0"/>
              <a:t>Toute séquence pédagogique visera: </a:t>
            </a:r>
          </a:p>
          <a:p>
            <a:pPr marL="114300" indent="0" algn="just">
              <a:buNone/>
            </a:pPr>
            <a:r>
              <a:rPr lang="fr-FR" dirty="0"/>
              <a:t>-Le développement progressif de compétences et de connaissances langagières, travaillées en situation de communication, reliées à un thème culturel, en associant l’élève à l’analyse de sa propre pratique de la langue vivante.</a:t>
            </a:r>
          </a:p>
          <a:p>
            <a:pPr marL="114300" indent="0" algn="just">
              <a:buNone/>
            </a:pPr>
            <a:endParaRPr lang="fr-FR" dirty="0"/>
          </a:p>
          <a:p>
            <a:pPr marL="114300" indent="0" algn="just">
              <a:buNone/>
            </a:pPr>
            <a:r>
              <a:rPr lang="fr-FR" b="1" dirty="0"/>
              <a:t>La tâche de l’élève:</a:t>
            </a:r>
          </a:p>
          <a:p>
            <a:pPr marL="114300" indent="0" algn="just">
              <a:buNone/>
            </a:pPr>
            <a:r>
              <a:rPr lang="fr-FR" dirty="0"/>
              <a:t>« Il est important pour nous de retenir qu’il n’y a tâche que si l’action est motivée par</a:t>
            </a:r>
          </a:p>
          <a:p>
            <a:pPr marL="114300" indent="0" algn="just">
              <a:buNone/>
            </a:pPr>
            <a:r>
              <a:rPr lang="fr-FR" dirty="0"/>
              <a:t>un objectif ou un besoin, personnel ou suscité par la situation d’apprentissage, si les</a:t>
            </a:r>
          </a:p>
          <a:p>
            <a:pPr marL="114300" indent="0" algn="just">
              <a:buNone/>
            </a:pPr>
            <a:r>
              <a:rPr lang="fr-FR" dirty="0"/>
              <a:t>élèves perçoivent clairement l’objectif poursuivi et si cette action donne lieu à un résultat identifiable. »</a:t>
            </a:r>
          </a:p>
        </p:txBody>
      </p:sp>
    </p:spTree>
    <p:extLst>
      <p:ext uri="{BB962C8B-B14F-4D97-AF65-F5344CB8AC3E}">
        <p14:creationId xmlns:p14="http://schemas.microsoft.com/office/powerpoint/2010/main" val="3276524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5503DF5-6390-8377-17CE-66A3243BDD49}"/>
              </a:ext>
            </a:extLst>
          </p:cNvPr>
          <p:cNvSpPr>
            <a:spLocks noGrp="1"/>
          </p:cNvSpPr>
          <p:nvPr>
            <p:ph type="body" idx="1"/>
          </p:nvPr>
        </p:nvSpPr>
        <p:spPr>
          <a:xfrm>
            <a:off x="183112" y="931019"/>
            <a:ext cx="8520600" cy="3416400"/>
          </a:xfrm>
        </p:spPr>
        <p:txBody>
          <a:bodyPr>
            <a:normAutofit/>
          </a:bodyPr>
          <a:lstStyle/>
          <a:p>
            <a:pPr marL="114300" indent="0" algn="just">
              <a:buNone/>
            </a:pPr>
            <a:r>
              <a:rPr lang="fr-FR" dirty="0"/>
              <a:t>Exemple de séquence</a:t>
            </a:r>
          </a:p>
        </p:txBody>
      </p:sp>
      <p:pic>
        <p:nvPicPr>
          <p:cNvPr id="5" name="Image 4">
            <a:extLst>
              <a:ext uri="{FF2B5EF4-FFF2-40B4-BE49-F238E27FC236}">
                <a16:creationId xmlns:a16="http://schemas.microsoft.com/office/drawing/2014/main" id="{157EDDDE-4914-7CCF-B691-21DFE2D9208C}"/>
              </a:ext>
            </a:extLst>
          </p:cNvPr>
          <p:cNvPicPr>
            <a:picLocks noChangeAspect="1"/>
          </p:cNvPicPr>
          <p:nvPr/>
        </p:nvPicPr>
        <p:blipFill>
          <a:blip r:embed="rId2"/>
          <a:stretch>
            <a:fillRect/>
          </a:stretch>
        </p:blipFill>
        <p:spPr>
          <a:xfrm>
            <a:off x="54524" y="75390"/>
            <a:ext cx="8446539" cy="4992719"/>
          </a:xfrm>
          <a:prstGeom prst="rect">
            <a:avLst/>
          </a:prstGeom>
        </p:spPr>
      </p:pic>
      <p:sp>
        <p:nvSpPr>
          <p:cNvPr id="7" name="Titre 6">
            <a:extLst>
              <a:ext uri="{FF2B5EF4-FFF2-40B4-BE49-F238E27FC236}">
                <a16:creationId xmlns:a16="http://schemas.microsoft.com/office/drawing/2014/main" id="{4380CFA6-7B38-DFC2-7CA4-EE7B89FB1BDE}"/>
              </a:ext>
            </a:extLst>
          </p:cNvPr>
          <p:cNvSpPr>
            <a:spLocks noGrp="1"/>
          </p:cNvSpPr>
          <p:nvPr>
            <p:ph type="title"/>
          </p:nvPr>
        </p:nvSpPr>
        <p:spPr/>
        <p:txBody>
          <a:bodyPr/>
          <a:lstStyle/>
          <a:p>
            <a:endParaRPr lang="fr-FR"/>
          </a:p>
        </p:txBody>
      </p:sp>
    </p:spTree>
    <p:extLst>
      <p:ext uri="{BB962C8B-B14F-4D97-AF65-F5344CB8AC3E}">
        <p14:creationId xmlns:p14="http://schemas.microsoft.com/office/powerpoint/2010/main" val="2378132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061D78B-BFBE-AE13-DC8C-9138769ABBAC}"/>
              </a:ext>
            </a:extLst>
          </p:cNvPr>
          <p:cNvPicPr>
            <a:picLocks noChangeAspect="1"/>
          </p:cNvPicPr>
          <p:nvPr/>
        </p:nvPicPr>
        <p:blipFill>
          <a:blip r:embed="rId2"/>
          <a:stretch>
            <a:fillRect/>
          </a:stretch>
        </p:blipFill>
        <p:spPr>
          <a:xfrm>
            <a:off x="149184" y="57150"/>
            <a:ext cx="7830386" cy="5005957"/>
          </a:xfrm>
          <a:prstGeom prst="rect">
            <a:avLst/>
          </a:prstGeom>
        </p:spPr>
      </p:pic>
    </p:spTree>
    <p:extLst>
      <p:ext uri="{BB962C8B-B14F-4D97-AF65-F5344CB8AC3E}">
        <p14:creationId xmlns:p14="http://schemas.microsoft.com/office/powerpoint/2010/main" val="1781901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142444-FD98-2139-67A6-738A880E4194}"/>
              </a:ext>
            </a:extLst>
          </p:cNvPr>
          <p:cNvSpPr>
            <a:spLocks noGrp="1"/>
          </p:cNvSpPr>
          <p:nvPr>
            <p:ph type="title"/>
          </p:nvPr>
        </p:nvSpPr>
        <p:spPr>
          <a:xfrm>
            <a:off x="1293008" y="412531"/>
            <a:ext cx="6802778" cy="572700"/>
          </a:xfrm>
        </p:spPr>
        <p:txBody>
          <a:bodyPr/>
          <a:lstStyle/>
          <a:p>
            <a:r>
              <a:rPr lang="fr-FR" dirty="0"/>
              <a:t>Accueil des stagiaires et ouverture du stage</a:t>
            </a:r>
          </a:p>
        </p:txBody>
      </p:sp>
      <p:sp>
        <p:nvSpPr>
          <p:cNvPr id="3" name="Espace réservé du texte 2">
            <a:extLst>
              <a:ext uri="{FF2B5EF4-FFF2-40B4-BE49-F238E27FC236}">
                <a16:creationId xmlns:a16="http://schemas.microsoft.com/office/drawing/2014/main" id="{55E662EB-6319-0EFF-D0CE-FC891D0711EF}"/>
              </a:ext>
            </a:extLst>
          </p:cNvPr>
          <p:cNvSpPr>
            <a:spLocks noGrp="1"/>
          </p:cNvSpPr>
          <p:nvPr>
            <p:ph type="body" idx="1"/>
          </p:nvPr>
        </p:nvSpPr>
        <p:spPr>
          <a:xfrm>
            <a:off x="311700" y="1620826"/>
            <a:ext cx="8520600" cy="3416400"/>
          </a:xfrm>
        </p:spPr>
        <p:txBody>
          <a:bodyPr/>
          <a:lstStyle/>
          <a:p>
            <a:endParaRPr lang="fr-FR" dirty="0"/>
          </a:p>
        </p:txBody>
      </p:sp>
      <p:pic>
        <p:nvPicPr>
          <p:cNvPr id="15" name="Image 14">
            <a:extLst>
              <a:ext uri="{FF2B5EF4-FFF2-40B4-BE49-F238E27FC236}">
                <a16:creationId xmlns:a16="http://schemas.microsoft.com/office/drawing/2014/main" id="{BD91BE71-7725-B072-A776-36BAFE072024}"/>
              </a:ext>
            </a:extLst>
          </p:cNvPr>
          <p:cNvPicPr>
            <a:picLocks noChangeAspect="1"/>
          </p:cNvPicPr>
          <p:nvPr/>
        </p:nvPicPr>
        <p:blipFill>
          <a:blip r:embed="rId2"/>
          <a:stretch>
            <a:fillRect/>
          </a:stretch>
        </p:blipFill>
        <p:spPr>
          <a:xfrm>
            <a:off x="657034" y="1078022"/>
            <a:ext cx="7725853" cy="3296110"/>
          </a:xfrm>
          <a:prstGeom prst="rect">
            <a:avLst/>
          </a:prstGeom>
        </p:spPr>
      </p:pic>
    </p:spTree>
    <p:extLst>
      <p:ext uri="{BB962C8B-B14F-4D97-AF65-F5344CB8AC3E}">
        <p14:creationId xmlns:p14="http://schemas.microsoft.com/office/powerpoint/2010/main" val="2618102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F9964C-4F39-ADA0-F855-46DFAC1824CB}"/>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D1B74515-F62B-6532-40B8-F66E91F6A677}"/>
              </a:ext>
            </a:extLst>
          </p:cNvPr>
          <p:cNvSpPr>
            <a:spLocks noGrp="1"/>
          </p:cNvSpPr>
          <p:nvPr>
            <p:ph type="body" idx="1"/>
          </p:nvPr>
        </p:nvSpPr>
        <p:spPr/>
        <p:txBody>
          <a:bodyPr/>
          <a:lstStyle/>
          <a:p>
            <a:endParaRPr lang="fr-FR" dirty="0"/>
          </a:p>
        </p:txBody>
      </p:sp>
      <p:pic>
        <p:nvPicPr>
          <p:cNvPr id="5" name="Image 4">
            <a:extLst>
              <a:ext uri="{FF2B5EF4-FFF2-40B4-BE49-F238E27FC236}">
                <a16:creationId xmlns:a16="http://schemas.microsoft.com/office/drawing/2014/main" id="{11DF448D-317C-08E7-8D78-1DC194EB7928}"/>
              </a:ext>
            </a:extLst>
          </p:cNvPr>
          <p:cNvPicPr>
            <a:picLocks noChangeAspect="1"/>
          </p:cNvPicPr>
          <p:nvPr/>
        </p:nvPicPr>
        <p:blipFill>
          <a:blip r:embed="rId2"/>
          <a:stretch>
            <a:fillRect/>
          </a:stretch>
        </p:blipFill>
        <p:spPr>
          <a:xfrm>
            <a:off x="0" y="84832"/>
            <a:ext cx="9144000" cy="4973836"/>
          </a:xfrm>
          <a:prstGeom prst="rect">
            <a:avLst/>
          </a:prstGeom>
        </p:spPr>
      </p:pic>
    </p:spTree>
    <p:extLst>
      <p:ext uri="{BB962C8B-B14F-4D97-AF65-F5344CB8AC3E}">
        <p14:creationId xmlns:p14="http://schemas.microsoft.com/office/powerpoint/2010/main" val="3731119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004069-FD6F-A927-91D0-E5FA10AC52CE}"/>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A8BD8489-DA9E-DE18-27AF-B0F9388BD87D}"/>
              </a:ext>
            </a:extLst>
          </p:cNvPr>
          <p:cNvSpPr>
            <a:spLocks noGrp="1"/>
          </p:cNvSpPr>
          <p:nvPr>
            <p:ph type="body" idx="1"/>
          </p:nvPr>
        </p:nvSpPr>
        <p:spPr/>
        <p:txBody>
          <a:bodyPr/>
          <a:lstStyle/>
          <a:p>
            <a:endParaRPr lang="fr-FR" dirty="0"/>
          </a:p>
        </p:txBody>
      </p:sp>
      <p:pic>
        <p:nvPicPr>
          <p:cNvPr id="5" name="Image 4">
            <a:extLst>
              <a:ext uri="{FF2B5EF4-FFF2-40B4-BE49-F238E27FC236}">
                <a16:creationId xmlns:a16="http://schemas.microsoft.com/office/drawing/2014/main" id="{F1051AB4-2D58-47B9-C9FE-EB272297C47A}"/>
              </a:ext>
            </a:extLst>
          </p:cNvPr>
          <p:cNvPicPr>
            <a:picLocks noChangeAspect="1"/>
          </p:cNvPicPr>
          <p:nvPr/>
        </p:nvPicPr>
        <p:blipFill>
          <a:blip r:embed="rId2"/>
          <a:stretch>
            <a:fillRect/>
          </a:stretch>
        </p:blipFill>
        <p:spPr>
          <a:xfrm>
            <a:off x="471488" y="19717"/>
            <a:ext cx="7915273" cy="5104065"/>
          </a:xfrm>
          <a:prstGeom prst="rect">
            <a:avLst/>
          </a:prstGeom>
        </p:spPr>
      </p:pic>
    </p:spTree>
    <p:extLst>
      <p:ext uri="{BB962C8B-B14F-4D97-AF65-F5344CB8AC3E}">
        <p14:creationId xmlns:p14="http://schemas.microsoft.com/office/powerpoint/2010/main" val="1879004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A6320B-C764-7FD9-C675-38AF41B17A68}"/>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A57F1586-4A4D-A983-8488-E55FA1B052BA}"/>
              </a:ext>
            </a:extLst>
          </p:cNvPr>
          <p:cNvSpPr>
            <a:spLocks noGrp="1"/>
          </p:cNvSpPr>
          <p:nvPr>
            <p:ph type="body" idx="1"/>
          </p:nvPr>
        </p:nvSpPr>
        <p:spPr/>
        <p:txBody>
          <a:bodyPr/>
          <a:lstStyle/>
          <a:p>
            <a:endParaRPr lang="fr-FR" dirty="0"/>
          </a:p>
        </p:txBody>
      </p:sp>
      <p:pic>
        <p:nvPicPr>
          <p:cNvPr id="5" name="Image 4">
            <a:extLst>
              <a:ext uri="{FF2B5EF4-FFF2-40B4-BE49-F238E27FC236}">
                <a16:creationId xmlns:a16="http://schemas.microsoft.com/office/drawing/2014/main" id="{7C265129-2042-3657-3E8C-6238CDAEDC3C}"/>
              </a:ext>
            </a:extLst>
          </p:cNvPr>
          <p:cNvPicPr>
            <a:picLocks noChangeAspect="1"/>
          </p:cNvPicPr>
          <p:nvPr/>
        </p:nvPicPr>
        <p:blipFill>
          <a:blip r:embed="rId2"/>
          <a:stretch>
            <a:fillRect/>
          </a:stretch>
        </p:blipFill>
        <p:spPr>
          <a:xfrm>
            <a:off x="777353" y="16619"/>
            <a:ext cx="7489281" cy="5143500"/>
          </a:xfrm>
          <a:prstGeom prst="rect">
            <a:avLst/>
          </a:prstGeom>
        </p:spPr>
      </p:pic>
    </p:spTree>
    <p:extLst>
      <p:ext uri="{BB962C8B-B14F-4D97-AF65-F5344CB8AC3E}">
        <p14:creationId xmlns:p14="http://schemas.microsoft.com/office/powerpoint/2010/main" val="2163548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8DCCE8-44B9-7222-4AE8-8B780CFAA9C7}"/>
              </a:ext>
            </a:extLst>
          </p:cNvPr>
          <p:cNvSpPr>
            <a:spLocks noGrp="1"/>
          </p:cNvSpPr>
          <p:nvPr>
            <p:ph type="title"/>
          </p:nvPr>
        </p:nvSpPr>
        <p:spPr>
          <a:xfrm>
            <a:off x="53578" y="1277531"/>
            <a:ext cx="9036843" cy="572700"/>
          </a:xfrm>
        </p:spPr>
        <p:txBody>
          <a:bodyPr>
            <a:noAutofit/>
          </a:bodyPr>
          <a:lstStyle/>
          <a:p>
            <a:pPr algn="ctr"/>
            <a:r>
              <a:rPr lang="fr-FR" sz="3200" dirty="0"/>
              <a:t>Exemples d’activités pour les phases de fixations et de réinvestissement</a:t>
            </a:r>
          </a:p>
        </p:txBody>
      </p:sp>
      <p:sp>
        <p:nvSpPr>
          <p:cNvPr id="3" name="Rectangle : coins arrondis 2">
            <a:extLst>
              <a:ext uri="{FF2B5EF4-FFF2-40B4-BE49-F238E27FC236}">
                <a16:creationId xmlns:a16="http://schemas.microsoft.com/office/drawing/2014/main" id="{28C7AFC6-50B6-EBFE-989C-C85A30327A4C}"/>
              </a:ext>
            </a:extLst>
          </p:cNvPr>
          <p:cNvSpPr/>
          <p:nvPr/>
        </p:nvSpPr>
        <p:spPr>
          <a:xfrm>
            <a:off x="4443413" y="2790476"/>
            <a:ext cx="2721769" cy="578643"/>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114300" indent="0" algn="ctr">
              <a:buNone/>
            </a:pPr>
            <a:r>
              <a:rPr lang="fr-FR" sz="1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RECONTEXTUALISATION</a:t>
            </a:r>
            <a:endParaRPr lang="fr-FR" dirty="0"/>
          </a:p>
        </p:txBody>
      </p:sp>
      <p:sp>
        <p:nvSpPr>
          <p:cNvPr id="4" name="Rectangle : coins arrondis 3">
            <a:extLst>
              <a:ext uri="{FF2B5EF4-FFF2-40B4-BE49-F238E27FC236}">
                <a16:creationId xmlns:a16="http://schemas.microsoft.com/office/drawing/2014/main" id="{01995D79-0E3B-A68E-198D-9D6A2BF878C6}"/>
              </a:ext>
            </a:extLst>
          </p:cNvPr>
          <p:cNvSpPr/>
          <p:nvPr/>
        </p:nvSpPr>
        <p:spPr>
          <a:xfrm>
            <a:off x="1028700" y="2790477"/>
            <a:ext cx="2721769" cy="578643"/>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114300" indent="0" algn="ctr">
              <a:buNone/>
            </a:pPr>
            <a:r>
              <a:rPr lang="fr-FR" sz="1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DÉCONTEXTUALISATION</a:t>
            </a:r>
            <a:endParaRPr lang="fr-FR" dirty="0"/>
          </a:p>
        </p:txBody>
      </p:sp>
    </p:spTree>
    <p:extLst>
      <p:ext uri="{BB962C8B-B14F-4D97-AF65-F5344CB8AC3E}">
        <p14:creationId xmlns:p14="http://schemas.microsoft.com/office/powerpoint/2010/main" val="164765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82143B-43AF-2A37-9103-047C277DB1FF}"/>
              </a:ext>
            </a:extLst>
          </p:cNvPr>
          <p:cNvSpPr>
            <a:spLocks noGrp="1"/>
          </p:cNvSpPr>
          <p:nvPr>
            <p:ph type="title"/>
          </p:nvPr>
        </p:nvSpPr>
        <p:spPr>
          <a:xfrm>
            <a:off x="311700" y="130700"/>
            <a:ext cx="8520600" cy="572700"/>
          </a:xfrm>
        </p:spPr>
        <p:txBody>
          <a:bodyPr/>
          <a:lstStyle/>
          <a:p>
            <a:r>
              <a:rPr lang="fr-FR" dirty="0"/>
              <a:t>Pour la fixation: Les flashcards !</a:t>
            </a:r>
          </a:p>
        </p:txBody>
      </p:sp>
      <p:sp>
        <p:nvSpPr>
          <p:cNvPr id="3" name="Espace réservé du texte 2">
            <a:extLst>
              <a:ext uri="{FF2B5EF4-FFF2-40B4-BE49-F238E27FC236}">
                <a16:creationId xmlns:a16="http://schemas.microsoft.com/office/drawing/2014/main" id="{E08851EB-1D20-2AC8-6DA2-E9EAA7A6F6BA}"/>
              </a:ext>
            </a:extLst>
          </p:cNvPr>
          <p:cNvSpPr>
            <a:spLocks noGrp="1"/>
          </p:cNvSpPr>
          <p:nvPr>
            <p:ph type="body" idx="1"/>
          </p:nvPr>
        </p:nvSpPr>
        <p:spPr>
          <a:xfrm>
            <a:off x="125962" y="703399"/>
            <a:ext cx="8520600" cy="3954325"/>
          </a:xfrm>
        </p:spPr>
        <p:txBody>
          <a:bodyPr>
            <a:normAutofit fontScale="25000" lnSpcReduction="20000"/>
          </a:bodyPr>
          <a:lstStyle/>
          <a:p>
            <a:pPr marL="0" lvl="0" indent="0" algn="just">
              <a:buSzPts val="1000"/>
              <a:buNone/>
              <a:tabLst>
                <a:tab pos="588645" algn="l"/>
              </a:tabLst>
            </a:pPr>
            <a:r>
              <a:rPr lang="fr-FR" sz="5600" b="1" u="sng" dirty="0">
                <a:effectLst/>
                <a:latin typeface="Nunito" pitchFamily="2" charset="0"/>
                <a:ea typeface="Times New Roman" panose="02020603050405020304" pitchFamily="18" charset="0"/>
              </a:rPr>
              <a:t>Point to:</a:t>
            </a:r>
            <a:r>
              <a:rPr lang="fr-FR" sz="5600" b="1" u="none" strike="noStrike" dirty="0">
                <a:effectLst/>
                <a:latin typeface="Nunito" pitchFamily="2" charset="0"/>
                <a:ea typeface="Times New Roman" panose="02020603050405020304" pitchFamily="18" charset="0"/>
              </a:rPr>
              <a:t>     </a:t>
            </a:r>
            <a:r>
              <a:rPr lang="fr-FR" sz="5600" u="none" strike="noStrike" dirty="0">
                <a:effectLst/>
                <a:latin typeface="Nunito" pitchFamily="2" charset="0"/>
              </a:rPr>
              <a:t>Coller les flashcards tout autour de la salle. Demander aux élèves de pointer la carte que vous annoncez.</a:t>
            </a:r>
            <a:r>
              <a:rPr lang="fr-FR" sz="5600" u="sng" strike="noStrike" dirty="0">
                <a:latin typeface="Nunito" pitchFamily="2" charset="0"/>
              </a:rPr>
              <a:t> </a:t>
            </a:r>
            <a:r>
              <a:rPr lang="en-GB" sz="5600" dirty="0">
                <a:solidFill>
                  <a:srgbClr val="0000FF"/>
                </a:solidFill>
                <a:effectLst/>
                <a:latin typeface="Nunito" pitchFamily="2" charset="0"/>
                <a:ea typeface="Times New Roman" panose="02020603050405020304" pitchFamily="18" charset="0"/>
              </a:rPr>
              <a:t>« -Point to the car ! » </a:t>
            </a:r>
            <a:endParaRPr lang="fr-FR" sz="5600" dirty="0">
              <a:effectLst/>
              <a:latin typeface="Nunito" pitchFamily="2" charset="0"/>
              <a:ea typeface="Times New Roman" panose="02020603050405020304" pitchFamily="18" charset="0"/>
            </a:endParaRPr>
          </a:p>
          <a:p>
            <a:pPr marL="914400" lvl="2" indent="0" algn="just">
              <a:buNone/>
            </a:pPr>
            <a:r>
              <a:rPr lang="en-GB" sz="5600" b="1" u="none" strike="noStrike" dirty="0">
                <a:effectLst/>
                <a:latin typeface="Nunito" pitchFamily="2" charset="0"/>
              </a:rPr>
              <a:t> </a:t>
            </a:r>
            <a:endParaRPr lang="fr-FR" sz="5600" b="1" u="sng" dirty="0">
              <a:effectLst/>
              <a:latin typeface="Nunito" pitchFamily="2" charset="0"/>
            </a:endParaRPr>
          </a:p>
          <a:p>
            <a:pPr marL="0" lvl="0" indent="0" algn="just">
              <a:buSzPts val="1000"/>
              <a:buNone/>
              <a:tabLst>
                <a:tab pos="588645" algn="l"/>
              </a:tabLst>
            </a:pPr>
            <a:r>
              <a:rPr lang="fr-FR" sz="5600" b="1" u="sng" dirty="0">
                <a:effectLst/>
                <a:latin typeface="Nunito" pitchFamily="2" charset="0"/>
                <a:ea typeface="Times New Roman" panose="02020603050405020304" pitchFamily="18" charset="0"/>
              </a:rPr>
              <a:t>Flashcard instructions: </a:t>
            </a:r>
            <a:r>
              <a:rPr lang="fr-FR" sz="5600" u="none" strike="noStrike" dirty="0">
                <a:effectLst/>
                <a:latin typeface="Nunito" pitchFamily="2" charset="0"/>
                <a:cs typeface="Times New Roman" panose="02020603050405020304" pitchFamily="18" charset="0"/>
              </a:rPr>
              <a:t>Coller les flashcards tout autour de la salle. Diviser les élèves en plusieurs équipes puis donner des consignes. </a:t>
            </a:r>
            <a:r>
              <a:rPr lang="en-GB" sz="5600" b="1" u="none" strike="noStrike" dirty="0">
                <a:solidFill>
                  <a:srgbClr val="0000FF"/>
                </a:solidFill>
                <a:effectLst/>
                <a:latin typeface="Nunito" pitchFamily="2" charset="0"/>
                <a:cs typeface="Times New Roman" panose="02020603050405020304" pitchFamily="18" charset="0"/>
              </a:rPr>
              <a:t>« -Jump towards the lion. Walk towards the giraffe ...» </a:t>
            </a:r>
            <a:endParaRPr lang="fr-FR" sz="5600" b="1" u="sng" dirty="0">
              <a:effectLst/>
              <a:latin typeface="Nunito" pitchFamily="2" charset="0"/>
            </a:endParaRPr>
          </a:p>
          <a:p>
            <a:pPr marL="914400" lvl="2" indent="0" algn="just">
              <a:buNone/>
            </a:pPr>
            <a:r>
              <a:rPr lang="en-GB" sz="5600" b="1" u="none" strike="noStrike" dirty="0">
                <a:effectLst/>
                <a:latin typeface="Nunito" pitchFamily="2" charset="0"/>
              </a:rPr>
              <a:t> </a:t>
            </a:r>
            <a:endParaRPr lang="fr-FR" sz="5600" b="1" u="sng" dirty="0">
              <a:effectLst/>
              <a:latin typeface="Nunito" pitchFamily="2" charset="0"/>
            </a:endParaRPr>
          </a:p>
          <a:p>
            <a:pPr marL="114300" indent="0" algn="just">
              <a:buNone/>
            </a:pPr>
            <a:r>
              <a:rPr lang="fr-FR" sz="5600" dirty="0">
                <a:effectLst/>
                <a:latin typeface="Nunito" pitchFamily="2" charset="0"/>
                <a:ea typeface="Times New Roman" panose="02020603050405020304" pitchFamily="18" charset="0"/>
              </a:rPr>
              <a:t> </a:t>
            </a:r>
          </a:p>
          <a:p>
            <a:pPr marL="0" lvl="0" indent="0" algn="just">
              <a:buSzPts val="1000"/>
              <a:buNone/>
              <a:tabLst>
                <a:tab pos="588645" algn="l"/>
              </a:tabLst>
            </a:pPr>
            <a:r>
              <a:rPr lang="fr-FR" sz="5600" b="1" u="sng" dirty="0">
                <a:effectLst/>
                <a:latin typeface="Nunito" pitchFamily="2" charset="0"/>
                <a:ea typeface="Times New Roman" panose="02020603050405020304" pitchFamily="18" charset="0"/>
              </a:rPr>
              <a:t>Magic </a:t>
            </a:r>
            <a:r>
              <a:rPr lang="fr-FR" sz="5600" b="1" u="sng" dirty="0" err="1">
                <a:effectLst/>
                <a:latin typeface="Nunito" pitchFamily="2" charset="0"/>
                <a:ea typeface="Times New Roman" panose="02020603050405020304" pitchFamily="18" charset="0"/>
              </a:rPr>
              <a:t>eye</a:t>
            </a:r>
            <a:r>
              <a:rPr lang="fr-FR" sz="5600" b="1" u="sng" dirty="0">
                <a:effectLst/>
                <a:latin typeface="Nunito" pitchFamily="2" charset="0"/>
                <a:ea typeface="Times New Roman" panose="02020603050405020304" pitchFamily="18" charset="0"/>
              </a:rPr>
              <a:t>:</a:t>
            </a:r>
            <a:r>
              <a:rPr lang="fr-FR" sz="5600" b="1" u="sng" dirty="0">
                <a:latin typeface="Nunito" pitchFamily="2" charset="0"/>
                <a:ea typeface="Times New Roman" panose="02020603050405020304" pitchFamily="18" charset="0"/>
              </a:rPr>
              <a:t> </a:t>
            </a:r>
            <a:r>
              <a:rPr lang="fr-FR" sz="5600" dirty="0">
                <a:effectLst/>
                <a:latin typeface="Nunito" pitchFamily="2" charset="0"/>
                <a:ea typeface="Times New Roman" panose="02020603050405020304" pitchFamily="18" charset="0"/>
              </a:rPr>
              <a:t>Coller 6 flashcards maximum au tableau. Les nommer et faire répéter les élèves. Enlevez ensuite les cartes une à une. Montrer l’endroit où elles étaient et les enfants répètent le nom comme si elles étaient là.</a:t>
            </a:r>
          </a:p>
          <a:p>
            <a:pPr marL="114300" indent="0" algn="just">
              <a:buNone/>
            </a:pPr>
            <a:r>
              <a:rPr lang="fr-FR" sz="5600" dirty="0">
                <a:effectLst/>
                <a:latin typeface="Nunito" pitchFamily="2" charset="0"/>
                <a:ea typeface="Times New Roman" panose="02020603050405020304" pitchFamily="18" charset="0"/>
              </a:rPr>
              <a:t> </a:t>
            </a:r>
          </a:p>
          <a:p>
            <a:pPr marL="114300" indent="0" algn="just">
              <a:buNone/>
            </a:pPr>
            <a:r>
              <a:rPr lang="fr-FR" sz="5600" dirty="0">
                <a:solidFill>
                  <a:srgbClr val="0000FF"/>
                </a:solidFill>
                <a:effectLst/>
                <a:latin typeface="Nunito" pitchFamily="2" charset="0"/>
                <a:ea typeface="Times New Roman" panose="02020603050405020304" pitchFamily="18" charset="0"/>
                <a:cs typeface="Times New Roman" panose="02020603050405020304" pitchFamily="18" charset="0"/>
              </a:rPr>
              <a:t> </a:t>
            </a:r>
            <a:endParaRPr lang="fr-FR" sz="5600" dirty="0">
              <a:effectLst/>
              <a:latin typeface="Nunito" pitchFamily="2" charset="0"/>
              <a:ea typeface="Times New Roman" panose="02020603050405020304" pitchFamily="18" charset="0"/>
            </a:endParaRPr>
          </a:p>
          <a:p>
            <a:pPr marL="0" lvl="0" indent="0" algn="just">
              <a:buSzPts val="1000"/>
              <a:buNone/>
              <a:tabLst>
                <a:tab pos="588645" algn="l"/>
              </a:tabLst>
            </a:pPr>
            <a:r>
              <a:rPr lang="en-GB" sz="5600" b="1" u="sng" dirty="0">
                <a:effectLst/>
                <a:latin typeface="Nunito" pitchFamily="2" charset="0"/>
                <a:ea typeface="Times New Roman" panose="02020603050405020304" pitchFamily="18" charset="0"/>
              </a:rPr>
              <a:t>Repeat if it’s true:</a:t>
            </a:r>
            <a:r>
              <a:rPr lang="fr-FR" sz="5600" b="1" u="sng" dirty="0">
                <a:latin typeface="Nunito" pitchFamily="2" charset="0"/>
                <a:ea typeface="Times New Roman" panose="02020603050405020304" pitchFamily="18" charset="0"/>
              </a:rPr>
              <a:t> </a:t>
            </a:r>
            <a:r>
              <a:rPr lang="fr-FR" sz="5600" dirty="0">
                <a:effectLst/>
                <a:latin typeface="Nunito" pitchFamily="2" charset="0"/>
                <a:ea typeface="Times New Roman" panose="02020603050405020304" pitchFamily="18" charset="0"/>
                <a:cs typeface="Times New Roman" panose="02020603050405020304" pitchFamily="18" charset="0"/>
              </a:rPr>
              <a:t>Montrer une flashcard et la nommer. Si c’est vrai les enfants répètent sinon ils se taisent.</a:t>
            </a:r>
          </a:p>
          <a:p>
            <a:pPr marL="114300" indent="0" algn="just">
              <a:buNone/>
            </a:pPr>
            <a:r>
              <a:rPr lang="fr-FR" sz="5600" dirty="0">
                <a:effectLst/>
                <a:latin typeface="Nunito" pitchFamily="2" charset="0"/>
                <a:ea typeface="Times New Roman" panose="02020603050405020304" pitchFamily="18" charset="0"/>
                <a:cs typeface="Times New Roman" panose="02020603050405020304" pitchFamily="18" charset="0"/>
              </a:rPr>
              <a:t> </a:t>
            </a:r>
            <a:endParaRPr lang="fr-FR" sz="5600" dirty="0">
              <a:effectLst/>
              <a:latin typeface="Nunito" pitchFamily="2" charset="0"/>
              <a:ea typeface="Times New Roman" panose="02020603050405020304" pitchFamily="18" charset="0"/>
            </a:endParaRPr>
          </a:p>
          <a:p>
            <a:pPr marL="0" lvl="0" indent="0" algn="just">
              <a:buSzPts val="1000"/>
              <a:buNone/>
              <a:tabLst>
                <a:tab pos="588645" algn="l"/>
              </a:tabLst>
            </a:pPr>
            <a:r>
              <a:rPr lang="en-GB" sz="5600" b="1" u="sng" dirty="0">
                <a:effectLst/>
                <a:latin typeface="Nunito" pitchFamily="2" charset="0"/>
                <a:ea typeface="Times New Roman" panose="02020603050405020304" pitchFamily="18" charset="0"/>
              </a:rPr>
              <a:t>Read on my lips:</a:t>
            </a:r>
            <a:r>
              <a:rPr lang="fr-FR" sz="5600" b="1" u="sng" dirty="0">
                <a:latin typeface="Nunito" pitchFamily="2" charset="0"/>
                <a:ea typeface="Times New Roman" panose="02020603050405020304" pitchFamily="18" charset="0"/>
              </a:rPr>
              <a:t> </a:t>
            </a:r>
            <a:r>
              <a:rPr lang="fr-FR" sz="5600" dirty="0">
                <a:effectLst/>
                <a:latin typeface="Nunito" pitchFamily="2" charset="0"/>
                <a:ea typeface="Times New Roman" panose="02020603050405020304" pitchFamily="18" charset="0"/>
              </a:rPr>
              <a:t>Coller un set de flashcards au tableau. Choisir une flashcard et en donner le nom à la classe en silence, juste en articulant. Les élèves lisent sur vos lèvres et donnent le mot à voix haute.</a:t>
            </a:r>
          </a:p>
          <a:p>
            <a:pPr marL="114300" indent="0" algn="just">
              <a:buNone/>
            </a:pPr>
            <a:r>
              <a:rPr lang="fr-FR" sz="3200" dirty="0">
                <a:effectLst/>
                <a:latin typeface="Arial" panose="020B0604020202020204" pitchFamily="34" charset="0"/>
                <a:ea typeface="Times New Roman" panose="02020603050405020304" pitchFamily="18" charset="0"/>
              </a:rPr>
              <a:t>  </a:t>
            </a:r>
          </a:p>
          <a:p>
            <a:pPr marL="114300" indent="0">
              <a:buNone/>
            </a:pPr>
            <a:endParaRPr lang="fr-FR" sz="3200" b="1" u="sng" dirty="0">
              <a:effectLst/>
              <a:latin typeface="Calibri" panose="020F0502020204030204" pitchFamily="34" charset="0"/>
              <a:cs typeface="Calibri" panose="020F0502020204030204" pitchFamily="34" charset="0"/>
            </a:endParaRPr>
          </a:p>
          <a:p>
            <a:endPar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endPar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14300" indent="0">
              <a:buNone/>
            </a:pPr>
            <a:endPar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985135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82143B-43AF-2A37-9103-047C277DB1FF}"/>
              </a:ext>
            </a:extLst>
          </p:cNvPr>
          <p:cNvSpPr>
            <a:spLocks noGrp="1"/>
          </p:cNvSpPr>
          <p:nvPr>
            <p:ph type="title"/>
          </p:nvPr>
        </p:nvSpPr>
        <p:spPr>
          <a:xfrm>
            <a:off x="311700" y="130700"/>
            <a:ext cx="8520600" cy="572700"/>
          </a:xfrm>
        </p:spPr>
        <p:txBody>
          <a:bodyPr/>
          <a:lstStyle/>
          <a:p>
            <a:r>
              <a:rPr lang="fr-FR" dirty="0"/>
              <a:t>Pour la fixation: Les flashcards !</a:t>
            </a:r>
          </a:p>
        </p:txBody>
      </p:sp>
      <p:sp>
        <p:nvSpPr>
          <p:cNvPr id="3" name="Espace réservé du texte 2">
            <a:extLst>
              <a:ext uri="{FF2B5EF4-FFF2-40B4-BE49-F238E27FC236}">
                <a16:creationId xmlns:a16="http://schemas.microsoft.com/office/drawing/2014/main" id="{E08851EB-1D20-2AC8-6DA2-E9EAA7A6F6BA}"/>
              </a:ext>
            </a:extLst>
          </p:cNvPr>
          <p:cNvSpPr>
            <a:spLocks noGrp="1"/>
          </p:cNvSpPr>
          <p:nvPr>
            <p:ph type="body" idx="1"/>
          </p:nvPr>
        </p:nvSpPr>
        <p:spPr>
          <a:xfrm>
            <a:off x="104530" y="560525"/>
            <a:ext cx="8520600" cy="4309400"/>
          </a:xfrm>
        </p:spPr>
        <p:txBody>
          <a:bodyPr>
            <a:normAutofit fontScale="25000" lnSpcReduction="20000"/>
          </a:bodyPr>
          <a:lstStyle/>
          <a:p>
            <a:pPr marL="0" lvl="0" indent="0" algn="just">
              <a:buSzPts val="1000"/>
              <a:buNone/>
              <a:tabLst>
                <a:tab pos="588645" algn="l"/>
              </a:tabLst>
            </a:pPr>
            <a:r>
              <a:rPr lang="fr-FR" sz="5600" b="1" u="sng" dirty="0" err="1">
                <a:effectLst/>
                <a:latin typeface="Nunito" pitchFamily="2" charset="0"/>
                <a:ea typeface="Times New Roman" panose="02020603050405020304" pitchFamily="18" charset="0"/>
              </a:rPr>
              <a:t>Slowly</a:t>
            </a:r>
            <a:r>
              <a:rPr lang="fr-FR" sz="5600" b="1" u="sng" dirty="0">
                <a:effectLst/>
                <a:latin typeface="Nunito" pitchFamily="2" charset="0"/>
                <a:ea typeface="Times New Roman" panose="02020603050405020304" pitchFamily="18" charset="0"/>
              </a:rPr>
              <a:t>, </a:t>
            </a:r>
            <a:r>
              <a:rPr lang="fr-FR" sz="5600" b="1" u="sng" dirty="0" err="1">
                <a:effectLst/>
                <a:latin typeface="Nunito" pitchFamily="2" charset="0"/>
                <a:ea typeface="Times New Roman" panose="02020603050405020304" pitchFamily="18" charset="0"/>
              </a:rPr>
              <a:t>Slowly</a:t>
            </a:r>
            <a:r>
              <a:rPr lang="fr-FR" sz="5600" b="1" u="sng" dirty="0">
                <a:effectLst/>
                <a:latin typeface="Nunito" pitchFamily="2" charset="0"/>
                <a:ea typeface="Times New Roman" panose="02020603050405020304" pitchFamily="18" charset="0"/>
              </a:rPr>
              <a:t>:</a:t>
            </a:r>
            <a:r>
              <a:rPr lang="fr-FR" sz="5600" b="1" dirty="0">
                <a:effectLst/>
                <a:latin typeface="Nunito" pitchFamily="2" charset="0"/>
                <a:ea typeface="Times New Roman" panose="02020603050405020304" pitchFamily="18" charset="0"/>
              </a:rPr>
              <a:t>  </a:t>
            </a:r>
            <a:r>
              <a:rPr lang="fr-FR" sz="5600" dirty="0">
                <a:effectLst/>
                <a:latin typeface="Nunito" pitchFamily="2" charset="0"/>
                <a:ea typeface="Times New Roman" panose="02020603050405020304" pitchFamily="18" charset="0"/>
              </a:rPr>
              <a:t>Masquer la flashcard et faire descendre le cache le plus doucement possible. Dès qu’un élève pense avoir reconnu la </a:t>
            </a:r>
            <a:r>
              <a:rPr lang="fr-FR" sz="5600" dirty="0" err="1">
                <a:effectLst/>
                <a:latin typeface="Nunito" pitchFamily="2" charset="0"/>
                <a:ea typeface="Times New Roman" panose="02020603050405020304" pitchFamily="18" charset="0"/>
              </a:rPr>
              <a:t>flaschard</a:t>
            </a:r>
            <a:r>
              <a:rPr lang="fr-FR" sz="5600" dirty="0">
                <a:effectLst/>
                <a:latin typeface="Nunito" pitchFamily="2" charset="0"/>
                <a:ea typeface="Times New Roman" panose="02020603050405020304" pitchFamily="18" charset="0"/>
              </a:rPr>
              <a:t>, il lève la main. </a:t>
            </a:r>
            <a:r>
              <a:rPr lang="en-GB" sz="5600" dirty="0">
                <a:solidFill>
                  <a:srgbClr val="0000FF"/>
                </a:solidFill>
                <a:effectLst/>
                <a:latin typeface="Nunito" pitchFamily="2" charset="0"/>
                <a:ea typeface="Times New Roman" panose="02020603050405020304" pitchFamily="18" charset="0"/>
              </a:rPr>
              <a:t>« It's a girl, she's happy... »</a:t>
            </a:r>
          </a:p>
          <a:p>
            <a:pPr marL="0" lvl="0" indent="0" algn="just">
              <a:buSzPts val="1000"/>
              <a:buNone/>
              <a:tabLst>
                <a:tab pos="588645" algn="l"/>
              </a:tabLst>
            </a:pPr>
            <a:endParaRPr lang="fr-FR" sz="5600" dirty="0">
              <a:solidFill>
                <a:srgbClr val="0000FF"/>
              </a:solidFill>
              <a:latin typeface="Nunito" pitchFamily="2" charset="0"/>
              <a:ea typeface="Times New Roman" panose="02020603050405020304" pitchFamily="18" charset="0"/>
            </a:endParaRPr>
          </a:p>
          <a:p>
            <a:pPr marL="0" lvl="0" indent="0" algn="just">
              <a:buSzPts val="1000"/>
              <a:buNone/>
              <a:tabLst>
                <a:tab pos="588645" algn="l"/>
              </a:tabLst>
            </a:pPr>
            <a:r>
              <a:rPr lang="en-GB" sz="5600" dirty="0">
                <a:effectLst/>
                <a:latin typeface="Nunito" pitchFamily="2" charset="0"/>
                <a:ea typeface="Times New Roman" panose="02020603050405020304" pitchFamily="18" charset="0"/>
                <a:cs typeface="Times New Roman" panose="02020603050405020304" pitchFamily="18" charset="0"/>
              </a:rPr>
              <a:t> </a:t>
            </a:r>
            <a:r>
              <a:rPr lang="fr-FR" sz="5600" b="1" u="sng" dirty="0">
                <a:effectLst/>
                <a:latin typeface="Nunito" pitchFamily="2" charset="0"/>
                <a:ea typeface="Times New Roman" panose="02020603050405020304" pitchFamily="18" charset="0"/>
              </a:rPr>
              <a:t>Mime </a:t>
            </a:r>
            <a:r>
              <a:rPr lang="fr-FR" sz="5600" b="1" u="sng" dirty="0" err="1">
                <a:effectLst/>
                <a:latin typeface="Nunito" pitchFamily="2" charset="0"/>
                <a:ea typeface="Times New Roman" panose="02020603050405020304" pitchFamily="18" charset="0"/>
              </a:rPr>
              <a:t>it</a:t>
            </a:r>
            <a:r>
              <a:rPr lang="fr-FR" sz="5600" b="1" u="sng" dirty="0">
                <a:effectLst/>
                <a:latin typeface="Nunito" pitchFamily="2" charset="0"/>
                <a:ea typeface="Times New Roman" panose="02020603050405020304" pitchFamily="18" charset="0"/>
              </a:rPr>
              <a:t>: </a:t>
            </a:r>
            <a:r>
              <a:rPr lang="fr-FR" sz="5600" b="1" u="none" strike="noStrike" dirty="0">
                <a:effectLst/>
                <a:latin typeface="Nunito" pitchFamily="2" charset="0"/>
                <a:ea typeface="Times New Roman" panose="02020603050405020304" pitchFamily="18" charset="0"/>
              </a:rPr>
              <a:t>   </a:t>
            </a:r>
            <a:r>
              <a:rPr lang="fr-FR" sz="5600" b="1" u="sng" strike="noStrike" dirty="0">
                <a:latin typeface="Nunito" pitchFamily="2" charset="0"/>
                <a:ea typeface="Times New Roman" panose="02020603050405020304" pitchFamily="18" charset="0"/>
              </a:rPr>
              <a:t> </a:t>
            </a:r>
            <a:r>
              <a:rPr lang="fr-FR" sz="5600" dirty="0">
                <a:effectLst/>
                <a:latin typeface="Nunito" pitchFamily="2" charset="0"/>
                <a:ea typeface="Times New Roman" panose="02020603050405020304" pitchFamily="18" charset="0"/>
              </a:rPr>
              <a:t>Un élève mime la flashcard de son choix. Les élèves doivent deviner et nommer. </a:t>
            </a:r>
            <a:r>
              <a:rPr lang="en-GB" sz="5600" dirty="0">
                <a:solidFill>
                  <a:srgbClr val="0000FF"/>
                </a:solidFill>
                <a:effectLst/>
                <a:latin typeface="Nunito" pitchFamily="2" charset="0"/>
                <a:ea typeface="Times New Roman" panose="02020603050405020304" pitchFamily="18" charset="0"/>
              </a:rPr>
              <a:t>« You're hungry! You're having chips...»</a:t>
            </a:r>
          </a:p>
          <a:p>
            <a:pPr marL="114300" indent="0" algn="just">
              <a:buNone/>
              <a:tabLst>
                <a:tab pos="449580" algn="l"/>
              </a:tabLst>
            </a:pPr>
            <a:endParaRPr lang="fr-FR" sz="5600" dirty="0">
              <a:latin typeface="Nunito" pitchFamily="2" charset="0"/>
            </a:endParaRPr>
          </a:p>
          <a:p>
            <a:pPr marL="114300" indent="0" algn="just">
              <a:buNone/>
              <a:tabLst>
                <a:tab pos="449580" algn="l"/>
              </a:tabLst>
            </a:pPr>
            <a:r>
              <a:rPr lang="en-GB" sz="5600" b="1" u="sng" dirty="0">
                <a:effectLst/>
                <a:latin typeface="Nunito" pitchFamily="2" charset="0"/>
              </a:rPr>
              <a:t>Do you like carrots?</a:t>
            </a:r>
            <a:r>
              <a:rPr lang="fr-FR" sz="5600" b="1" u="sng" dirty="0">
                <a:latin typeface="Nunito" pitchFamily="2" charset="0"/>
              </a:rPr>
              <a:t> </a:t>
            </a:r>
            <a:r>
              <a:rPr lang="fr-FR" sz="5600" dirty="0">
                <a:effectLst/>
                <a:latin typeface="Nunito" pitchFamily="2" charset="0"/>
                <a:ea typeface="Times New Roman" panose="02020603050405020304" pitchFamily="18" charset="0"/>
                <a:cs typeface="Times New Roman" panose="02020603050405020304" pitchFamily="18" charset="0"/>
              </a:rPr>
              <a:t>Préparer un set de flashcards. Se tenir dans un cercle avec les élèves. Passer une flashcard (ex : une carotte) à l’élève placé à sa gauche et lui demander : </a:t>
            </a:r>
            <a:r>
              <a:rPr lang="fr-FR" sz="5600" dirty="0">
                <a:solidFill>
                  <a:srgbClr val="0000FF"/>
                </a:solidFill>
                <a:effectLst/>
                <a:latin typeface="Nunito" pitchFamily="2" charset="0"/>
                <a:ea typeface="Times New Roman" panose="02020603050405020304" pitchFamily="18" charset="0"/>
                <a:cs typeface="Times New Roman" panose="02020603050405020304" pitchFamily="18" charset="0"/>
              </a:rPr>
              <a:t>« -Do </a:t>
            </a:r>
            <a:r>
              <a:rPr lang="fr-FR" sz="5600" dirty="0" err="1">
                <a:solidFill>
                  <a:srgbClr val="0000FF"/>
                </a:solidFill>
                <a:effectLst/>
                <a:latin typeface="Nunito" pitchFamily="2" charset="0"/>
                <a:ea typeface="Times New Roman" panose="02020603050405020304" pitchFamily="18" charset="0"/>
                <a:cs typeface="Times New Roman" panose="02020603050405020304" pitchFamily="18" charset="0"/>
              </a:rPr>
              <a:t>you</a:t>
            </a:r>
            <a:r>
              <a:rPr lang="fr-FR" sz="5600" dirty="0">
                <a:solidFill>
                  <a:srgbClr val="0000FF"/>
                </a:solidFill>
                <a:effectLst/>
                <a:latin typeface="Nunito" pitchFamily="2" charset="0"/>
                <a:ea typeface="Times New Roman" panose="02020603050405020304" pitchFamily="18" charset="0"/>
                <a:cs typeface="Times New Roman" panose="02020603050405020304" pitchFamily="18" charset="0"/>
              </a:rPr>
              <a:t> like </a:t>
            </a:r>
            <a:r>
              <a:rPr lang="fr-FR" sz="5600" dirty="0" err="1">
                <a:solidFill>
                  <a:srgbClr val="0000FF"/>
                </a:solidFill>
                <a:effectLst/>
                <a:latin typeface="Nunito" pitchFamily="2" charset="0"/>
                <a:ea typeface="Times New Roman" panose="02020603050405020304" pitchFamily="18" charset="0"/>
                <a:cs typeface="Times New Roman" panose="02020603050405020304" pitchFamily="18" charset="0"/>
              </a:rPr>
              <a:t>carrots</a:t>
            </a:r>
            <a:r>
              <a:rPr lang="fr-FR" sz="5600" dirty="0">
                <a:solidFill>
                  <a:srgbClr val="0000FF"/>
                </a:solidFill>
                <a:effectLst/>
                <a:latin typeface="Nunito" pitchFamily="2" charset="0"/>
                <a:ea typeface="Times New Roman" panose="02020603050405020304" pitchFamily="18" charset="0"/>
                <a:cs typeface="Times New Roman" panose="02020603050405020304" pitchFamily="18" charset="0"/>
              </a:rPr>
              <a:t> ? </a:t>
            </a:r>
            <a:r>
              <a:rPr lang="fr-FR" sz="5600" dirty="0">
                <a:effectLst/>
                <a:latin typeface="Nunito" pitchFamily="2" charset="0"/>
                <a:ea typeface="Times New Roman" panose="02020603050405020304" pitchFamily="18" charset="0"/>
                <a:cs typeface="Times New Roman" panose="02020603050405020304" pitchFamily="18" charset="0"/>
              </a:rPr>
              <a:t>L’enfant répond </a:t>
            </a:r>
            <a:r>
              <a:rPr lang="fr-FR" sz="5600" dirty="0">
                <a:solidFill>
                  <a:srgbClr val="0000FF"/>
                </a:solidFill>
                <a:effectLst/>
                <a:latin typeface="Nunito" pitchFamily="2" charset="0"/>
                <a:ea typeface="Times New Roman" panose="02020603050405020304" pitchFamily="18" charset="0"/>
                <a:cs typeface="Times New Roman" panose="02020603050405020304" pitchFamily="18" charset="0"/>
              </a:rPr>
              <a:t>-Yes I do / No I </a:t>
            </a:r>
            <a:r>
              <a:rPr lang="fr-FR" sz="5600" dirty="0" err="1">
                <a:solidFill>
                  <a:srgbClr val="0000FF"/>
                </a:solidFill>
                <a:effectLst/>
                <a:latin typeface="Nunito" pitchFamily="2" charset="0"/>
                <a:ea typeface="Times New Roman" panose="02020603050405020304" pitchFamily="18" charset="0"/>
                <a:cs typeface="Times New Roman" panose="02020603050405020304" pitchFamily="18" charset="0"/>
              </a:rPr>
              <a:t>don’t</a:t>
            </a:r>
            <a:r>
              <a:rPr lang="fr-FR" sz="5600" dirty="0">
                <a:solidFill>
                  <a:srgbClr val="0000FF"/>
                </a:solidFill>
                <a:effectLst/>
                <a:latin typeface="Nunito" pitchFamily="2" charset="0"/>
                <a:ea typeface="Times New Roman" panose="02020603050405020304" pitchFamily="18" charset="0"/>
                <a:cs typeface="Times New Roman" panose="02020603050405020304" pitchFamily="18" charset="0"/>
              </a:rPr>
              <a:t>. »</a:t>
            </a:r>
            <a:r>
              <a:rPr lang="fr-FR" sz="5600" dirty="0">
                <a:effectLst/>
                <a:latin typeface="Nunito" pitchFamily="2" charset="0"/>
                <a:ea typeface="Times New Roman" panose="02020603050405020304" pitchFamily="18" charset="0"/>
                <a:cs typeface="Times New Roman" panose="02020603050405020304" pitchFamily="18" charset="0"/>
              </a:rPr>
              <a:t> et passe la carte à son voisin en lui posant la question à son tour. Quand la première flashcard a atteint le troisième élève, en introduire une nouvelle.</a:t>
            </a:r>
            <a:endParaRPr lang="fr-FR" sz="5600" dirty="0">
              <a:effectLst/>
              <a:latin typeface="Nunito" pitchFamily="2" charset="0"/>
              <a:ea typeface="Times New Roman" panose="02020603050405020304" pitchFamily="18" charset="0"/>
            </a:endParaRPr>
          </a:p>
          <a:p>
            <a:pPr marL="1828800" lvl="4" indent="0" algn="just">
              <a:buNone/>
            </a:pPr>
            <a:r>
              <a:rPr lang="fr-FR" sz="5600" b="1" dirty="0">
                <a:effectLst/>
                <a:latin typeface="Nunito" pitchFamily="2" charset="0"/>
              </a:rPr>
              <a:t> </a:t>
            </a:r>
          </a:p>
          <a:p>
            <a:pPr marL="0" lvl="0" indent="0" algn="just">
              <a:buSzPts val="1000"/>
              <a:buNone/>
              <a:tabLst>
                <a:tab pos="228600" algn="l"/>
              </a:tabLst>
            </a:pPr>
            <a:r>
              <a:rPr lang="fr-FR" sz="5600" b="1" u="sng" dirty="0">
                <a:effectLst/>
                <a:latin typeface="Nunito" pitchFamily="2" charset="0"/>
              </a:rPr>
              <a:t>Flash:</a:t>
            </a:r>
            <a:r>
              <a:rPr lang="fr-FR" sz="5600" u="sng" dirty="0">
                <a:effectLst/>
                <a:latin typeface="Nunito" pitchFamily="2" charset="0"/>
              </a:rPr>
              <a:t> </a:t>
            </a:r>
            <a:r>
              <a:rPr lang="fr-FR" sz="5600" dirty="0">
                <a:effectLst/>
                <a:latin typeface="Nunito" pitchFamily="2" charset="0"/>
              </a:rPr>
              <a:t> Retourner une flashcard le plus rapidement possible afin que les élèves n’aient le temps que de l’apercevoir. Ils doivent deviner et dire ce que c’est.</a:t>
            </a:r>
          </a:p>
          <a:p>
            <a:pPr marL="114300" indent="0" algn="just">
              <a:buNone/>
            </a:pPr>
            <a:r>
              <a:rPr lang="en-GB" sz="5600" dirty="0">
                <a:solidFill>
                  <a:srgbClr val="0000FF"/>
                </a:solidFill>
                <a:effectLst/>
                <a:latin typeface="Nunito" pitchFamily="2" charset="0"/>
                <a:ea typeface="Times New Roman" panose="02020603050405020304" pitchFamily="18" charset="0"/>
                <a:cs typeface="Times New Roman" panose="02020603050405020304" pitchFamily="18" charset="0"/>
              </a:rPr>
              <a:t>« -What is it? </a:t>
            </a:r>
            <a:r>
              <a:rPr lang="en-GB" sz="5600" dirty="0" err="1">
                <a:solidFill>
                  <a:srgbClr val="0000FF"/>
                </a:solidFill>
                <a:effectLst/>
                <a:latin typeface="Nunito" pitchFamily="2" charset="0"/>
                <a:ea typeface="Times New Roman" panose="02020603050405020304" pitchFamily="18" charset="0"/>
                <a:cs typeface="Times New Roman" panose="02020603050405020304" pitchFamily="18" charset="0"/>
              </a:rPr>
              <a:t>Élève</a:t>
            </a:r>
            <a:r>
              <a:rPr lang="en-GB" sz="5600" dirty="0">
                <a:solidFill>
                  <a:srgbClr val="0000FF"/>
                </a:solidFill>
                <a:effectLst/>
                <a:latin typeface="Nunito" pitchFamily="2" charset="0"/>
                <a:ea typeface="Times New Roman" panose="02020603050405020304" pitchFamily="18" charset="0"/>
                <a:cs typeface="Times New Roman" panose="02020603050405020304" pitchFamily="18" charset="0"/>
              </a:rPr>
              <a:t> A - I don't know.  -What is it? </a:t>
            </a:r>
            <a:r>
              <a:rPr lang="en-GB" sz="5600" dirty="0" err="1">
                <a:solidFill>
                  <a:srgbClr val="0000FF"/>
                </a:solidFill>
                <a:effectLst/>
                <a:latin typeface="Nunito" pitchFamily="2" charset="0"/>
                <a:ea typeface="Times New Roman" panose="02020603050405020304" pitchFamily="18" charset="0"/>
                <a:cs typeface="Times New Roman" panose="02020603050405020304" pitchFamily="18" charset="0"/>
              </a:rPr>
              <a:t>Élève</a:t>
            </a:r>
            <a:r>
              <a:rPr lang="en-GB" sz="5600" dirty="0">
                <a:solidFill>
                  <a:srgbClr val="0000FF"/>
                </a:solidFill>
                <a:effectLst/>
                <a:latin typeface="Nunito" pitchFamily="2" charset="0"/>
                <a:ea typeface="Times New Roman" panose="02020603050405020304" pitchFamily="18" charset="0"/>
                <a:cs typeface="Times New Roman" panose="02020603050405020304" pitchFamily="18" charset="0"/>
              </a:rPr>
              <a:t> B -It's a kite. - Yes it is, it's your turn, pick up a card and ask your friends what it is. ... »</a:t>
            </a:r>
            <a:endParaRPr lang="fr-FR" sz="5600" dirty="0">
              <a:effectLst/>
              <a:latin typeface="Nunito" pitchFamily="2" charset="0"/>
              <a:ea typeface="Times New Roman" panose="02020603050405020304" pitchFamily="18" charset="0"/>
            </a:endParaRPr>
          </a:p>
          <a:p>
            <a:pPr marL="114300" indent="0" algn="just">
              <a:buNone/>
            </a:pPr>
            <a:r>
              <a:rPr lang="en-GB" sz="5600" u="none" strike="noStrike" dirty="0">
                <a:effectLst/>
                <a:latin typeface="Nunito" pitchFamily="2" charset="0"/>
                <a:ea typeface="Times New Roman" panose="02020603050405020304" pitchFamily="18" charset="0"/>
                <a:cs typeface="Arial" panose="020B0604020202020204" pitchFamily="34" charset="0"/>
              </a:rPr>
              <a:t> </a:t>
            </a:r>
            <a:endParaRPr lang="fr-FR" sz="5600" dirty="0">
              <a:effectLst/>
              <a:latin typeface="Nunito" pitchFamily="2" charset="0"/>
              <a:ea typeface="Times New Roman" panose="02020603050405020304" pitchFamily="18" charset="0"/>
            </a:endParaRPr>
          </a:p>
          <a:p>
            <a:pPr marL="2286000" lvl="5" indent="0" algn="just">
              <a:buNone/>
            </a:pPr>
            <a:r>
              <a:rPr lang="en-GB" sz="5600" b="1" dirty="0">
                <a:effectLst/>
                <a:latin typeface="Nunito" pitchFamily="2" charset="0"/>
                <a:cs typeface="Times New Roman" panose="02020603050405020304" pitchFamily="18" charset="0"/>
              </a:rPr>
              <a:t> </a:t>
            </a:r>
            <a:endParaRPr lang="fr-FR" sz="5600" b="1" dirty="0">
              <a:effectLst/>
              <a:latin typeface="Nunito" pitchFamily="2" charset="0"/>
            </a:endParaRPr>
          </a:p>
          <a:p>
            <a:pPr marL="0" lvl="0" indent="0" algn="just">
              <a:buSzPts val="1000"/>
              <a:buNone/>
              <a:tabLst>
                <a:tab pos="228600" algn="l"/>
              </a:tabLst>
            </a:pPr>
            <a:r>
              <a:rPr lang="fr-FR" sz="5600" b="1" u="sng" dirty="0">
                <a:effectLst/>
                <a:latin typeface="Nunito" pitchFamily="2" charset="0"/>
              </a:rPr>
              <a:t>Guess:</a:t>
            </a:r>
            <a:r>
              <a:rPr lang="fr-FR" sz="5600" b="1" u="sng" dirty="0">
                <a:latin typeface="Nunito" pitchFamily="2" charset="0"/>
              </a:rPr>
              <a:t> </a:t>
            </a:r>
            <a:r>
              <a:rPr lang="fr-FR" sz="5600" dirty="0">
                <a:effectLst/>
                <a:latin typeface="Nunito" pitchFamily="2" charset="0"/>
                <a:ea typeface="Times New Roman" panose="02020603050405020304" pitchFamily="18" charset="0"/>
                <a:cs typeface="Times New Roman" panose="02020603050405020304" pitchFamily="18" charset="0"/>
              </a:rPr>
              <a:t>Choisir une carte en secret et inviter les élèves à deviner en posant des questions</a:t>
            </a:r>
            <a:endParaRPr lang="fr-FR" sz="5600" dirty="0">
              <a:effectLst/>
              <a:latin typeface="Nunito" pitchFamily="2" charset="0"/>
              <a:ea typeface="Times New Roman" panose="02020603050405020304" pitchFamily="18" charset="0"/>
            </a:endParaRPr>
          </a:p>
          <a:p>
            <a:pPr marL="114300" indent="0" algn="just">
              <a:buNone/>
            </a:pPr>
            <a:r>
              <a:rPr lang="en-GB" sz="5600" dirty="0">
                <a:solidFill>
                  <a:srgbClr val="0000FF"/>
                </a:solidFill>
                <a:effectLst/>
                <a:latin typeface="Nunito" pitchFamily="2" charset="0"/>
                <a:ea typeface="Times New Roman" panose="02020603050405020304" pitchFamily="18" charset="0"/>
                <a:cs typeface="Times New Roman" panose="02020603050405020304" pitchFamily="18" charset="0"/>
              </a:rPr>
              <a:t>« -Is it an animal? -Yes. -Is it fierce? -No. -How many legs has it got? - 6 -Is it a spider? -No, a spider has got 8 legs. - Is it a ladybird? -No. - Is it a fly? - Yes, it's your turn... »</a:t>
            </a:r>
            <a:endParaRPr lang="fr-FR" sz="5600" dirty="0">
              <a:effectLst/>
              <a:latin typeface="Nunito" pitchFamily="2" charset="0"/>
              <a:ea typeface="Times New Roman" panose="02020603050405020304" pitchFamily="18" charset="0"/>
            </a:endParaRPr>
          </a:p>
          <a:p>
            <a:pPr marL="114300" indent="0" algn="just">
              <a:buNone/>
            </a:pPr>
            <a:r>
              <a:rPr lang="fr-FR" sz="3200" dirty="0">
                <a:effectLst/>
                <a:latin typeface="Arial" panose="020B0604020202020204" pitchFamily="34" charset="0"/>
                <a:ea typeface="Times New Roman" panose="02020603050405020304" pitchFamily="18" charset="0"/>
              </a:rPr>
              <a:t>  </a:t>
            </a:r>
          </a:p>
          <a:p>
            <a:pPr marL="114300" indent="0">
              <a:buNone/>
            </a:pPr>
            <a:endParaRPr lang="fr-FR" sz="3200" b="1" u="sng" dirty="0">
              <a:effectLst/>
              <a:latin typeface="Calibri" panose="020F0502020204030204" pitchFamily="34" charset="0"/>
              <a:cs typeface="Calibri" panose="020F0502020204030204" pitchFamily="34" charset="0"/>
            </a:endParaRPr>
          </a:p>
          <a:p>
            <a:endPar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endPar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14300" indent="0">
              <a:buNone/>
            </a:pPr>
            <a:endPar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205958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8EEDEA-7FE1-9260-CAFF-84A3E44E526A}"/>
              </a:ext>
            </a:extLst>
          </p:cNvPr>
          <p:cNvSpPr>
            <a:spLocks noGrp="1"/>
          </p:cNvSpPr>
          <p:nvPr>
            <p:ph type="title"/>
          </p:nvPr>
        </p:nvSpPr>
        <p:spPr>
          <a:xfrm>
            <a:off x="311700" y="137844"/>
            <a:ext cx="6760613" cy="572700"/>
          </a:xfrm>
        </p:spPr>
        <p:txBody>
          <a:bodyPr/>
          <a:lstStyle/>
          <a:p>
            <a:r>
              <a:rPr lang="fr-FR" dirty="0"/>
              <a:t>Pour le réinvestissement</a:t>
            </a:r>
          </a:p>
        </p:txBody>
      </p:sp>
      <p:sp>
        <p:nvSpPr>
          <p:cNvPr id="3" name="Espace réservé du texte 2">
            <a:extLst>
              <a:ext uri="{FF2B5EF4-FFF2-40B4-BE49-F238E27FC236}">
                <a16:creationId xmlns:a16="http://schemas.microsoft.com/office/drawing/2014/main" id="{ECFAA4FC-ABB1-541A-8ED6-57235931098F}"/>
              </a:ext>
            </a:extLst>
          </p:cNvPr>
          <p:cNvSpPr>
            <a:spLocks noGrp="1"/>
          </p:cNvSpPr>
          <p:nvPr>
            <p:ph type="body" idx="1"/>
          </p:nvPr>
        </p:nvSpPr>
        <p:spPr>
          <a:xfrm>
            <a:off x="311700" y="863550"/>
            <a:ext cx="8520600" cy="3416400"/>
          </a:xfrm>
        </p:spPr>
        <p:txBody>
          <a:bodyPr>
            <a:normAutofit/>
          </a:bodyPr>
          <a:lstStyle/>
          <a:p>
            <a:pPr marL="457200" lvl="1" indent="0" algn="just">
              <a:buNone/>
            </a:pPr>
            <a:r>
              <a:rPr lang="fr-FR" sz="1400" b="1" u="sng" dirty="0">
                <a:effectLst/>
                <a:latin typeface="Nunito" pitchFamily="2" charset="0"/>
              </a:rPr>
              <a:t> Simon </a:t>
            </a:r>
            <a:r>
              <a:rPr lang="fr-FR" sz="1400" b="1" u="sng" dirty="0" err="1">
                <a:effectLst/>
                <a:latin typeface="Nunito" pitchFamily="2" charset="0"/>
              </a:rPr>
              <a:t>says</a:t>
            </a:r>
            <a:r>
              <a:rPr lang="fr-FR" sz="1400" b="1" dirty="0">
                <a:effectLst/>
                <a:latin typeface="Nunito" pitchFamily="2" charset="0"/>
              </a:rPr>
              <a:t>  à Comprendre des consignes, suivre des instructions.</a:t>
            </a:r>
            <a:endParaRPr lang="fr-FR" sz="1600" b="1" dirty="0">
              <a:effectLst/>
              <a:latin typeface="Nunito" pitchFamily="2" charset="0"/>
            </a:endParaRPr>
          </a:p>
          <a:p>
            <a:pPr marL="114300" indent="0" algn="just">
              <a:buNone/>
            </a:pPr>
            <a:r>
              <a:rPr lang="en-GB" sz="1400" dirty="0">
                <a:solidFill>
                  <a:srgbClr val="0000FF"/>
                </a:solidFill>
                <a:effectLst/>
                <a:latin typeface="Nunito" pitchFamily="2" charset="0"/>
                <a:ea typeface="Times New Roman" panose="02020603050405020304" pitchFamily="18" charset="0"/>
                <a:cs typeface="Times New Roman" panose="02020603050405020304" pitchFamily="18" charset="0"/>
              </a:rPr>
              <a:t>Simon says touch your…, close/open your eyes /mouth</a:t>
            </a:r>
            <a:r>
              <a:rPr lang="en-GB" sz="1400" dirty="0">
                <a:effectLst/>
                <a:latin typeface="Nunito" pitchFamily="2" charset="0"/>
                <a:ea typeface="Times New Roman" panose="02020603050405020304" pitchFamily="18" charset="0"/>
                <a:cs typeface="Times New Roman" panose="02020603050405020304" pitchFamily="18" charset="0"/>
              </a:rPr>
              <a:t> (parties du corps)</a:t>
            </a:r>
            <a:endParaRPr lang="fr-FR" sz="1200" dirty="0">
              <a:effectLst/>
              <a:latin typeface="Nunito" pitchFamily="2" charset="0"/>
              <a:ea typeface="Times New Roman" panose="02020603050405020304" pitchFamily="18" charset="0"/>
            </a:endParaRPr>
          </a:p>
          <a:p>
            <a:pPr marL="114300" indent="0" algn="just">
              <a:buNone/>
            </a:pPr>
            <a:r>
              <a:rPr lang="en-GB" sz="1400" dirty="0">
                <a:solidFill>
                  <a:srgbClr val="0000FF"/>
                </a:solidFill>
                <a:effectLst/>
                <a:latin typeface="Nunito" pitchFamily="2" charset="0"/>
                <a:ea typeface="Times New Roman" panose="02020603050405020304" pitchFamily="18" charset="0"/>
                <a:cs typeface="Times New Roman" panose="02020603050405020304" pitchFamily="18" charset="0"/>
              </a:rPr>
              <a:t>Simon says stand up, clap your hands, sit down, touch the floor, turn around, walk 3 steps, jump </a:t>
            </a:r>
            <a:r>
              <a:rPr lang="en-GB" sz="1400" dirty="0">
                <a:effectLst/>
                <a:latin typeface="Nunito" pitchFamily="2" charset="0"/>
                <a:ea typeface="Times New Roman" panose="02020603050405020304" pitchFamily="18" charset="0"/>
                <a:cs typeface="Times New Roman" panose="02020603050405020304" pitchFamily="18" charset="0"/>
              </a:rPr>
              <a:t>( des actions)</a:t>
            </a:r>
            <a:endParaRPr lang="fr-FR" sz="1200" dirty="0">
              <a:effectLst/>
              <a:latin typeface="Nunito" pitchFamily="2" charset="0"/>
              <a:ea typeface="Times New Roman" panose="02020603050405020304" pitchFamily="18" charset="0"/>
            </a:endParaRPr>
          </a:p>
          <a:p>
            <a:pPr marL="114300" indent="0" algn="just">
              <a:buNone/>
            </a:pPr>
            <a:r>
              <a:rPr lang="en-GB" sz="1400" dirty="0">
                <a:solidFill>
                  <a:srgbClr val="0000FF"/>
                </a:solidFill>
                <a:effectLst/>
                <a:latin typeface="Nunito" pitchFamily="2" charset="0"/>
                <a:ea typeface="Times New Roman" panose="02020603050405020304" pitchFamily="18" charset="0"/>
                <a:cs typeface="Times New Roman" panose="02020603050405020304" pitchFamily="18" charset="0"/>
              </a:rPr>
              <a:t>Simon says show me something </a:t>
            </a:r>
            <a:r>
              <a:rPr lang="en-GB" sz="1400" dirty="0">
                <a:effectLst/>
                <a:latin typeface="Nunito" pitchFamily="2" charset="0"/>
                <a:ea typeface="Times New Roman" panose="02020603050405020304" pitchFamily="18" charset="0"/>
                <a:cs typeface="Times New Roman" panose="02020603050405020304" pitchFamily="18" charset="0"/>
              </a:rPr>
              <a:t>... </a:t>
            </a:r>
            <a:r>
              <a:rPr lang="fr-FR" sz="1400" dirty="0">
                <a:effectLst/>
                <a:latin typeface="Nunito" pitchFamily="2" charset="0"/>
                <a:ea typeface="Times New Roman" panose="02020603050405020304" pitchFamily="18" charset="0"/>
                <a:cs typeface="Times New Roman" panose="02020603050405020304" pitchFamily="18" charset="0"/>
              </a:rPr>
              <a:t>(une couleur)</a:t>
            </a:r>
            <a:endParaRPr lang="fr-FR" sz="1200" dirty="0">
              <a:effectLst/>
              <a:latin typeface="Nunito" pitchFamily="2" charset="0"/>
              <a:ea typeface="Times New Roman" panose="02020603050405020304" pitchFamily="18" charset="0"/>
            </a:endParaRPr>
          </a:p>
          <a:p>
            <a:pPr marL="114300" indent="0" algn="just">
              <a:buNone/>
            </a:pPr>
            <a:r>
              <a:rPr lang="fr-FR" sz="1400" u="sng" dirty="0">
                <a:effectLst/>
                <a:latin typeface="Nunito" pitchFamily="2" charset="0"/>
                <a:ea typeface="Times New Roman" panose="02020603050405020304" pitchFamily="18" charset="0"/>
                <a:cs typeface="Times New Roman" panose="02020603050405020304" pitchFamily="18" charset="0"/>
              </a:rPr>
              <a:t>PC</a:t>
            </a:r>
            <a:r>
              <a:rPr lang="fr-FR" sz="1400" dirty="0">
                <a:effectLst/>
                <a:latin typeface="Nunito" pitchFamily="2" charset="0"/>
                <a:ea typeface="Times New Roman" panose="02020603050405020304" pitchFamily="18" charset="0"/>
                <a:cs typeface="Times New Roman" panose="02020603050405020304" pitchFamily="18" charset="0"/>
              </a:rPr>
              <a:t> un enfant devient meneur de jeu « </a:t>
            </a:r>
            <a:r>
              <a:rPr lang="fr-FR" sz="1400" dirty="0">
                <a:solidFill>
                  <a:srgbClr val="0000FF"/>
                </a:solidFill>
                <a:effectLst/>
                <a:latin typeface="Nunito" pitchFamily="2" charset="0"/>
                <a:ea typeface="Times New Roman" panose="02020603050405020304" pitchFamily="18" charset="0"/>
                <a:cs typeface="Times New Roman" panose="02020603050405020304" pitchFamily="18" charset="0"/>
              </a:rPr>
              <a:t>X </a:t>
            </a:r>
            <a:r>
              <a:rPr lang="fr-FR" sz="1400" dirty="0" err="1">
                <a:solidFill>
                  <a:srgbClr val="0000FF"/>
                </a:solidFill>
                <a:effectLst/>
                <a:latin typeface="Nunito" pitchFamily="2" charset="0"/>
                <a:ea typeface="Times New Roman" panose="02020603050405020304" pitchFamily="18" charset="0"/>
                <a:cs typeface="Times New Roman" panose="02020603050405020304" pitchFamily="18" charset="0"/>
              </a:rPr>
              <a:t>you</a:t>
            </a:r>
            <a:r>
              <a:rPr lang="fr-FR" sz="1400" dirty="0">
                <a:solidFill>
                  <a:srgbClr val="0000FF"/>
                </a:solidFill>
                <a:effectLst/>
                <a:latin typeface="Nunito" pitchFamily="2" charset="0"/>
                <a:ea typeface="Times New Roman" panose="02020603050405020304" pitchFamily="18" charset="0"/>
                <a:cs typeface="Times New Roman" panose="02020603050405020304" pitchFamily="18" charset="0"/>
              </a:rPr>
              <a:t> are the leader.</a:t>
            </a:r>
            <a:r>
              <a:rPr lang="fr-FR" sz="1400" dirty="0">
                <a:effectLst/>
                <a:latin typeface="Nunito" pitchFamily="2" charset="0"/>
                <a:ea typeface="Times New Roman" panose="02020603050405020304" pitchFamily="18" charset="0"/>
                <a:cs typeface="Times New Roman" panose="02020603050405020304" pitchFamily="18" charset="0"/>
              </a:rPr>
              <a:t> »</a:t>
            </a:r>
            <a:endParaRPr lang="fr-FR" sz="1200" dirty="0">
              <a:effectLst/>
              <a:latin typeface="Nunito" pitchFamily="2" charset="0"/>
              <a:ea typeface="Times New Roman" panose="02020603050405020304" pitchFamily="18" charset="0"/>
            </a:endParaRPr>
          </a:p>
          <a:p>
            <a:pPr marL="114300" indent="0" algn="just">
              <a:buNone/>
            </a:pPr>
            <a:r>
              <a:rPr lang="fr-FR" sz="1200" dirty="0">
                <a:effectLst/>
                <a:latin typeface="Nunito" pitchFamily="2" charset="0"/>
                <a:ea typeface="Times New Roman" panose="02020603050405020304" pitchFamily="18" charset="0"/>
              </a:rPr>
              <a:t> </a:t>
            </a:r>
          </a:p>
          <a:p>
            <a:pPr marL="114300" indent="0" algn="just">
              <a:buNone/>
            </a:pPr>
            <a:r>
              <a:rPr lang="fr-FR" sz="1200" dirty="0">
                <a:effectLst/>
                <a:latin typeface="Nunito" pitchFamily="2" charset="0"/>
                <a:ea typeface="Times New Roman" panose="02020603050405020304" pitchFamily="18" charset="0"/>
              </a:rPr>
              <a:t> </a:t>
            </a:r>
          </a:p>
          <a:p>
            <a:pPr marL="114300" indent="0" algn="just">
              <a:buNone/>
            </a:pPr>
            <a:r>
              <a:rPr lang="fr-FR" sz="1400" u="sng" dirty="0">
                <a:effectLst/>
                <a:latin typeface="Nunito" pitchFamily="2" charset="0"/>
                <a:ea typeface="Times New Roman" panose="02020603050405020304" pitchFamily="18" charset="0"/>
                <a:cs typeface="Times New Roman" panose="02020603050405020304" pitchFamily="18" charset="0"/>
              </a:rPr>
              <a:t> </a:t>
            </a:r>
            <a:r>
              <a:rPr lang="fr-FR" sz="1400" b="1" u="sng" dirty="0" err="1">
                <a:effectLst/>
                <a:latin typeface="Nunito" pitchFamily="2" charset="0"/>
                <a:ea typeface="Times New Roman" panose="02020603050405020304" pitchFamily="18" charset="0"/>
                <a:cs typeface="Times New Roman" panose="02020603050405020304" pitchFamily="18" charset="0"/>
              </a:rPr>
              <a:t>Snip</a:t>
            </a:r>
            <a:r>
              <a:rPr lang="fr-FR" sz="1400" b="1" u="sng" dirty="0">
                <a:effectLst/>
                <a:latin typeface="Nunito" pitchFamily="2" charset="0"/>
                <a:ea typeface="Times New Roman" panose="02020603050405020304" pitchFamily="18" charset="0"/>
                <a:cs typeface="Times New Roman" panose="02020603050405020304" pitchFamily="18" charset="0"/>
              </a:rPr>
              <a:t> Snap</a:t>
            </a:r>
            <a:r>
              <a:rPr lang="fr-FR" sz="1400" b="1" dirty="0">
                <a:effectLst/>
                <a:latin typeface="Nunito" pitchFamily="2" charset="0"/>
                <a:ea typeface="Times New Roman" panose="02020603050405020304" pitchFamily="18" charset="0"/>
                <a:cs typeface="Times New Roman" panose="02020603050405020304" pitchFamily="18" charset="0"/>
              </a:rPr>
              <a:t> - Jeu de memory par deux </a:t>
            </a:r>
            <a:r>
              <a:rPr lang="en-GB" sz="1400" b="1" dirty="0">
                <a:effectLst/>
                <a:latin typeface="Nunito" pitchFamily="2" charset="0"/>
                <a:ea typeface="Times New Roman" panose="02020603050405020304" pitchFamily="18" charset="0"/>
              </a:rPr>
              <a:t>à</a:t>
            </a:r>
            <a:r>
              <a:rPr lang="fr-FR" sz="1400" b="1" dirty="0">
                <a:effectLst/>
                <a:latin typeface="Nunito" pitchFamily="2" charset="0"/>
                <a:ea typeface="Times New Roman" panose="02020603050405020304" pitchFamily="18" charset="0"/>
                <a:cs typeface="Times New Roman" panose="02020603050405020304" pitchFamily="18" charset="0"/>
              </a:rPr>
              <a:t> Mémoriser une comptine.</a:t>
            </a:r>
            <a:endParaRPr lang="fr-FR" sz="1200" b="1" dirty="0">
              <a:effectLst/>
              <a:latin typeface="Nunito" pitchFamily="2" charset="0"/>
              <a:ea typeface="Times New Roman" panose="02020603050405020304" pitchFamily="18" charset="0"/>
            </a:endParaRPr>
          </a:p>
          <a:p>
            <a:pPr marL="114300" indent="0" algn="just">
              <a:buNone/>
            </a:pPr>
            <a:r>
              <a:rPr lang="fr-FR" sz="1400" dirty="0">
                <a:effectLst/>
                <a:latin typeface="Nunito" pitchFamily="2" charset="0"/>
                <a:ea typeface="Times New Roman" panose="02020603050405020304" pitchFamily="18" charset="0"/>
                <a:cs typeface="Times New Roman" panose="02020603050405020304" pitchFamily="18" charset="0"/>
              </a:rPr>
              <a:t>Les cartes représentant des objets sont en double. On les pose face cachée </a:t>
            </a:r>
            <a:r>
              <a:rPr lang="fr-FR" sz="1400" dirty="0">
                <a:solidFill>
                  <a:srgbClr val="0000FF"/>
                </a:solidFill>
                <a:effectLst/>
                <a:latin typeface="Nunito" pitchFamily="2" charset="0"/>
                <a:ea typeface="Times New Roman" panose="02020603050405020304" pitchFamily="18" charset="0"/>
                <a:cs typeface="Times New Roman" panose="02020603050405020304" pitchFamily="18" charset="0"/>
              </a:rPr>
              <a:t>«Put the </a:t>
            </a:r>
            <a:r>
              <a:rPr lang="fr-FR" sz="1400" dirty="0" err="1">
                <a:solidFill>
                  <a:srgbClr val="0000FF"/>
                </a:solidFill>
                <a:effectLst/>
                <a:latin typeface="Nunito" pitchFamily="2" charset="0"/>
                <a:ea typeface="Times New Roman" panose="02020603050405020304" pitchFamily="18" charset="0"/>
                <a:cs typeface="Times New Roman" panose="02020603050405020304" pitchFamily="18" charset="0"/>
              </a:rPr>
              <a:t>cards</a:t>
            </a:r>
            <a:r>
              <a:rPr lang="fr-FR" sz="1400" dirty="0">
                <a:solidFill>
                  <a:srgbClr val="0000FF"/>
                </a:solidFill>
                <a:effectLst/>
                <a:latin typeface="Nunito" pitchFamily="2" charset="0"/>
                <a:ea typeface="Times New Roman" panose="02020603050405020304" pitchFamily="18" charset="0"/>
                <a:cs typeface="Times New Roman" panose="02020603050405020304" pitchFamily="18" charset="0"/>
              </a:rPr>
              <a:t> on the table face down.» </a:t>
            </a:r>
            <a:r>
              <a:rPr lang="fr-FR" sz="1400" dirty="0">
                <a:effectLst/>
                <a:latin typeface="Nunito" pitchFamily="2" charset="0"/>
                <a:ea typeface="Times New Roman" panose="02020603050405020304" pitchFamily="18" charset="0"/>
                <a:cs typeface="Times New Roman" panose="02020603050405020304" pitchFamily="18" charset="0"/>
              </a:rPr>
              <a:t>devant les élèves. Ensemble, ils piochent une carte. Si les deux cartes sont identiques, le premier qui nomme l’objet correctement les remporte, sinon ils les reposent au même endroit. </a:t>
            </a:r>
            <a:endParaRPr lang="fr-FR" sz="1200" dirty="0">
              <a:effectLst/>
              <a:latin typeface="Nunito" pitchFamily="2" charset="0"/>
              <a:ea typeface="Times New Roman" panose="02020603050405020304" pitchFamily="18" charset="0"/>
            </a:endParaRPr>
          </a:p>
          <a:p>
            <a:pPr marL="114300" indent="0" algn="just">
              <a:buNone/>
            </a:pPr>
            <a:r>
              <a:rPr lang="en-GB" sz="1400" dirty="0">
                <a:solidFill>
                  <a:srgbClr val="0000FF"/>
                </a:solidFill>
                <a:effectLst/>
                <a:latin typeface="Nunito" pitchFamily="2" charset="0"/>
                <a:ea typeface="Times New Roman" panose="02020603050405020304" pitchFamily="18" charset="0"/>
                <a:cs typeface="Times New Roman" panose="02020603050405020304" pitchFamily="18" charset="0"/>
              </a:rPr>
              <a:t>« -1,2,3 pick up a card! ...-A blue ball ! -You won, take the cards »</a:t>
            </a:r>
            <a:endParaRPr lang="fr-FR" sz="1200" dirty="0">
              <a:effectLst/>
              <a:latin typeface="Nunito" pitchFamily="2" charset="0"/>
              <a:ea typeface="Times New Roman" panose="02020603050405020304" pitchFamily="18" charset="0"/>
            </a:endParaRPr>
          </a:p>
          <a:p>
            <a:pPr marL="114300" indent="0">
              <a:buNone/>
            </a:pPr>
            <a:endParaRPr lang="fr-FR" dirty="0"/>
          </a:p>
        </p:txBody>
      </p:sp>
    </p:spTree>
    <p:extLst>
      <p:ext uri="{BB962C8B-B14F-4D97-AF65-F5344CB8AC3E}">
        <p14:creationId xmlns:p14="http://schemas.microsoft.com/office/powerpoint/2010/main" val="4096614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8EEDEA-7FE1-9260-CAFF-84A3E44E526A}"/>
              </a:ext>
            </a:extLst>
          </p:cNvPr>
          <p:cNvSpPr>
            <a:spLocks noGrp="1"/>
          </p:cNvSpPr>
          <p:nvPr>
            <p:ph type="title"/>
          </p:nvPr>
        </p:nvSpPr>
        <p:spPr>
          <a:xfrm>
            <a:off x="311700" y="137844"/>
            <a:ext cx="6760613" cy="572700"/>
          </a:xfrm>
        </p:spPr>
        <p:txBody>
          <a:bodyPr/>
          <a:lstStyle/>
          <a:p>
            <a:r>
              <a:rPr lang="fr-FR" dirty="0"/>
              <a:t>Pour le réinvestissement</a:t>
            </a:r>
          </a:p>
        </p:txBody>
      </p:sp>
      <p:sp>
        <p:nvSpPr>
          <p:cNvPr id="3" name="Espace réservé du texte 2">
            <a:extLst>
              <a:ext uri="{FF2B5EF4-FFF2-40B4-BE49-F238E27FC236}">
                <a16:creationId xmlns:a16="http://schemas.microsoft.com/office/drawing/2014/main" id="{ECFAA4FC-ABB1-541A-8ED6-57235931098F}"/>
              </a:ext>
            </a:extLst>
          </p:cNvPr>
          <p:cNvSpPr>
            <a:spLocks noGrp="1"/>
          </p:cNvSpPr>
          <p:nvPr>
            <p:ph type="body" idx="1"/>
          </p:nvPr>
        </p:nvSpPr>
        <p:spPr>
          <a:xfrm>
            <a:off x="311700" y="863550"/>
            <a:ext cx="8520600" cy="3416400"/>
          </a:xfrm>
        </p:spPr>
        <p:txBody>
          <a:bodyPr>
            <a:normAutofit/>
          </a:bodyPr>
          <a:lstStyle/>
          <a:p>
            <a:pPr marL="114300" indent="0" algn="just">
              <a:buNone/>
            </a:pPr>
            <a:r>
              <a:rPr lang="fr-FR" sz="1800" b="1" u="sng" dirty="0" err="1">
                <a:effectLst/>
                <a:latin typeface="Nunito" pitchFamily="2" charset="0"/>
                <a:ea typeface="Times New Roman" panose="02020603050405020304" pitchFamily="18" charset="0"/>
                <a:cs typeface="Times New Roman" panose="02020603050405020304" pitchFamily="18" charset="0"/>
              </a:rPr>
              <a:t>Kim’s</a:t>
            </a:r>
            <a:r>
              <a:rPr lang="fr-FR" sz="1800" b="1" u="sng" dirty="0">
                <a:effectLst/>
                <a:latin typeface="Nunito" pitchFamily="2" charset="0"/>
                <a:ea typeface="Times New Roman" panose="02020603050405020304" pitchFamily="18" charset="0"/>
                <a:cs typeface="Times New Roman" panose="02020603050405020304" pitchFamily="18" charset="0"/>
              </a:rPr>
              <a:t> </a:t>
            </a:r>
            <a:r>
              <a:rPr lang="fr-FR" sz="1800" b="1" u="sng" dirty="0" err="1">
                <a:effectLst/>
                <a:latin typeface="Nunito" pitchFamily="2" charset="0"/>
                <a:ea typeface="Times New Roman" panose="02020603050405020304" pitchFamily="18" charset="0"/>
                <a:cs typeface="Times New Roman" panose="02020603050405020304" pitchFamily="18" charset="0"/>
              </a:rPr>
              <a:t>game</a:t>
            </a:r>
            <a:r>
              <a:rPr lang="fr-FR" sz="1800" b="1" dirty="0">
                <a:effectLst/>
                <a:latin typeface="Nunito" pitchFamily="2" charset="0"/>
                <a:ea typeface="Times New Roman" panose="02020603050405020304" pitchFamily="18" charset="0"/>
                <a:cs typeface="Times New Roman" panose="02020603050405020304" pitchFamily="18" charset="0"/>
              </a:rPr>
              <a:t> </a:t>
            </a:r>
            <a:r>
              <a:rPr lang="fr-FR" sz="1800" dirty="0">
                <a:effectLst/>
                <a:latin typeface="Nunito" pitchFamily="2" charset="0"/>
                <a:ea typeface="Times New Roman" panose="02020603050405020304" pitchFamily="18" charset="0"/>
                <a:cs typeface="Times New Roman" panose="02020603050405020304" pitchFamily="18" charset="0"/>
              </a:rPr>
              <a:t>en petits groupes - Jeu de Kim  </a:t>
            </a:r>
            <a:r>
              <a:rPr lang="en-GB" sz="1800" dirty="0">
                <a:effectLst/>
                <a:latin typeface="Nunito" pitchFamily="2" charset="0"/>
                <a:ea typeface="Times New Roman" panose="02020603050405020304" pitchFamily="18" charset="0"/>
              </a:rPr>
              <a:t>à </a:t>
            </a:r>
            <a:r>
              <a:rPr lang="fr-FR" sz="1800" dirty="0">
                <a:effectLst/>
                <a:latin typeface="Nunito" pitchFamily="2" charset="0"/>
                <a:ea typeface="Times New Roman" panose="02020603050405020304" pitchFamily="18" charset="0"/>
                <a:cs typeface="Times New Roman" panose="02020603050405020304" pitchFamily="18" charset="0"/>
              </a:rPr>
              <a:t>Répondre à une question et la poser.</a:t>
            </a:r>
            <a:endParaRPr lang="fr-FR" sz="1800" dirty="0">
              <a:effectLst/>
              <a:latin typeface="Nunito" pitchFamily="2" charset="0"/>
              <a:ea typeface="Times New Roman" panose="02020603050405020304" pitchFamily="18" charset="0"/>
            </a:endParaRPr>
          </a:p>
          <a:p>
            <a:pPr marL="114300" indent="0" algn="just">
              <a:buNone/>
            </a:pPr>
            <a:r>
              <a:rPr lang="fr-FR" sz="1800" dirty="0">
                <a:effectLst/>
                <a:latin typeface="Nunito" pitchFamily="2" charset="0"/>
                <a:ea typeface="Times New Roman" panose="02020603050405020304" pitchFamily="18" charset="0"/>
                <a:cs typeface="Times New Roman" panose="02020603050405020304" pitchFamily="18" charset="0"/>
              </a:rPr>
              <a:t>Déposer des objets sur une table, demander aux élèves de fermer les yeux. Pendant ce temps faire disparaître un objet. Les élèves doivent trouver ce qui manque. </a:t>
            </a:r>
            <a:r>
              <a:rPr lang="en-GB" sz="1800" dirty="0">
                <a:effectLst/>
                <a:latin typeface="Nunito" pitchFamily="2" charset="0"/>
                <a:ea typeface="Times New Roman" panose="02020603050405020304" pitchFamily="18" charset="0"/>
                <a:cs typeface="Times New Roman" panose="02020603050405020304" pitchFamily="18" charset="0"/>
              </a:rPr>
              <a:t>« </a:t>
            </a:r>
            <a:r>
              <a:rPr lang="en-GB" sz="1800" dirty="0">
                <a:solidFill>
                  <a:srgbClr val="0000FF"/>
                </a:solidFill>
                <a:effectLst/>
                <a:latin typeface="Nunito" pitchFamily="2" charset="0"/>
                <a:ea typeface="Times New Roman" panose="02020603050405020304" pitchFamily="18" charset="0"/>
                <a:cs typeface="Times New Roman" panose="02020603050405020304" pitchFamily="18" charset="0"/>
              </a:rPr>
              <a:t>Close your eyes. Open your eyes. What’s missing ? The … is missing </a:t>
            </a:r>
            <a:endParaRPr lang="fr-FR" sz="1800" dirty="0">
              <a:effectLst/>
              <a:latin typeface="Nunito" pitchFamily="2" charset="0"/>
              <a:ea typeface="Times New Roman" panose="02020603050405020304" pitchFamily="18" charset="0"/>
            </a:endParaRPr>
          </a:p>
          <a:p>
            <a:pPr marL="114300" indent="0" algn="just">
              <a:buNone/>
            </a:pPr>
            <a:r>
              <a:rPr lang="en-GB" sz="1800" dirty="0">
                <a:effectLst/>
                <a:latin typeface="Nunito" pitchFamily="2" charset="0"/>
                <a:ea typeface="Times New Roman" panose="02020603050405020304" pitchFamily="18" charset="0"/>
                <a:cs typeface="Times New Roman" panose="02020603050405020304" pitchFamily="18" charset="0"/>
              </a:rPr>
              <a:t> </a:t>
            </a:r>
            <a:endParaRPr lang="fr-FR" sz="1800" dirty="0">
              <a:effectLst/>
              <a:latin typeface="Nunito" pitchFamily="2" charset="0"/>
              <a:ea typeface="Times New Roman" panose="02020603050405020304" pitchFamily="18" charset="0"/>
            </a:endParaRPr>
          </a:p>
          <a:p>
            <a:pPr marL="114300" indent="0" algn="just">
              <a:buNone/>
            </a:pPr>
            <a:r>
              <a:rPr lang="en-GB" sz="1800" dirty="0">
                <a:effectLst/>
                <a:latin typeface="Nunito" pitchFamily="2" charset="0"/>
                <a:ea typeface="Times New Roman" panose="02020603050405020304" pitchFamily="18" charset="0"/>
              </a:rPr>
              <a:t> </a:t>
            </a:r>
            <a:endParaRPr lang="fr-FR" sz="1800" dirty="0">
              <a:effectLst/>
              <a:latin typeface="Nunito" pitchFamily="2" charset="0"/>
              <a:ea typeface="Times New Roman" panose="02020603050405020304" pitchFamily="18" charset="0"/>
            </a:endParaRPr>
          </a:p>
          <a:p>
            <a:pPr marL="114300" indent="0" algn="just">
              <a:buNone/>
            </a:pPr>
            <a:r>
              <a:rPr lang="fr-FR" sz="1800" b="1" u="sng" dirty="0" err="1">
                <a:effectLst/>
                <a:latin typeface="Nunito" pitchFamily="2" charset="0"/>
                <a:ea typeface="Times New Roman" panose="02020603050405020304" pitchFamily="18" charset="0"/>
                <a:cs typeface="Times New Roman" panose="02020603050405020304" pitchFamily="18" charset="0"/>
              </a:rPr>
              <a:t>Number</a:t>
            </a:r>
            <a:r>
              <a:rPr lang="fr-FR" sz="1800" b="1" u="sng" dirty="0">
                <a:effectLst/>
                <a:latin typeface="Nunito" pitchFamily="2" charset="0"/>
                <a:ea typeface="Times New Roman" panose="02020603050405020304" pitchFamily="18" charset="0"/>
                <a:cs typeface="Times New Roman" panose="02020603050405020304" pitchFamily="18" charset="0"/>
              </a:rPr>
              <a:t> </a:t>
            </a:r>
            <a:r>
              <a:rPr lang="fr-FR" sz="1800" b="1" u="sng" dirty="0" err="1">
                <a:effectLst/>
                <a:latin typeface="Nunito" pitchFamily="2" charset="0"/>
                <a:ea typeface="Times New Roman" panose="02020603050405020304" pitchFamily="18" charset="0"/>
                <a:cs typeface="Times New Roman" panose="02020603050405020304" pitchFamily="18" charset="0"/>
              </a:rPr>
              <a:t>snatch</a:t>
            </a:r>
            <a:r>
              <a:rPr lang="fr-FR" sz="1800" b="1" u="sng" dirty="0">
                <a:effectLst/>
                <a:latin typeface="Nunito" pitchFamily="2" charset="0"/>
                <a:ea typeface="Times New Roman" panose="02020603050405020304" pitchFamily="18" charset="0"/>
                <a:cs typeface="Times New Roman" panose="02020603050405020304" pitchFamily="18" charset="0"/>
              </a:rPr>
              <a:t> </a:t>
            </a:r>
            <a:r>
              <a:rPr lang="fr-FR" sz="1800" b="1" dirty="0">
                <a:effectLst/>
                <a:latin typeface="Nunito" pitchFamily="2" charset="0"/>
                <a:ea typeface="Times New Roman" panose="02020603050405020304" pitchFamily="18" charset="0"/>
                <a:cs typeface="Times New Roman" panose="02020603050405020304" pitchFamily="18" charset="0"/>
              </a:rPr>
              <a:t> </a:t>
            </a:r>
            <a:r>
              <a:rPr lang="fr-FR" sz="1800" dirty="0">
                <a:effectLst/>
                <a:latin typeface="Nunito" pitchFamily="2" charset="0"/>
                <a:ea typeface="Times New Roman" panose="02020603050405020304" pitchFamily="18" charset="0"/>
                <a:cs typeface="Times New Roman" panose="02020603050405020304" pitchFamily="18" charset="0"/>
              </a:rPr>
              <a:t>- Jeu du béret </a:t>
            </a:r>
            <a:r>
              <a:rPr lang="en-GB" sz="1800" dirty="0">
                <a:effectLst/>
                <a:latin typeface="Nunito" pitchFamily="2" charset="0"/>
                <a:ea typeface="Times New Roman" panose="02020603050405020304" pitchFamily="18" charset="0"/>
              </a:rPr>
              <a:t>à</a:t>
            </a:r>
            <a:r>
              <a:rPr lang="fr-FR" sz="1800" dirty="0">
                <a:effectLst/>
                <a:latin typeface="Nunito" pitchFamily="2" charset="0"/>
                <a:ea typeface="Times New Roman" panose="02020603050405020304" pitchFamily="18" charset="0"/>
                <a:cs typeface="Times New Roman" panose="02020603050405020304" pitchFamily="18" charset="0"/>
              </a:rPr>
              <a:t>Reproduire un modèle oral. </a:t>
            </a:r>
            <a:endParaRPr lang="fr-FR" sz="1800" dirty="0">
              <a:effectLst/>
              <a:latin typeface="Nunito" pitchFamily="2" charset="0"/>
              <a:ea typeface="Times New Roman" panose="02020603050405020304" pitchFamily="18" charset="0"/>
            </a:endParaRPr>
          </a:p>
          <a:p>
            <a:pPr marL="114300" indent="0" algn="just">
              <a:buNone/>
            </a:pPr>
            <a:r>
              <a:rPr lang="fr-FR" sz="1800" dirty="0">
                <a:effectLst/>
                <a:latin typeface="Nunito" pitchFamily="2" charset="0"/>
                <a:ea typeface="Times New Roman" panose="02020603050405020304" pitchFamily="18" charset="0"/>
                <a:cs typeface="Times New Roman" panose="02020603050405020304" pitchFamily="18" charset="0"/>
              </a:rPr>
              <a:t>Avec : les nombres, les couleurs, les animaux…</a:t>
            </a:r>
            <a:r>
              <a:rPr lang="fr-FR" sz="1800" dirty="0">
                <a:solidFill>
                  <a:srgbClr val="000000"/>
                </a:solidFill>
                <a:effectLst/>
                <a:latin typeface="Nunito" pitchFamily="2" charset="0"/>
                <a:ea typeface="Times New Roman" panose="02020603050405020304" pitchFamily="18" charset="0"/>
                <a:cs typeface="Times New Roman" panose="02020603050405020304" pitchFamily="18" charset="0"/>
              </a:rPr>
              <a:t>Chaque équipe encourage son partenaire. </a:t>
            </a:r>
            <a:r>
              <a:rPr lang="en-GB" sz="1800" dirty="0">
                <a:solidFill>
                  <a:srgbClr val="0000FF"/>
                </a:solidFill>
                <a:effectLst/>
                <a:latin typeface="Nunito" pitchFamily="2" charset="0"/>
                <a:ea typeface="Times New Roman" panose="02020603050405020304" pitchFamily="18" charset="0"/>
                <a:cs typeface="Times New Roman" panose="02020603050405020304" pitchFamily="18" charset="0"/>
              </a:rPr>
              <a:t>« Catch the scarf !  Run back! Catch X!  » </a:t>
            </a:r>
            <a:endParaRPr lang="fr-FR" sz="1800" dirty="0">
              <a:effectLst/>
              <a:latin typeface="Nunito" pitchFamily="2" charset="0"/>
              <a:ea typeface="Times New Roman" panose="02020603050405020304" pitchFamily="18" charset="0"/>
            </a:endParaRPr>
          </a:p>
          <a:p>
            <a:pPr marL="457200" lvl="1" indent="0" algn="just">
              <a:buNone/>
            </a:pPr>
            <a:endParaRPr lang="fr-FR" dirty="0"/>
          </a:p>
        </p:txBody>
      </p:sp>
    </p:spTree>
    <p:extLst>
      <p:ext uri="{BB962C8B-B14F-4D97-AF65-F5344CB8AC3E}">
        <p14:creationId xmlns:p14="http://schemas.microsoft.com/office/powerpoint/2010/main" val="2809888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8EEDEA-7FE1-9260-CAFF-84A3E44E526A}"/>
              </a:ext>
            </a:extLst>
          </p:cNvPr>
          <p:cNvSpPr>
            <a:spLocks noGrp="1"/>
          </p:cNvSpPr>
          <p:nvPr>
            <p:ph type="title"/>
          </p:nvPr>
        </p:nvSpPr>
        <p:spPr>
          <a:xfrm>
            <a:off x="311700" y="137844"/>
            <a:ext cx="6760613" cy="572700"/>
          </a:xfrm>
        </p:spPr>
        <p:txBody>
          <a:bodyPr/>
          <a:lstStyle/>
          <a:p>
            <a:r>
              <a:rPr lang="fr-FR" dirty="0"/>
              <a:t>Pour le réinvestissement</a:t>
            </a:r>
          </a:p>
        </p:txBody>
      </p:sp>
      <p:sp>
        <p:nvSpPr>
          <p:cNvPr id="3" name="Espace réservé du texte 2">
            <a:extLst>
              <a:ext uri="{FF2B5EF4-FFF2-40B4-BE49-F238E27FC236}">
                <a16:creationId xmlns:a16="http://schemas.microsoft.com/office/drawing/2014/main" id="{ECFAA4FC-ABB1-541A-8ED6-57235931098F}"/>
              </a:ext>
            </a:extLst>
          </p:cNvPr>
          <p:cNvSpPr>
            <a:spLocks noGrp="1"/>
          </p:cNvSpPr>
          <p:nvPr>
            <p:ph type="body" idx="1"/>
          </p:nvPr>
        </p:nvSpPr>
        <p:spPr>
          <a:xfrm>
            <a:off x="311700" y="863550"/>
            <a:ext cx="8520600" cy="3416400"/>
          </a:xfrm>
        </p:spPr>
        <p:txBody>
          <a:bodyPr>
            <a:normAutofit fontScale="92500" lnSpcReduction="10000"/>
          </a:bodyPr>
          <a:lstStyle/>
          <a:p>
            <a:pPr marL="114300" indent="0" algn="just">
              <a:buNone/>
            </a:pPr>
            <a:r>
              <a:rPr lang="fr-FR" sz="1800" b="1" u="sng" dirty="0">
                <a:effectLst/>
                <a:latin typeface="Nunito" pitchFamily="2" charset="0"/>
                <a:ea typeface="Times New Roman" panose="02020603050405020304" pitchFamily="18" charset="0"/>
                <a:cs typeface="Times New Roman" panose="02020603050405020304" pitchFamily="18" charset="0"/>
              </a:rPr>
              <a:t>The </a:t>
            </a:r>
            <a:r>
              <a:rPr lang="fr-FR" sz="1800" b="1" u="sng" dirty="0" err="1">
                <a:effectLst/>
                <a:latin typeface="Nunito" pitchFamily="2" charset="0"/>
                <a:ea typeface="Times New Roman" panose="02020603050405020304" pitchFamily="18" charset="0"/>
                <a:cs typeface="Times New Roman" panose="02020603050405020304" pitchFamily="18" charset="0"/>
              </a:rPr>
              <a:t>feelie</a:t>
            </a:r>
            <a:r>
              <a:rPr lang="fr-FR" sz="1800" b="1" u="sng" dirty="0">
                <a:effectLst/>
                <a:latin typeface="Nunito" pitchFamily="2" charset="0"/>
                <a:ea typeface="Times New Roman" panose="02020603050405020304" pitchFamily="18" charset="0"/>
                <a:cs typeface="Times New Roman" panose="02020603050405020304" pitchFamily="18" charset="0"/>
              </a:rPr>
              <a:t> bag</a:t>
            </a:r>
            <a:r>
              <a:rPr lang="fr-FR" sz="1800" b="1" dirty="0">
                <a:effectLst/>
                <a:latin typeface="Nunito" pitchFamily="2" charset="0"/>
                <a:ea typeface="Times New Roman" panose="02020603050405020304" pitchFamily="18" charset="0"/>
                <a:cs typeface="Times New Roman" panose="02020603050405020304" pitchFamily="18" charset="0"/>
              </a:rPr>
              <a:t> en petits groupes -  Deviner au toucher </a:t>
            </a:r>
            <a:r>
              <a:rPr lang="en-GB" sz="1800" b="1" dirty="0">
                <a:effectLst/>
                <a:latin typeface="Nunito" pitchFamily="2" charset="0"/>
                <a:ea typeface="Times New Roman" panose="02020603050405020304" pitchFamily="18" charset="0"/>
              </a:rPr>
              <a:t>à </a:t>
            </a:r>
            <a:r>
              <a:rPr lang="fr-FR" sz="1800" b="1" dirty="0">
                <a:effectLst/>
                <a:latin typeface="Nunito" pitchFamily="2" charset="0"/>
                <a:ea typeface="Times New Roman" panose="02020603050405020304" pitchFamily="18" charset="0"/>
                <a:cs typeface="Times New Roman" panose="02020603050405020304" pitchFamily="18" charset="0"/>
              </a:rPr>
              <a:t>Répondre à une question et la poser.</a:t>
            </a:r>
            <a:endParaRPr lang="fr-FR" sz="1800" b="1" dirty="0">
              <a:effectLst/>
              <a:latin typeface="Nunito" pitchFamily="2" charset="0"/>
              <a:ea typeface="Times New Roman" panose="02020603050405020304" pitchFamily="18" charset="0"/>
            </a:endParaRPr>
          </a:p>
          <a:p>
            <a:pPr marL="114300" indent="0" algn="just">
              <a:buNone/>
            </a:pPr>
            <a:r>
              <a:rPr lang="fr-FR" sz="1800" dirty="0">
                <a:effectLst/>
                <a:latin typeface="Nunito" pitchFamily="2" charset="0"/>
                <a:ea typeface="Times New Roman" panose="02020603050405020304" pitchFamily="18" charset="0"/>
                <a:cs typeface="Times New Roman" panose="02020603050405020304" pitchFamily="18" charset="0"/>
              </a:rPr>
              <a:t>Mettre dans un sac opaque un objet connu des élèves. Leur demander un par un de le reconnaître au toucher et de le nommer. On peut mettre plusieurs objets. </a:t>
            </a:r>
            <a:r>
              <a:rPr lang="en-GB" sz="1800" dirty="0">
                <a:solidFill>
                  <a:srgbClr val="0000FF"/>
                </a:solidFill>
                <a:effectLst/>
                <a:latin typeface="Nunito" pitchFamily="2" charset="0"/>
                <a:ea typeface="Times New Roman" panose="02020603050405020304" pitchFamily="18" charset="0"/>
                <a:cs typeface="Times New Roman" panose="02020603050405020304" pitchFamily="18" charset="0"/>
              </a:rPr>
              <a:t>« Touch! What is it? What's in my bag? »</a:t>
            </a:r>
            <a:endParaRPr lang="fr-FR" sz="1800" dirty="0">
              <a:effectLst/>
              <a:latin typeface="Nunito" pitchFamily="2" charset="0"/>
              <a:ea typeface="Times New Roman" panose="02020603050405020304" pitchFamily="18" charset="0"/>
            </a:endParaRPr>
          </a:p>
          <a:p>
            <a:pPr marL="114300" indent="0" algn="just">
              <a:buNone/>
            </a:pPr>
            <a:r>
              <a:rPr lang="en-GB" sz="1800" dirty="0">
                <a:effectLst/>
                <a:latin typeface="Nunito" pitchFamily="2" charset="0"/>
                <a:ea typeface="Times New Roman" panose="02020603050405020304" pitchFamily="18" charset="0"/>
                <a:cs typeface="Times New Roman" panose="02020603050405020304" pitchFamily="18" charset="0"/>
              </a:rPr>
              <a:t> </a:t>
            </a:r>
            <a:endParaRPr lang="fr-FR" sz="1800" dirty="0">
              <a:effectLst/>
              <a:latin typeface="Nunito" pitchFamily="2" charset="0"/>
              <a:ea typeface="Times New Roman" panose="02020603050405020304" pitchFamily="18" charset="0"/>
            </a:endParaRPr>
          </a:p>
          <a:p>
            <a:pPr marL="114300" indent="0" algn="just">
              <a:buNone/>
            </a:pPr>
            <a:r>
              <a:rPr lang="fr-FR" sz="1800" b="1" u="sng" dirty="0">
                <a:effectLst/>
                <a:latin typeface="Nunito" pitchFamily="2" charset="0"/>
                <a:ea typeface="Times New Roman" panose="02020603050405020304" pitchFamily="18" charset="0"/>
                <a:cs typeface="Times New Roman" panose="02020603050405020304" pitchFamily="18" charset="0"/>
              </a:rPr>
              <a:t>Bingo</a:t>
            </a:r>
            <a:r>
              <a:rPr lang="fr-FR" sz="1800" b="1" dirty="0">
                <a:effectLst/>
                <a:latin typeface="Nunito" pitchFamily="2" charset="0"/>
                <a:ea typeface="Times New Roman" panose="02020603050405020304" pitchFamily="18" charset="0"/>
                <a:cs typeface="Times New Roman" panose="02020603050405020304" pitchFamily="18" charset="0"/>
              </a:rPr>
              <a:t> </a:t>
            </a:r>
            <a:r>
              <a:rPr lang="fr-FR" sz="1800" b="1" dirty="0">
                <a:effectLst/>
                <a:latin typeface="Nunito" pitchFamily="2" charset="0"/>
                <a:ea typeface="Times New Roman" panose="02020603050405020304" pitchFamily="18" charset="0"/>
              </a:rPr>
              <a:t>à</a:t>
            </a:r>
            <a:r>
              <a:rPr lang="fr-FR" sz="1800" b="1" dirty="0">
                <a:effectLst/>
                <a:latin typeface="Nunito" pitchFamily="2" charset="0"/>
                <a:ea typeface="Times New Roman" panose="02020603050405020304" pitchFamily="18" charset="0"/>
                <a:cs typeface="Times New Roman" panose="02020603050405020304" pitchFamily="18" charset="0"/>
              </a:rPr>
              <a:t>  compréhension orale.</a:t>
            </a:r>
            <a:endParaRPr lang="fr-FR" sz="1800" b="1" dirty="0">
              <a:effectLst/>
              <a:latin typeface="Nunito" pitchFamily="2" charset="0"/>
              <a:ea typeface="Times New Roman" panose="02020603050405020304" pitchFamily="18" charset="0"/>
            </a:endParaRPr>
          </a:p>
          <a:p>
            <a:pPr marL="114300" indent="0" algn="just">
              <a:buNone/>
            </a:pPr>
            <a:r>
              <a:rPr lang="fr-FR" sz="1800" dirty="0">
                <a:effectLst/>
                <a:latin typeface="Nunito" pitchFamily="2" charset="0"/>
                <a:ea typeface="Times New Roman" panose="02020603050405020304" pitchFamily="18" charset="0"/>
                <a:cs typeface="Times New Roman" panose="02020603050405020304" pitchFamily="18" charset="0"/>
              </a:rPr>
              <a:t>On distribue aux élèves des grilles différentes contenant des nombres, des couleurs, des dessins d'animaux etc...  on joue au loto </a:t>
            </a:r>
            <a:r>
              <a:rPr lang="fr-FR" sz="1800" dirty="0">
                <a:solidFill>
                  <a:srgbClr val="0000FF"/>
                </a:solidFill>
                <a:effectLst/>
                <a:latin typeface="Nunito" pitchFamily="2" charset="0"/>
                <a:ea typeface="Times New Roman" panose="02020603050405020304" pitchFamily="18" charset="0"/>
                <a:cs typeface="Times New Roman" panose="02020603050405020304" pitchFamily="18" charset="0"/>
              </a:rPr>
              <a:t>« -</a:t>
            </a:r>
            <a:r>
              <a:rPr lang="fr-FR" sz="1800" dirty="0" err="1">
                <a:solidFill>
                  <a:srgbClr val="0000FF"/>
                </a:solidFill>
                <a:effectLst/>
                <a:latin typeface="Nunito" pitchFamily="2" charset="0"/>
                <a:ea typeface="Times New Roman" panose="02020603050405020304" pitchFamily="18" charset="0"/>
                <a:cs typeface="Times New Roman" panose="02020603050405020304" pitchFamily="18" charset="0"/>
              </a:rPr>
              <a:t>Listen</a:t>
            </a:r>
            <a:r>
              <a:rPr lang="fr-FR" sz="1800" dirty="0">
                <a:solidFill>
                  <a:srgbClr val="0000FF"/>
                </a:solidFill>
                <a:effectLst/>
                <a:latin typeface="Nunito" pitchFamily="2" charset="0"/>
                <a:ea typeface="Times New Roman" panose="02020603050405020304" pitchFamily="18" charset="0"/>
                <a:cs typeface="Times New Roman" panose="02020603050405020304" pitchFamily="18" charset="0"/>
              </a:rPr>
              <a:t>! </a:t>
            </a:r>
            <a:r>
              <a:rPr lang="en-GB" sz="1800" dirty="0">
                <a:solidFill>
                  <a:srgbClr val="0000FF"/>
                </a:solidFill>
                <a:effectLst/>
                <a:latin typeface="Nunito" pitchFamily="2" charset="0"/>
                <a:ea typeface="Times New Roman" panose="02020603050405020304" pitchFamily="18" charset="0"/>
                <a:cs typeface="Times New Roman" panose="02020603050405020304" pitchFamily="18" charset="0"/>
              </a:rPr>
              <a:t>Number 3! ... If you've got number 3 put a peace/bean on it. When your card is full say Bingo!  - Bingo! - Ok X, let's check. Give me your numbers! - 3, 7, 6, 2, 8. - Do you agree? </a:t>
            </a:r>
            <a:r>
              <a:rPr lang="fr-FR" sz="1800" dirty="0">
                <a:solidFill>
                  <a:srgbClr val="0000FF"/>
                </a:solidFill>
                <a:effectLst/>
                <a:latin typeface="Nunito" pitchFamily="2" charset="0"/>
                <a:ea typeface="Times New Roman" panose="02020603050405020304" pitchFamily="18" charset="0"/>
                <a:cs typeface="Times New Roman" panose="02020603050405020304" pitchFamily="18" charset="0"/>
              </a:rPr>
              <a:t>Yes/No</a:t>
            </a:r>
            <a:endParaRPr lang="fr-FR" sz="1800" dirty="0">
              <a:effectLst/>
              <a:latin typeface="Nunito" pitchFamily="2" charset="0"/>
              <a:ea typeface="Times New Roman" panose="02020603050405020304" pitchFamily="18" charset="0"/>
            </a:endParaRPr>
          </a:p>
          <a:p>
            <a:pPr marL="457200" lvl="1" indent="0" algn="just">
              <a:buNone/>
            </a:pPr>
            <a:endParaRPr lang="fr-FR" dirty="0"/>
          </a:p>
        </p:txBody>
      </p:sp>
    </p:spTree>
    <p:extLst>
      <p:ext uri="{BB962C8B-B14F-4D97-AF65-F5344CB8AC3E}">
        <p14:creationId xmlns:p14="http://schemas.microsoft.com/office/powerpoint/2010/main" val="20876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8EEDEA-7FE1-9260-CAFF-84A3E44E526A}"/>
              </a:ext>
            </a:extLst>
          </p:cNvPr>
          <p:cNvSpPr>
            <a:spLocks noGrp="1"/>
          </p:cNvSpPr>
          <p:nvPr>
            <p:ph type="title"/>
          </p:nvPr>
        </p:nvSpPr>
        <p:spPr>
          <a:xfrm>
            <a:off x="311700" y="137844"/>
            <a:ext cx="6760613" cy="572700"/>
          </a:xfrm>
        </p:spPr>
        <p:txBody>
          <a:bodyPr/>
          <a:lstStyle/>
          <a:p>
            <a:r>
              <a:rPr lang="fr-FR" dirty="0"/>
              <a:t>Pour le réinvestissement</a:t>
            </a:r>
          </a:p>
        </p:txBody>
      </p:sp>
      <p:sp>
        <p:nvSpPr>
          <p:cNvPr id="3" name="Espace réservé du texte 2">
            <a:extLst>
              <a:ext uri="{FF2B5EF4-FFF2-40B4-BE49-F238E27FC236}">
                <a16:creationId xmlns:a16="http://schemas.microsoft.com/office/drawing/2014/main" id="{ECFAA4FC-ABB1-541A-8ED6-57235931098F}"/>
              </a:ext>
            </a:extLst>
          </p:cNvPr>
          <p:cNvSpPr>
            <a:spLocks noGrp="1"/>
          </p:cNvSpPr>
          <p:nvPr>
            <p:ph type="body" idx="1"/>
          </p:nvPr>
        </p:nvSpPr>
        <p:spPr>
          <a:xfrm>
            <a:off x="311700" y="863550"/>
            <a:ext cx="8520600" cy="3416400"/>
          </a:xfrm>
        </p:spPr>
        <p:txBody>
          <a:bodyPr>
            <a:normAutofit fontScale="92500" lnSpcReduction="10000"/>
          </a:bodyPr>
          <a:lstStyle/>
          <a:p>
            <a:pPr marL="114300" indent="0" algn="just">
              <a:buNone/>
            </a:pPr>
            <a:r>
              <a:rPr lang="fr-FR" sz="1800" b="1" u="sng" dirty="0">
                <a:effectLst/>
                <a:latin typeface="Nunito" pitchFamily="2" charset="0"/>
                <a:ea typeface="Times New Roman" panose="02020603050405020304" pitchFamily="18" charset="0"/>
                <a:cs typeface="Times New Roman" panose="02020603050405020304" pitchFamily="18" charset="0"/>
              </a:rPr>
              <a:t>The </a:t>
            </a:r>
            <a:r>
              <a:rPr lang="fr-FR" sz="1800" b="1" u="sng" dirty="0" err="1">
                <a:effectLst/>
                <a:latin typeface="Nunito" pitchFamily="2" charset="0"/>
                <a:ea typeface="Times New Roman" panose="02020603050405020304" pitchFamily="18" charset="0"/>
                <a:cs typeface="Times New Roman" panose="02020603050405020304" pitchFamily="18" charset="0"/>
              </a:rPr>
              <a:t>feelie</a:t>
            </a:r>
            <a:r>
              <a:rPr lang="fr-FR" sz="1800" b="1" u="sng" dirty="0">
                <a:effectLst/>
                <a:latin typeface="Nunito" pitchFamily="2" charset="0"/>
                <a:ea typeface="Times New Roman" panose="02020603050405020304" pitchFamily="18" charset="0"/>
                <a:cs typeface="Times New Roman" panose="02020603050405020304" pitchFamily="18" charset="0"/>
              </a:rPr>
              <a:t> bag</a:t>
            </a:r>
            <a:r>
              <a:rPr lang="fr-FR" sz="1800" b="1" dirty="0">
                <a:effectLst/>
                <a:latin typeface="Nunito" pitchFamily="2" charset="0"/>
                <a:ea typeface="Times New Roman" panose="02020603050405020304" pitchFamily="18" charset="0"/>
                <a:cs typeface="Times New Roman" panose="02020603050405020304" pitchFamily="18" charset="0"/>
              </a:rPr>
              <a:t> en petits groupes -  Deviner au toucher </a:t>
            </a:r>
            <a:r>
              <a:rPr lang="en-GB" sz="1800" b="1" dirty="0">
                <a:effectLst/>
                <a:latin typeface="Nunito" pitchFamily="2" charset="0"/>
                <a:ea typeface="Times New Roman" panose="02020603050405020304" pitchFamily="18" charset="0"/>
              </a:rPr>
              <a:t>à </a:t>
            </a:r>
            <a:r>
              <a:rPr lang="fr-FR" sz="1800" b="1" dirty="0">
                <a:effectLst/>
                <a:latin typeface="Nunito" pitchFamily="2" charset="0"/>
                <a:ea typeface="Times New Roman" panose="02020603050405020304" pitchFamily="18" charset="0"/>
                <a:cs typeface="Times New Roman" panose="02020603050405020304" pitchFamily="18" charset="0"/>
              </a:rPr>
              <a:t>Répondre à une question et la poser.</a:t>
            </a:r>
            <a:endParaRPr lang="fr-FR" sz="1800" b="1" dirty="0">
              <a:effectLst/>
              <a:latin typeface="Nunito" pitchFamily="2" charset="0"/>
              <a:ea typeface="Times New Roman" panose="02020603050405020304" pitchFamily="18" charset="0"/>
            </a:endParaRPr>
          </a:p>
          <a:p>
            <a:pPr marL="114300" indent="0" algn="just">
              <a:buNone/>
            </a:pPr>
            <a:r>
              <a:rPr lang="fr-FR" sz="1800" dirty="0">
                <a:effectLst/>
                <a:latin typeface="Nunito" pitchFamily="2" charset="0"/>
                <a:ea typeface="Times New Roman" panose="02020603050405020304" pitchFamily="18" charset="0"/>
                <a:cs typeface="Times New Roman" panose="02020603050405020304" pitchFamily="18" charset="0"/>
              </a:rPr>
              <a:t>Mettre dans un sac opaque un objet connu des élèves. Leur demander un par un de le reconnaître au toucher et de le nommer. On peut mettre plusieurs objets. </a:t>
            </a:r>
            <a:r>
              <a:rPr lang="en-GB" sz="1800" dirty="0">
                <a:solidFill>
                  <a:srgbClr val="0000FF"/>
                </a:solidFill>
                <a:effectLst/>
                <a:latin typeface="Nunito" pitchFamily="2" charset="0"/>
                <a:ea typeface="Times New Roman" panose="02020603050405020304" pitchFamily="18" charset="0"/>
                <a:cs typeface="Times New Roman" panose="02020603050405020304" pitchFamily="18" charset="0"/>
              </a:rPr>
              <a:t>« Touch! What is it? What's in my bag? »</a:t>
            </a:r>
            <a:endParaRPr lang="fr-FR" sz="1800" dirty="0">
              <a:effectLst/>
              <a:latin typeface="Nunito" pitchFamily="2" charset="0"/>
              <a:ea typeface="Times New Roman" panose="02020603050405020304" pitchFamily="18" charset="0"/>
            </a:endParaRPr>
          </a:p>
          <a:p>
            <a:pPr marL="114300" indent="0" algn="just">
              <a:buNone/>
            </a:pPr>
            <a:r>
              <a:rPr lang="en-GB" sz="1800" dirty="0">
                <a:effectLst/>
                <a:latin typeface="Nunito" pitchFamily="2" charset="0"/>
                <a:ea typeface="Times New Roman" panose="02020603050405020304" pitchFamily="18" charset="0"/>
                <a:cs typeface="Times New Roman" panose="02020603050405020304" pitchFamily="18" charset="0"/>
              </a:rPr>
              <a:t> </a:t>
            </a:r>
            <a:endParaRPr lang="fr-FR" sz="1800" dirty="0">
              <a:effectLst/>
              <a:latin typeface="Nunito" pitchFamily="2" charset="0"/>
              <a:ea typeface="Times New Roman" panose="02020603050405020304" pitchFamily="18" charset="0"/>
            </a:endParaRPr>
          </a:p>
          <a:p>
            <a:pPr marL="114300" indent="0" algn="just">
              <a:buNone/>
            </a:pPr>
            <a:r>
              <a:rPr lang="fr-FR" sz="1800" b="1" u="sng" dirty="0">
                <a:effectLst/>
                <a:latin typeface="Nunito" pitchFamily="2" charset="0"/>
                <a:ea typeface="Times New Roman" panose="02020603050405020304" pitchFamily="18" charset="0"/>
                <a:cs typeface="Times New Roman" panose="02020603050405020304" pitchFamily="18" charset="0"/>
              </a:rPr>
              <a:t>Bingo</a:t>
            </a:r>
            <a:r>
              <a:rPr lang="fr-FR" sz="1800" b="1" dirty="0">
                <a:effectLst/>
                <a:latin typeface="Nunito" pitchFamily="2" charset="0"/>
                <a:ea typeface="Times New Roman" panose="02020603050405020304" pitchFamily="18" charset="0"/>
                <a:cs typeface="Times New Roman" panose="02020603050405020304" pitchFamily="18" charset="0"/>
              </a:rPr>
              <a:t> </a:t>
            </a:r>
            <a:r>
              <a:rPr lang="fr-FR" sz="1800" b="1" dirty="0">
                <a:effectLst/>
                <a:latin typeface="Nunito" pitchFamily="2" charset="0"/>
                <a:ea typeface="Times New Roman" panose="02020603050405020304" pitchFamily="18" charset="0"/>
              </a:rPr>
              <a:t>à</a:t>
            </a:r>
            <a:r>
              <a:rPr lang="fr-FR" sz="1800" b="1" dirty="0">
                <a:effectLst/>
                <a:latin typeface="Nunito" pitchFamily="2" charset="0"/>
                <a:ea typeface="Times New Roman" panose="02020603050405020304" pitchFamily="18" charset="0"/>
                <a:cs typeface="Times New Roman" panose="02020603050405020304" pitchFamily="18" charset="0"/>
              </a:rPr>
              <a:t>  compréhension orale.</a:t>
            </a:r>
            <a:endParaRPr lang="fr-FR" sz="1800" b="1" dirty="0">
              <a:effectLst/>
              <a:latin typeface="Nunito" pitchFamily="2" charset="0"/>
              <a:ea typeface="Times New Roman" panose="02020603050405020304" pitchFamily="18" charset="0"/>
            </a:endParaRPr>
          </a:p>
          <a:p>
            <a:pPr marL="114300" indent="0" algn="just">
              <a:buNone/>
            </a:pPr>
            <a:r>
              <a:rPr lang="fr-FR" sz="1800" dirty="0">
                <a:effectLst/>
                <a:latin typeface="Nunito" pitchFamily="2" charset="0"/>
                <a:ea typeface="Times New Roman" panose="02020603050405020304" pitchFamily="18" charset="0"/>
                <a:cs typeface="Times New Roman" panose="02020603050405020304" pitchFamily="18" charset="0"/>
              </a:rPr>
              <a:t>On distribue aux élèves des grilles différentes contenant des nombres, des couleurs, des dessins d'animaux etc...  on joue au loto </a:t>
            </a:r>
            <a:r>
              <a:rPr lang="fr-FR" sz="1800" dirty="0">
                <a:solidFill>
                  <a:srgbClr val="0000FF"/>
                </a:solidFill>
                <a:effectLst/>
                <a:latin typeface="Nunito" pitchFamily="2" charset="0"/>
                <a:ea typeface="Times New Roman" panose="02020603050405020304" pitchFamily="18" charset="0"/>
                <a:cs typeface="Times New Roman" panose="02020603050405020304" pitchFamily="18" charset="0"/>
              </a:rPr>
              <a:t>« -</a:t>
            </a:r>
            <a:r>
              <a:rPr lang="fr-FR" sz="1800" dirty="0" err="1">
                <a:solidFill>
                  <a:srgbClr val="0000FF"/>
                </a:solidFill>
                <a:effectLst/>
                <a:latin typeface="Nunito" pitchFamily="2" charset="0"/>
                <a:ea typeface="Times New Roman" panose="02020603050405020304" pitchFamily="18" charset="0"/>
                <a:cs typeface="Times New Roman" panose="02020603050405020304" pitchFamily="18" charset="0"/>
              </a:rPr>
              <a:t>Listen</a:t>
            </a:r>
            <a:r>
              <a:rPr lang="fr-FR" sz="1800" dirty="0">
                <a:solidFill>
                  <a:srgbClr val="0000FF"/>
                </a:solidFill>
                <a:effectLst/>
                <a:latin typeface="Nunito" pitchFamily="2" charset="0"/>
                <a:ea typeface="Times New Roman" panose="02020603050405020304" pitchFamily="18" charset="0"/>
                <a:cs typeface="Times New Roman" panose="02020603050405020304" pitchFamily="18" charset="0"/>
              </a:rPr>
              <a:t>! </a:t>
            </a:r>
            <a:r>
              <a:rPr lang="en-GB" sz="1800" dirty="0">
                <a:solidFill>
                  <a:srgbClr val="0000FF"/>
                </a:solidFill>
                <a:effectLst/>
                <a:latin typeface="Nunito" pitchFamily="2" charset="0"/>
                <a:ea typeface="Times New Roman" panose="02020603050405020304" pitchFamily="18" charset="0"/>
                <a:cs typeface="Times New Roman" panose="02020603050405020304" pitchFamily="18" charset="0"/>
              </a:rPr>
              <a:t>Number 3! ... If you've got number 3 put a peace/bean on it. When your card is full say Bingo!  - Bingo! - Ok X, let's check. Give me your numbers! - 3, 7, 6, 2, 8. - Do you agree? </a:t>
            </a:r>
            <a:r>
              <a:rPr lang="fr-FR" sz="1800" dirty="0">
                <a:solidFill>
                  <a:srgbClr val="0000FF"/>
                </a:solidFill>
                <a:effectLst/>
                <a:latin typeface="Nunito" pitchFamily="2" charset="0"/>
                <a:ea typeface="Times New Roman" panose="02020603050405020304" pitchFamily="18" charset="0"/>
                <a:cs typeface="Times New Roman" panose="02020603050405020304" pitchFamily="18" charset="0"/>
              </a:rPr>
              <a:t>Yes/No</a:t>
            </a:r>
            <a:endParaRPr lang="fr-FR" sz="1800" dirty="0">
              <a:effectLst/>
              <a:latin typeface="Nunito" pitchFamily="2" charset="0"/>
              <a:ea typeface="Times New Roman" panose="02020603050405020304" pitchFamily="18" charset="0"/>
            </a:endParaRPr>
          </a:p>
          <a:p>
            <a:pPr marL="457200" lvl="1" indent="0" algn="just">
              <a:buNone/>
            </a:pPr>
            <a:endParaRPr lang="fr-FR" dirty="0"/>
          </a:p>
        </p:txBody>
      </p:sp>
    </p:spTree>
    <p:extLst>
      <p:ext uri="{BB962C8B-B14F-4D97-AF65-F5344CB8AC3E}">
        <p14:creationId xmlns:p14="http://schemas.microsoft.com/office/powerpoint/2010/main" val="1584942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6E37F2-F062-526C-B093-E598C093B9B0}"/>
              </a:ext>
            </a:extLst>
          </p:cNvPr>
          <p:cNvSpPr>
            <a:spLocks noGrp="1"/>
          </p:cNvSpPr>
          <p:nvPr>
            <p:ph type="title"/>
          </p:nvPr>
        </p:nvSpPr>
        <p:spPr/>
        <p:txBody>
          <a:bodyPr/>
          <a:lstStyle/>
          <a:p>
            <a:r>
              <a:rPr lang="fr-FR" dirty="0"/>
              <a:t>Présentation du programme de la formation</a:t>
            </a:r>
          </a:p>
        </p:txBody>
      </p:sp>
      <p:sp>
        <p:nvSpPr>
          <p:cNvPr id="3" name="Espace réservé du texte 2">
            <a:extLst>
              <a:ext uri="{FF2B5EF4-FFF2-40B4-BE49-F238E27FC236}">
                <a16:creationId xmlns:a16="http://schemas.microsoft.com/office/drawing/2014/main" id="{5D573894-52D1-8BBD-1F4E-4BE7AF6CE320}"/>
              </a:ext>
            </a:extLst>
          </p:cNvPr>
          <p:cNvSpPr>
            <a:spLocks noGrp="1"/>
          </p:cNvSpPr>
          <p:nvPr>
            <p:ph type="body" idx="1"/>
          </p:nvPr>
        </p:nvSpPr>
        <p:spPr/>
        <p:txBody>
          <a:bodyPr/>
          <a:lstStyle/>
          <a:p>
            <a:pPr marL="114300" indent="0">
              <a:buNone/>
            </a:pPr>
            <a:endParaRPr lang="fr-FR" dirty="0"/>
          </a:p>
        </p:txBody>
      </p:sp>
      <p:pic>
        <p:nvPicPr>
          <p:cNvPr id="6" name="Image 5">
            <a:extLst>
              <a:ext uri="{FF2B5EF4-FFF2-40B4-BE49-F238E27FC236}">
                <a16:creationId xmlns:a16="http://schemas.microsoft.com/office/drawing/2014/main" id="{936FE8F1-0DEB-CF36-E142-B724CF15112D}"/>
              </a:ext>
            </a:extLst>
          </p:cNvPr>
          <p:cNvPicPr>
            <a:picLocks noChangeAspect="1"/>
          </p:cNvPicPr>
          <p:nvPr/>
        </p:nvPicPr>
        <p:blipFill>
          <a:blip r:embed="rId2"/>
          <a:stretch>
            <a:fillRect/>
          </a:stretch>
        </p:blipFill>
        <p:spPr>
          <a:xfrm>
            <a:off x="311700" y="1152475"/>
            <a:ext cx="7704240" cy="3328367"/>
          </a:xfrm>
          <a:prstGeom prst="rect">
            <a:avLst/>
          </a:prstGeom>
        </p:spPr>
      </p:pic>
    </p:spTree>
    <p:extLst>
      <p:ext uri="{BB962C8B-B14F-4D97-AF65-F5344CB8AC3E}">
        <p14:creationId xmlns:p14="http://schemas.microsoft.com/office/powerpoint/2010/main" val="1311634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8EEDEA-7FE1-9260-CAFF-84A3E44E526A}"/>
              </a:ext>
            </a:extLst>
          </p:cNvPr>
          <p:cNvSpPr>
            <a:spLocks noGrp="1"/>
          </p:cNvSpPr>
          <p:nvPr>
            <p:ph type="title"/>
          </p:nvPr>
        </p:nvSpPr>
        <p:spPr>
          <a:xfrm>
            <a:off x="311700" y="137844"/>
            <a:ext cx="6760613" cy="572700"/>
          </a:xfrm>
        </p:spPr>
        <p:txBody>
          <a:bodyPr/>
          <a:lstStyle/>
          <a:p>
            <a:r>
              <a:rPr lang="fr-FR" dirty="0"/>
              <a:t>Pour le réinvestissement</a:t>
            </a:r>
          </a:p>
        </p:txBody>
      </p:sp>
      <p:sp>
        <p:nvSpPr>
          <p:cNvPr id="3" name="Espace réservé du texte 2">
            <a:extLst>
              <a:ext uri="{FF2B5EF4-FFF2-40B4-BE49-F238E27FC236}">
                <a16:creationId xmlns:a16="http://schemas.microsoft.com/office/drawing/2014/main" id="{ECFAA4FC-ABB1-541A-8ED6-57235931098F}"/>
              </a:ext>
            </a:extLst>
          </p:cNvPr>
          <p:cNvSpPr>
            <a:spLocks noGrp="1"/>
          </p:cNvSpPr>
          <p:nvPr>
            <p:ph type="body" idx="1"/>
          </p:nvPr>
        </p:nvSpPr>
        <p:spPr>
          <a:xfrm>
            <a:off x="311700" y="863550"/>
            <a:ext cx="8520600" cy="3937050"/>
          </a:xfrm>
        </p:spPr>
        <p:txBody>
          <a:bodyPr>
            <a:normAutofit fontScale="70000" lnSpcReduction="20000"/>
          </a:bodyPr>
          <a:lstStyle/>
          <a:p>
            <a:pPr marL="114300" indent="0" algn="just">
              <a:buNone/>
            </a:pPr>
            <a:r>
              <a:rPr lang="fr-FR" sz="2000" b="1" u="sng" dirty="0">
                <a:effectLst/>
                <a:latin typeface="Nunito" pitchFamily="2" charset="0"/>
                <a:ea typeface="Times New Roman" panose="02020603050405020304" pitchFamily="18" charset="0"/>
                <a:cs typeface="Times New Roman" panose="02020603050405020304" pitchFamily="18" charset="0"/>
              </a:rPr>
              <a:t>Happy </a:t>
            </a:r>
            <a:r>
              <a:rPr lang="fr-FR" sz="2000" b="1" u="sng" dirty="0" err="1">
                <a:effectLst/>
                <a:latin typeface="Nunito" pitchFamily="2" charset="0"/>
                <a:ea typeface="Times New Roman" panose="02020603050405020304" pitchFamily="18" charset="0"/>
                <a:cs typeface="Times New Roman" panose="02020603050405020304" pitchFamily="18" charset="0"/>
              </a:rPr>
              <a:t>families</a:t>
            </a:r>
            <a:r>
              <a:rPr lang="fr-FR" sz="2000" b="1" dirty="0">
                <a:effectLst/>
                <a:latin typeface="Nunito" pitchFamily="2" charset="0"/>
                <a:ea typeface="Times New Roman" panose="02020603050405020304" pitchFamily="18" charset="0"/>
                <a:cs typeface="Times New Roman" panose="02020603050405020304" pitchFamily="18" charset="0"/>
              </a:rPr>
              <a:t> en petits groupes  - Jeu de 7 familles </a:t>
            </a:r>
            <a:r>
              <a:rPr lang="en-GB" sz="2000" b="1" dirty="0">
                <a:effectLst/>
                <a:latin typeface="Nunito" pitchFamily="2" charset="0"/>
                <a:ea typeface="Times New Roman" panose="02020603050405020304" pitchFamily="18" charset="0"/>
              </a:rPr>
              <a:t>à</a:t>
            </a:r>
            <a:r>
              <a:rPr lang="fr-FR" sz="2000" b="1" dirty="0">
                <a:effectLst/>
                <a:latin typeface="Nunito" pitchFamily="2" charset="0"/>
                <a:ea typeface="Times New Roman" panose="02020603050405020304" pitchFamily="18" charset="0"/>
                <a:cs typeface="Times New Roman" panose="02020603050405020304" pitchFamily="18" charset="0"/>
              </a:rPr>
              <a:t>Répondre à une question et la poser, utiliser des formes de politesse.</a:t>
            </a:r>
            <a:endParaRPr lang="fr-FR" sz="2000" b="1" dirty="0">
              <a:effectLst/>
              <a:latin typeface="Nunito" pitchFamily="2" charset="0"/>
              <a:ea typeface="Times New Roman" panose="02020603050405020304" pitchFamily="18" charset="0"/>
            </a:endParaRPr>
          </a:p>
          <a:p>
            <a:pPr marL="114300" indent="0" algn="just">
              <a:buNone/>
            </a:pPr>
            <a:r>
              <a:rPr lang="en-GB" sz="2000" dirty="0">
                <a:solidFill>
                  <a:srgbClr val="0000FF"/>
                </a:solidFill>
                <a:effectLst/>
                <a:latin typeface="Nunito" pitchFamily="2" charset="0"/>
                <a:ea typeface="Times New Roman" panose="02020603050405020304" pitchFamily="18" charset="0"/>
                <a:cs typeface="Times New Roman" panose="02020603050405020304" pitchFamily="18" charset="0"/>
              </a:rPr>
              <a:t>« Juggler family, the father/mother/son/daughter/grandmother, please ? -Yes. -Thank you. - No. - It's your turn! »</a:t>
            </a:r>
            <a:endParaRPr lang="fr-FR" sz="2000" dirty="0">
              <a:effectLst/>
              <a:latin typeface="Nunito" pitchFamily="2" charset="0"/>
              <a:ea typeface="Times New Roman" panose="02020603050405020304" pitchFamily="18" charset="0"/>
            </a:endParaRPr>
          </a:p>
          <a:p>
            <a:pPr marL="114300" indent="0" algn="just">
              <a:buNone/>
            </a:pPr>
            <a:r>
              <a:rPr lang="en-GB" sz="2000" dirty="0">
                <a:effectLst/>
                <a:latin typeface="Nunito" pitchFamily="2" charset="0"/>
                <a:ea typeface="Times New Roman" panose="02020603050405020304" pitchFamily="18" charset="0"/>
              </a:rPr>
              <a:t> </a:t>
            </a:r>
            <a:endParaRPr lang="fr-FR" sz="2000" dirty="0">
              <a:effectLst/>
              <a:latin typeface="Nunito" pitchFamily="2" charset="0"/>
              <a:ea typeface="Times New Roman" panose="02020603050405020304" pitchFamily="18" charset="0"/>
            </a:endParaRPr>
          </a:p>
          <a:p>
            <a:pPr marL="114300" indent="0" algn="just">
              <a:buNone/>
            </a:pPr>
            <a:r>
              <a:rPr lang="en-GB" sz="2000" dirty="0">
                <a:effectLst/>
                <a:latin typeface="Nunito" pitchFamily="2" charset="0"/>
                <a:ea typeface="Times New Roman" panose="02020603050405020304" pitchFamily="18" charset="0"/>
              </a:rPr>
              <a:t> </a:t>
            </a:r>
            <a:endParaRPr lang="fr-FR" sz="2000" dirty="0">
              <a:effectLst/>
              <a:latin typeface="Nunito" pitchFamily="2" charset="0"/>
              <a:ea typeface="Times New Roman" panose="02020603050405020304" pitchFamily="18" charset="0"/>
            </a:endParaRPr>
          </a:p>
          <a:p>
            <a:pPr marL="114300" indent="0" algn="just">
              <a:buNone/>
            </a:pPr>
            <a:r>
              <a:rPr lang="fr-FR" sz="2000" b="1" u="sng" dirty="0" err="1">
                <a:effectLst/>
                <a:latin typeface="Nunito" pitchFamily="2" charset="0"/>
                <a:ea typeface="Times New Roman" panose="02020603050405020304" pitchFamily="18" charset="0"/>
                <a:cs typeface="Times New Roman" panose="02020603050405020304" pitchFamily="18" charset="0"/>
              </a:rPr>
              <a:t>Chinese</a:t>
            </a:r>
            <a:r>
              <a:rPr lang="fr-FR" sz="2000" b="1" u="sng" dirty="0">
                <a:effectLst/>
                <a:latin typeface="Nunito" pitchFamily="2" charset="0"/>
                <a:ea typeface="Times New Roman" panose="02020603050405020304" pitchFamily="18" charset="0"/>
                <a:cs typeface="Times New Roman" panose="02020603050405020304" pitchFamily="18" charset="0"/>
              </a:rPr>
              <a:t> </a:t>
            </a:r>
            <a:r>
              <a:rPr lang="fr-FR" sz="2000" b="1" u="sng" dirty="0" err="1">
                <a:effectLst/>
                <a:latin typeface="Nunito" pitchFamily="2" charset="0"/>
                <a:ea typeface="Times New Roman" panose="02020603050405020304" pitchFamily="18" charset="0"/>
                <a:cs typeface="Times New Roman" panose="02020603050405020304" pitchFamily="18" charset="0"/>
              </a:rPr>
              <a:t>Whispers</a:t>
            </a:r>
            <a:r>
              <a:rPr lang="fr-FR" sz="2000" b="1" dirty="0">
                <a:effectLst/>
                <a:latin typeface="Nunito" pitchFamily="2" charset="0"/>
                <a:ea typeface="Times New Roman" panose="02020603050405020304" pitchFamily="18" charset="0"/>
                <a:cs typeface="Times New Roman" panose="02020603050405020304" pitchFamily="18" charset="0"/>
              </a:rPr>
              <a:t> </a:t>
            </a:r>
            <a:r>
              <a:rPr lang="fr-FR" sz="2000" dirty="0">
                <a:effectLst/>
                <a:latin typeface="Nunito" pitchFamily="2" charset="0"/>
                <a:ea typeface="Times New Roman" panose="02020603050405020304" pitchFamily="18" charset="0"/>
                <a:cs typeface="Times New Roman" panose="02020603050405020304" pitchFamily="18" charset="0"/>
              </a:rPr>
              <a:t>- Téléphone arabe </a:t>
            </a:r>
            <a:r>
              <a:rPr lang="en-GB" sz="2000" dirty="0">
                <a:effectLst/>
                <a:latin typeface="Nunito" pitchFamily="2" charset="0"/>
                <a:ea typeface="Times New Roman" panose="02020603050405020304" pitchFamily="18" charset="0"/>
              </a:rPr>
              <a:t>à</a:t>
            </a:r>
            <a:r>
              <a:rPr lang="fr-FR" sz="2000" b="1" dirty="0">
                <a:effectLst/>
                <a:latin typeface="Nunito" pitchFamily="2" charset="0"/>
                <a:ea typeface="Times New Roman" panose="02020603050405020304" pitchFamily="18" charset="0"/>
                <a:cs typeface="Times New Roman" panose="02020603050405020304" pitchFamily="18" charset="0"/>
              </a:rPr>
              <a:t>Répéter un mot une expression en respectant la prononciation</a:t>
            </a:r>
            <a:r>
              <a:rPr lang="fr-FR" sz="2000" dirty="0">
                <a:effectLst/>
                <a:latin typeface="Nunito" pitchFamily="2" charset="0"/>
                <a:ea typeface="Times New Roman" panose="02020603050405020304" pitchFamily="18" charset="0"/>
                <a:cs typeface="Times New Roman" panose="02020603050405020304" pitchFamily="18" charset="0"/>
              </a:rPr>
              <a:t>.</a:t>
            </a:r>
            <a:endParaRPr lang="fr-FR" sz="2000" dirty="0">
              <a:effectLst/>
              <a:latin typeface="Nunito" pitchFamily="2" charset="0"/>
              <a:ea typeface="Times New Roman" panose="02020603050405020304" pitchFamily="18" charset="0"/>
            </a:endParaRPr>
          </a:p>
          <a:p>
            <a:pPr marL="114300" indent="0" algn="just">
              <a:buNone/>
            </a:pPr>
            <a:r>
              <a:rPr lang="fr-FR" sz="2000" dirty="0">
                <a:effectLst/>
                <a:latin typeface="Nunito" pitchFamily="2" charset="0"/>
                <a:ea typeface="Times New Roman" panose="02020603050405020304" pitchFamily="18" charset="0"/>
                <a:cs typeface="Times New Roman" panose="02020603050405020304" pitchFamily="18" charset="0"/>
              </a:rPr>
              <a:t> </a:t>
            </a:r>
            <a:endParaRPr lang="fr-FR" sz="2000" dirty="0">
              <a:effectLst/>
              <a:latin typeface="Nunito" pitchFamily="2" charset="0"/>
              <a:ea typeface="Times New Roman" panose="02020603050405020304" pitchFamily="18" charset="0"/>
            </a:endParaRPr>
          </a:p>
          <a:p>
            <a:pPr marL="114300" indent="0" algn="just">
              <a:buNone/>
            </a:pPr>
            <a:r>
              <a:rPr lang="fr-FR" sz="2000" dirty="0">
                <a:effectLst/>
                <a:latin typeface="Nunito" pitchFamily="2" charset="0"/>
                <a:ea typeface="Times New Roman" panose="02020603050405020304" pitchFamily="18" charset="0"/>
                <a:cs typeface="Times New Roman" panose="02020603050405020304" pitchFamily="18" charset="0"/>
              </a:rPr>
              <a:t> </a:t>
            </a:r>
            <a:endParaRPr lang="fr-FR" sz="2000" dirty="0">
              <a:latin typeface="Nunito" pitchFamily="2" charset="0"/>
              <a:ea typeface="Times New Roman" panose="02020603050405020304" pitchFamily="18" charset="0"/>
              <a:cs typeface="Times New Roman" panose="02020603050405020304" pitchFamily="18" charset="0"/>
            </a:endParaRPr>
          </a:p>
          <a:p>
            <a:pPr marL="114300" indent="0" algn="just">
              <a:buNone/>
            </a:pPr>
            <a:r>
              <a:rPr lang="fr-FR" sz="2000" b="1" u="sng" dirty="0">
                <a:effectLst/>
                <a:latin typeface="Nunito" pitchFamily="2" charset="0"/>
                <a:ea typeface="Times New Roman" panose="02020603050405020304" pitchFamily="18" charset="0"/>
                <a:cs typeface="Times New Roman" panose="02020603050405020304" pitchFamily="18" charset="0"/>
              </a:rPr>
              <a:t>Ball </a:t>
            </a:r>
            <a:r>
              <a:rPr lang="fr-FR" sz="2000" b="1" u="sng" dirty="0" err="1">
                <a:effectLst/>
                <a:latin typeface="Nunito" pitchFamily="2" charset="0"/>
                <a:ea typeface="Times New Roman" panose="02020603050405020304" pitchFamily="18" charset="0"/>
                <a:cs typeface="Times New Roman" panose="02020603050405020304" pitchFamily="18" charset="0"/>
              </a:rPr>
              <a:t>game</a:t>
            </a:r>
            <a:r>
              <a:rPr lang="fr-FR" sz="2000" b="1" dirty="0">
                <a:effectLst/>
                <a:latin typeface="Nunito" pitchFamily="2" charset="0"/>
                <a:ea typeface="Times New Roman" panose="02020603050405020304" pitchFamily="18" charset="0"/>
                <a:cs typeface="Times New Roman" panose="02020603050405020304" pitchFamily="18" charset="0"/>
              </a:rPr>
              <a:t> - Balle brûlante </a:t>
            </a:r>
            <a:r>
              <a:rPr lang="en-GB" sz="2000" b="1" dirty="0">
                <a:effectLst/>
                <a:latin typeface="Nunito" pitchFamily="2" charset="0"/>
                <a:ea typeface="Times New Roman" panose="02020603050405020304" pitchFamily="18" charset="0"/>
              </a:rPr>
              <a:t>à</a:t>
            </a:r>
            <a:r>
              <a:rPr lang="fr-FR" sz="2000" b="1" dirty="0">
                <a:effectLst/>
                <a:latin typeface="Nunito" pitchFamily="2" charset="0"/>
                <a:ea typeface="Times New Roman" panose="02020603050405020304" pitchFamily="18" charset="0"/>
                <a:cs typeface="Times New Roman" panose="02020603050405020304" pitchFamily="18" charset="0"/>
              </a:rPr>
              <a:t>Reproduire un modèle oral.</a:t>
            </a:r>
            <a:endParaRPr lang="fr-FR" sz="2000" b="1" dirty="0">
              <a:effectLst/>
              <a:latin typeface="Nunito" pitchFamily="2" charset="0"/>
              <a:ea typeface="Times New Roman" panose="02020603050405020304" pitchFamily="18" charset="0"/>
            </a:endParaRPr>
          </a:p>
          <a:p>
            <a:pPr marL="114300" indent="0" algn="just">
              <a:buNone/>
            </a:pPr>
            <a:r>
              <a:rPr lang="fr-FR" sz="2000" dirty="0">
                <a:effectLst/>
                <a:latin typeface="Nunito" pitchFamily="2" charset="0"/>
                <a:ea typeface="Times New Roman" panose="02020603050405020304" pitchFamily="18" charset="0"/>
                <a:cs typeface="Times New Roman" panose="02020603050405020304" pitchFamily="18" charset="0"/>
              </a:rPr>
              <a:t>L’enseignant dit le début d’une comptine. Il lance la balle et celui qui la reçoit doit continuer la comptine.</a:t>
            </a:r>
            <a:endParaRPr lang="fr-FR" sz="2000" dirty="0">
              <a:effectLst/>
              <a:latin typeface="Nunito" pitchFamily="2" charset="0"/>
              <a:ea typeface="Times New Roman" panose="02020603050405020304" pitchFamily="18" charset="0"/>
            </a:endParaRPr>
          </a:p>
          <a:p>
            <a:pPr marL="114300" indent="0" algn="just">
              <a:buNone/>
            </a:pPr>
            <a:r>
              <a:rPr lang="fr-FR" sz="2000" dirty="0">
                <a:effectLst/>
                <a:latin typeface="Nunito" pitchFamily="2" charset="0"/>
                <a:ea typeface="Times New Roman" panose="02020603050405020304" pitchFamily="18" charset="0"/>
                <a:cs typeface="Times New Roman" panose="02020603050405020304" pitchFamily="18" charset="0"/>
              </a:rPr>
              <a:t>L’enseignant dit un nombre (une couleur, un animal, une partie du corps…). Il lance la balle et celui qui la reçoit doit donner le nombre suivant (ou un autre mot du même champ lexical).</a:t>
            </a:r>
            <a:endParaRPr lang="fr-FR" sz="2000" dirty="0">
              <a:effectLst/>
              <a:latin typeface="Nunito" pitchFamily="2" charset="0"/>
              <a:ea typeface="Times New Roman" panose="02020603050405020304" pitchFamily="18" charset="0"/>
            </a:endParaRPr>
          </a:p>
          <a:p>
            <a:pPr marL="114300" indent="0" algn="just">
              <a:buNone/>
            </a:pPr>
            <a:r>
              <a:rPr lang="fr-FR" sz="2000" dirty="0">
                <a:effectLst/>
                <a:latin typeface="Nunito" pitchFamily="2" charset="0"/>
                <a:ea typeface="Times New Roman" panose="02020603050405020304" pitchFamily="18" charset="0"/>
                <a:cs typeface="Times New Roman" panose="02020603050405020304" pitchFamily="18" charset="0"/>
              </a:rPr>
              <a:t>PI - L’enseignant pose une question … Il lance la balle, celui qui la reçoit doit répondre à la question. </a:t>
            </a:r>
            <a:r>
              <a:rPr lang="en-GB" sz="2000" dirty="0">
                <a:solidFill>
                  <a:srgbClr val="0000FF"/>
                </a:solidFill>
                <a:effectLst/>
                <a:latin typeface="Nunito" pitchFamily="2" charset="0"/>
                <a:ea typeface="Times New Roman" panose="02020603050405020304" pitchFamily="18" charset="0"/>
                <a:cs typeface="Times New Roman" panose="02020603050405020304" pitchFamily="18" charset="0"/>
              </a:rPr>
              <a:t>« How are you? What's your name? What colour is it? »</a:t>
            </a:r>
            <a:endParaRPr lang="fr-FR" sz="2000" dirty="0">
              <a:effectLst/>
              <a:latin typeface="Nunito" pitchFamily="2" charset="0"/>
              <a:ea typeface="Times New Roman" panose="02020603050405020304" pitchFamily="18" charset="0"/>
            </a:endParaRPr>
          </a:p>
          <a:p>
            <a:pPr marL="457200" lvl="1" indent="0" algn="just">
              <a:buNone/>
            </a:pPr>
            <a:endParaRPr lang="fr-FR" dirty="0"/>
          </a:p>
        </p:txBody>
      </p:sp>
    </p:spTree>
    <p:extLst>
      <p:ext uri="{BB962C8B-B14F-4D97-AF65-F5344CB8AC3E}">
        <p14:creationId xmlns:p14="http://schemas.microsoft.com/office/powerpoint/2010/main" val="2476824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8EEDEA-7FE1-9260-CAFF-84A3E44E526A}"/>
              </a:ext>
            </a:extLst>
          </p:cNvPr>
          <p:cNvSpPr>
            <a:spLocks noGrp="1"/>
          </p:cNvSpPr>
          <p:nvPr>
            <p:ph type="title"/>
          </p:nvPr>
        </p:nvSpPr>
        <p:spPr>
          <a:xfrm>
            <a:off x="311700" y="137844"/>
            <a:ext cx="6760613" cy="572700"/>
          </a:xfrm>
        </p:spPr>
        <p:txBody>
          <a:bodyPr/>
          <a:lstStyle/>
          <a:p>
            <a:r>
              <a:rPr lang="fr-FR" dirty="0"/>
              <a:t>Pour le réinvestissement</a:t>
            </a:r>
          </a:p>
        </p:txBody>
      </p:sp>
      <p:sp>
        <p:nvSpPr>
          <p:cNvPr id="3" name="Espace réservé du texte 2">
            <a:extLst>
              <a:ext uri="{FF2B5EF4-FFF2-40B4-BE49-F238E27FC236}">
                <a16:creationId xmlns:a16="http://schemas.microsoft.com/office/drawing/2014/main" id="{ECFAA4FC-ABB1-541A-8ED6-57235931098F}"/>
              </a:ext>
            </a:extLst>
          </p:cNvPr>
          <p:cNvSpPr>
            <a:spLocks noGrp="1"/>
          </p:cNvSpPr>
          <p:nvPr>
            <p:ph type="body" idx="1"/>
          </p:nvPr>
        </p:nvSpPr>
        <p:spPr>
          <a:xfrm>
            <a:off x="311700" y="863550"/>
            <a:ext cx="8520600" cy="3937050"/>
          </a:xfrm>
        </p:spPr>
        <p:txBody>
          <a:bodyPr>
            <a:normAutofit/>
          </a:bodyPr>
          <a:lstStyle/>
          <a:p>
            <a:pPr marL="914400" lvl="2" indent="0" algn="just">
              <a:buNone/>
            </a:pPr>
            <a:r>
              <a:rPr lang="fr-FR" sz="1400" b="1" u="none" strike="noStrike" dirty="0">
                <a:effectLst/>
                <a:latin typeface="Arial" panose="020B0604020202020204" pitchFamily="34" charset="0"/>
              </a:rPr>
              <a:t>.</a:t>
            </a:r>
            <a:endParaRPr lang="fr-FR" sz="1400" b="1" u="sng" dirty="0">
              <a:effectLst/>
              <a:latin typeface="Arial" panose="020B0604020202020204" pitchFamily="34" charset="0"/>
            </a:endParaRPr>
          </a:p>
          <a:p>
            <a:pPr marL="114300" indent="0" algn="just">
              <a:buNone/>
            </a:pPr>
            <a:r>
              <a:rPr lang="fr-FR" sz="1400" b="1" u="sng" dirty="0">
                <a:latin typeface="Arial" panose="020B0604020202020204" pitchFamily="34" charset="0"/>
              </a:rPr>
              <a:t>PC </a:t>
            </a:r>
            <a:r>
              <a:rPr lang="fr-FR" sz="1400" b="1" u="sng" dirty="0" err="1">
                <a:latin typeface="Arial" panose="020B0604020202020204" pitchFamily="34" charset="0"/>
              </a:rPr>
              <a:t>Dominoes</a:t>
            </a:r>
            <a:r>
              <a:rPr lang="fr-FR" sz="1400" b="1" u="sng" dirty="0">
                <a:latin typeface="Arial" panose="020B0604020202020204" pitchFamily="34" charset="0"/>
              </a:rPr>
              <a:t> -</a:t>
            </a:r>
            <a:r>
              <a:rPr lang="fr-FR" sz="1400" b="1" dirty="0">
                <a:latin typeface="Arial" panose="020B0604020202020204" pitchFamily="34" charset="0"/>
              </a:rPr>
              <a:t> Dominos phonétiques en petits groupes</a:t>
            </a:r>
          </a:p>
          <a:p>
            <a:pPr marL="114300" indent="0" algn="just">
              <a:buNone/>
            </a:pPr>
            <a:r>
              <a:rPr lang="fr-FR" sz="1400" dirty="0">
                <a:effectLst/>
                <a:latin typeface="Arial" panose="020B0604020202020204" pitchFamily="34" charset="0"/>
                <a:ea typeface="Times New Roman" panose="02020603050405020304" pitchFamily="18" charset="0"/>
              </a:rPr>
              <a:t>Les élèves s’entraînent à regrouper les dessins en les nommant et en les faisant rimer. </a:t>
            </a:r>
            <a:r>
              <a:rPr lang="en-GB" sz="1400" dirty="0">
                <a:solidFill>
                  <a:srgbClr val="0000FF"/>
                </a:solidFill>
                <a:effectLst/>
                <a:latin typeface="Arial" panose="020B0604020202020204" pitchFamily="34" charset="0"/>
                <a:ea typeface="Times New Roman" panose="02020603050405020304" pitchFamily="18" charset="0"/>
              </a:rPr>
              <a:t>A cat/bat/rat in my hat, a fox in my box, a bear on my chair, a mouse in my house, a goat in my coat/boat, a dog/a frog in the fog/on the log,</a:t>
            </a:r>
            <a:r>
              <a:rPr lang="en-GB" sz="1400" dirty="0">
                <a:effectLst/>
                <a:latin typeface="Arial" panose="020B0604020202020204" pitchFamily="34" charset="0"/>
                <a:ea typeface="Times New Roman" panose="02020603050405020304" pitchFamily="18" charset="0"/>
              </a:rPr>
              <a:t> </a:t>
            </a:r>
            <a:r>
              <a:rPr lang="en-GB" sz="1400" dirty="0">
                <a:solidFill>
                  <a:srgbClr val="0000FF"/>
                </a:solidFill>
                <a:effectLst/>
                <a:latin typeface="Arial" panose="020B0604020202020204" pitchFamily="34" charset="0"/>
                <a:ea typeface="Times New Roman" panose="02020603050405020304" pitchFamily="18" charset="0"/>
              </a:rPr>
              <a:t>a goose in my shoes, </a:t>
            </a:r>
            <a:endParaRPr lang="fr-FR" sz="1400" dirty="0">
              <a:effectLst/>
              <a:latin typeface="Arial" panose="020B0604020202020204" pitchFamily="34" charset="0"/>
              <a:ea typeface="Times New Roman" panose="02020603050405020304" pitchFamily="18" charset="0"/>
            </a:endParaRPr>
          </a:p>
          <a:p>
            <a:pPr marL="114300" indent="0" algn="just">
              <a:buNone/>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marL="114300" indent="0" algn="just">
              <a:buNone/>
            </a:pPr>
            <a:r>
              <a:rPr lang="en-GB" sz="1200"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marL="114300" indent="0" algn="just">
              <a:buNone/>
            </a:pPr>
            <a:r>
              <a:rPr lang="fr-FR" sz="1400" b="1" u="sng" dirty="0" err="1">
                <a:effectLst/>
                <a:latin typeface="Arial" panose="020B0604020202020204" pitchFamily="34" charset="0"/>
                <a:ea typeface="Times New Roman" panose="02020603050405020304" pitchFamily="18" charset="0"/>
                <a:cs typeface="Times New Roman" panose="02020603050405020304" pitchFamily="18" charset="0"/>
              </a:rPr>
              <a:t>Drawing</a:t>
            </a:r>
            <a:r>
              <a:rPr lang="fr-FR" sz="1400" b="1" u="sng" dirty="0">
                <a:effectLst/>
                <a:latin typeface="Arial" panose="020B0604020202020204" pitchFamily="34" charset="0"/>
                <a:ea typeface="Times New Roman" panose="02020603050405020304" pitchFamily="18" charset="0"/>
                <a:cs typeface="Times New Roman" panose="02020603050405020304" pitchFamily="18" charset="0"/>
              </a:rPr>
              <a:t> </a:t>
            </a:r>
            <a:r>
              <a:rPr lang="fr-FR" sz="1400" b="1" u="sng" dirty="0" err="1">
                <a:effectLst/>
                <a:latin typeface="Arial" panose="020B0604020202020204" pitchFamily="34" charset="0"/>
                <a:ea typeface="Times New Roman" panose="02020603050405020304" pitchFamily="18" charset="0"/>
                <a:cs typeface="Times New Roman" panose="02020603050405020304" pitchFamily="18" charset="0"/>
              </a:rPr>
              <a:t>game</a:t>
            </a:r>
            <a:r>
              <a:rPr lang="fr-FR" sz="1400" b="1" dirty="0">
                <a:effectLst/>
                <a:latin typeface="Arial" panose="020B0604020202020204" pitchFamily="34" charset="0"/>
                <a:ea typeface="Times New Roman" panose="02020603050405020304" pitchFamily="18" charset="0"/>
                <a:cs typeface="Times New Roman" panose="02020603050405020304" pitchFamily="18" charset="0"/>
              </a:rPr>
              <a:t> - Dessinez, c’est gagné </a:t>
            </a:r>
            <a:r>
              <a:rPr lang="fr-FR" sz="1400" b="1" dirty="0">
                <a:effectLst/>
                <a:latin typeface="Wingdings" panose="05000000000000000000" pitchFamily="2" charset="2"/>
                <a:ea typeface="Times New Roman" panose="02020603050405020304" pitchFamily="18" charset="0"/>
              </a:rPr>
              <a:t>à </a:t>
            </a:r>
            <a:r>
              <a:rPr lang="fr-FR" sz="1400" b="1" dirty="0">
                <a:effectLst/>
                <a:latin typeface="Arial" panose="020B0604020202020204" pitchFamily="34" charset="0"/>
                <a:ea typeface="Times New Roman" panose="02020603050405020304" pitchFamily="18" charset="0"/>
                <a:cs typeface="Times New Roman" panose="02020603050405020304" pitchFamily="18" charset="0"/>
              </a:rPr>
              <a:t>Répondre à une question et la poser.</a:t>
            </a:r>
            <a:endParaRPr lang="fr-FR" sz="1200" b="1" dirty="0">
              <a:effectLst/>
              <a:latin typeface="Times New Roman" panose="02020603050405020304" pitchFamily="18" charset="0"/>
              <a:ea typeface="Times New Roman" panose="02020603050405020304" pitchFamily="18" charset="0"/>
            </a:endParaRPr>
          </a:p>
          <a:p>
            <a:pPr marL="114300" indent="0" algn="just">
              <a:buNone/>
            </a:pPr>
            <a:r>
              <a:rPr lang="fr-FR" sz="1400" dirty="0">
                <a:effectLst/>
                <a:latin typeface="Arial" panose="020B0604020202020204" pitchFamily="34" charset="0"/>
                <a:ea typeface="Times New Roman" panose="02020603050405020304" pitchFamily="18" charset="0"/>
                <a:cs typeface="Times New Roman" panose="02020603050405020304" pitchFamily="18" charset="0"/>
              </a:rPr>
              <a:t>Par équipe : on donne un mot à un enfant de chaque équipe. Ils doivent le dessiner pour le faire reconnaître à leur équipe</a:t>
            </a:r>
            <a:endParaRPr lang="fr-FR" sz="1200" dirty="0">
              <a:effectLst/>
              <a:latin typeface="Times New Roman" panose="02020603050405020304" pitchFamily="18" charset="0"/>
              <a:ea typeface="Times New Roman" panose="02020603050405020304" pitchFamily="18" charset="0"/>
            </a:endParaRPr>
          </a:p>
          <a:p>
            <a:pPr marL="457200" lvl="1" indent="0" algn="just">
              <a:buNone/>
            </a:pPr>
            <a:endParaRPr lang="fr-FR" dirty="0"/>
          </a:p>
        </p:txBody>
      </p:sp>
    </p:spTree>
    <p:extLst>
      <p:ext uri="{BB962C8B-B14F-4D97-AF65-F5344CB8AC3E}">
        <p14:creationId xmlns:p14="http://schemas.microsoft.com/office/powerpoint/2010/main" val="945017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8EEDEA-7FE1-9260-CAFF-84A3E44E526A}"/>
              </a:ext>
            </a:extLst>
          </p:cNvPr>
          <p:cNvSpPr>
            <a:spLocks noGrp="1"/>
          </p:cNvSpPr>
          <p:nvPr>
            <p:ph type="title"/>
          </p:nvPr>
        </p:nvSpPr>
        <p:spPr>
          <a:xfrm>
            <a:off x="311700" y="137844"/>
            <a:ext cx="6760613" cy="572700"/>
          </a:xfrm>
        </p:spPr>
        <p:txBody>
          <a:bodyPr/>
          <a:lstStyle/>
          <a:p>
            <a:r>
              <a:rPr lang="fr-FR" dirty="0"/>
              <a:t>Pour le réinvestissement</a:t>
            </a:r>
          </a:p>
        </p:txBody>
      </p:sp>
      <p:sp>
        <p:nvSpPr>
          <p:cNvPr id="3" name="Espace réservé du texte 2">
            <a:extLst>
              <a:ext uri="{FF2B5EF4-FFF2-40B4-BE49-F238E27FC236}">
                <a16:creationId xmlns:a16="http://schemas.microsoft.com/office/drawing/2014/main" id="{ECFAA4FC-ABB1-541A-8ED6-57235931098F}"/>
              </a:ext>
            </a:extLst>
          </p:cNvPr>
          <p:cNvSpPr>
            <a:spLocks noGrp="1"/>
          </p:cNvSpPr>
          <p:nvPr>
            <p:ph type="body" idx="1"/>
          </p:nvPr>
        </p:nvSpPr>
        <p:spPr>
          <a:xfrm>
            <a:off x="311700" y="863550"/>
            <a:ext cx="8520600" cy="3937050"/>
          </a:xfrm>
        </p:spPr>
        <p:txBody>
          <a:bodyPr>
            <a:normAutofit fontScale="85000" lnSpcReduction="10000"/>
          </a:bodyPr>
          <a:lstStyle/>
          <a:p>
            <a:pPr marL="114300" indent="0" algn="just">
              <a:buNone/>
            </a:pPr>
            <a:r>
              <a:rPr lang="fr-FR" sz="1800" b="1" u="sng" dirty="0" err="1">
                <a:effectLst/>
                <a:latin typeface="Arial" panose="020B0604020202020204" pitchFamily="34" charset="0"/>
                <a:ea typeface="Times New Roman" panose="02020603050405020304" pitchFamily="18" charset="0"/>
                <a:cs typeface="Times New Roman" panose="02020603050405020304" pitchFamily="18" charset="0"/>
              </a:rPr>
              <a:t>Listen</a:t>
            </a:r>
            <a:r>
              <a:rPr lang="fr-FR" sz="1800" b="1" u="sng" dirty="0">
                <a:effectLst/>
                <a:latin typeface="Arial" panose="020B0604020202020204" pitchFamily="34" charset="0"/>
                <a:ea typeface="Times New Roman" panose="02020603050405020304" pitchFamily="18" charset="0"/>
                <a:cs typeface="Times New Roman" panose="02020603050405020304" pitchFamily="18" charset="0"/>
              </a:rPr>
              <a:t> and </a:t>
            </a:r>
            <a:r>
              <a:rPr lang="fr-FR" sz="1800" b="1" u="sng" dirty="0" err="1">
                <a:effectLst/>
                <a:latin typeface="Arial" panose="020B0604020202020204" pitchFamily="34" charset="0"/>
                <a:ea typeface="Times New Roman" panose="02020603050405020304" pitchFamily="18" charset="0"/>
                <a:cs typeface="Times New Roman" panose="02020603050405020304" pitchFamily="18" charset="0"/>
              </a:rPr>
              <a:t>colour</a:t>
            </a:r>
            <a:r>
              <a:rPr lang="fr-FR" sz="1800" b="1" dirty="0">
                <a:effectLst/>
                <a:latin typeface="Arial" panose="020B0604020202020204" pitchFamily="34" charset="0"/>
                <a:ea typeface="Times New Roman" panose="02020603050405020304" pitchFamily="18" charset="0"/>
                <a:cs typeface="Times New Roman" panose="02020603050405020304" pitchFamily="18" charset="0"/>
              </a:rPr>
              <a:t> </a:t>
            </a:r>
            <a:r>
              <a:rPr lang="fr-FR" sz="1800" b="1" dirty="0">
                <a:effectLst/>
                <a:latin typeface="Wingdings" panose="05000000000000000000" pitchFamily="2" charset="2"/>
                <a:ea typeface="Times New Roman" panose="02020603050405020304" pitchFamily="18" charset="0"/>
                <a:cs typeface="Arial" panose="020B0604020202020204" pitchFamily="34" charset="0"/>
              </a:rPr>
              <a:t>à</a:t>
            </a:r>
            <a:r>
              <a:rPr lang="fr-FR" sz="1800" b="1" dirty="0">
                <a:effectLst/>
                <a:latin typeface="Arial" panose="020B0604020202020204" pitchFamily="34" charset="0"/>
                <a:ea typeface="Times New Roman" panose="02020603050405020304" pitchFamily="18" charset="0"/>
              </a:rPr>
              <a:t> Comprendre des consignes, utiliser des phrases proches des modèles rencontrés lors de situations d'apprentissage.</a:t>
            </a:r>
            <a:endParaRPr lang="fr-FR" sz="1800" b="1" dirty="0">
              <a:effectLst/>
              <a:latin typeface="Times New Roman" panose="02020603050405020304" pitchFamily="18" charset="0"/>
              <a:ea typeface="Times New Roman" panose="02020603050405020304" pitchFamily="18" charset="0"/>
            </a:endParaRPr>
          </a:p>
          <a:p>
            <a:pPr marL="114300" indent="0" algn="just">
              <a:buNone/>
            </a:pPr>
            <a:r>
              <a:rPr lang="fr-FR" sz="1800" dirty="0">
                <a:effectLst/>
                <a:latin typeface="Arial" panose="020B0604020202020204" pitchFamily="34" charset="0"/>
                <a:ea typeface="Times New Roman" panose="02020603050405020304" pitchFamily="18" charset="0"/>
                <a:cs typeface="Times New Roman" panose="02020603050405020304" pitchFamily="18" charset="0"/>
              </a:rPr>
              <a:t>On donne à chaque équipe une fiche avec différentes choses à colorier. Un élève de chaque équipe vient. L’enseignant donne une ou deux informations. </a:t>
            </a:r>
            <a:r>
              <a:rPr lang="en-GB" sz="18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The grass is green. The small ball is red and yellow. </a:t>
            </a:r>
            <a:r>
              <a:rPr lang="fr-FR" sz="1800" dirty="0">
                <a:effectLst/>
                <a:latin typeface="Arial" panose="020B0604020202020204" pitchFamily="34" charset="0"/>
                <a:ea typeface="Times New Roman" panose="02020603050405020304" pitchFamily="18" charset="0"/>
                <a:cs typeface="Times New Roman" panose="02020603050405020304" pitchFamily="18" charset="0"/>
              </a:rPr>
              <a:t>L’élève doit aller les rapporter à son groupe afin que tout le monde colorie sa fiche.</a:t>
            </a:r>
            <a:endParaRPr lang="fr-FR" sz="1800" dirty="0">
              <a:effectLst/>
              <a:latin typeface="Times New Roman" panose="02020603050405020304" pitchFamily="18" charset="0"/>
              <a:ea typeface="Times New Roman" panose="02020603050405020304" pitchFamily="18" charset="0"/>
            </a:endParaRPr>
          </a:p>
          <a:p>
            <a:pPr marL="114300" indent="0" algn="just">
              <a:buNone/>
            </a:pPr>
            <a:r>
              <a:rPr lang="fr-FR"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marL="114300" indent="0" algn="just">
              <a:buNone/>
            </a:pPr>
            <a:r>
              <a:rPr lang="fr-FR" sz="1800" dirty="0">
                <a:effectLst/>
                <a:latin typeface="Times New Roman" panose="02020603050405020304" pitchFamily="18" charset="0"/>
                <a:ea typeface="Times New Roman" panose="02020603050405020304" pitchFamily="18" charset="0"/>
              </a:rPr>
              <a:t> </a:t>
            </a:r>
          </a:p>
          <a:p>
            <a:pPr marL="114300" indent="0" algn="just">
              <a:buNone/>
            </a:pPr>
            <a:r>
              <a:rPr lang="fr-FR" sz="1800" b="1" u="sng" dirty="0">
                <a:effectLst/>
                <a:latin typeface="Arial" panose="020B0604020202020204" pitchFamily="34" charset="0"/>
                <a:ea typeface="Times New Roman" panose="02020603050405020304" pitchFamily="18" charset="0"/>
                <a:cs typeface="Times New Roman" panose="02020603050405020304" pitchFamily="18" charset="0"/>
              </a:rPr>
              <a:t>Mime </a:t>
            </a:r>
            <a:r>
              <a:rPr lang="fr-FR" sz="1800" b="1" u="sng" dirty="0" err="1">
                <a:effectLst/>
                <a:latin typeface="Arial" panose="020B0604020202020204" pitchFamily="34" charset="0"/>
                <a:ea typeface="Times New Roman" panose="02020603050405020304" pitchFamily="18" charset="0"/>
                <a:cs typeface="Times New Roman" panose="02020603050405020304" pitchFamily="18" charset="0"/>
              </a:rPr>
              <a:t>game</a:t>
            </a:r>
            <a:r>
              <a:rPr lang="fr-FR" sz="1800" b="1" dirty="0">
                <a:effectLst/>
                <a:latin typeface="Arial" panose="020B0604020202020204" pitchFamily="34" charset="0"/>
                <a:ea typeface="Times New Roman" panose="02020603050405020304" pitchFamily="18" charset="0"/>
                <a:cs typeface="Times New Roman" panose="02020603050405020304" pitchFamily="18" charset="0"/>
              </a:rPr>
              <a:t>  -Jeu de mime </a:t>
            </a:r>
            <a:r>
              <a:rPr lang="fr-FR" sz="1800" b="1" dirty="0">
                <a:effectLst/>
                <a:latin typeface="Wingdings" panose="05000000000000000000" pitchFamily="2" charset="2"/>
                <a:ea typeface="Times New Roman" panose="02020603050405020304" pitchFamily="18" charset="0"/>
              </a:rPr>
              <a:t>à</a:t>
            </a:r>
            <a:r>
              <a:rPr lang="fr-FR" sz="1800" b="1" dirty="0">
                <a:effectLst/>
                <a:latin typeface="Arial" panose="020B0604020202020204" pitchFamily="34" charset="0"/>
                <a:ea typeface="Times New Roman" panose="02020603050405020304" pitchFamily="18" charset="0"/>
                <a:cs typeface="Times New Roman" panose="02020603050405020304" pitchFamily="18" charset="0"/>
              </a:rPr>
              <a:t> Poser une question. </a:t>
            </a:r>
            <a:endParaRPr lang="fr-FR" sz="1800" b="1" dirty="0">
              <a:effectLst/>
              <a:latin typeface="Times New Roman" panose="02020603050405020304" pitchFamily="18" charset="0"/>
              <a:ea typeface="Times New Roman" panose="02020603050405020304" pitchFamily="18" charset="0"/>
            </a:endParaRPr>
          </a:p>
          <a:p>
            <a:pPr marL="114300" indent="0" algn="just">
              <a:buNone/>
            </a:pPr>
            <a:r>
              <a:rPr lang="fr-FR" sz="1800" dirty="0">
                <a:effectLst/>
                <a:latin typeface="Arial" panose="020B0604020202020204" pitchFamily="34" charset="0"/>
                <a:ea typeface="Times New Roman" panose="02020603050405020304" pitchFamily="18" charset="0"/>
                <a:cs typeface="Times New Roman" panose="02020603050405020304" pitchFamily="18" charset="0"/>
              </a:rPr>
              <a:t>Mimer pour faire deviner aux autres élèves (actions, humeurs, animaux…)</a:t>
            </a:r>
            <a:r>
              <a:rPr lang="fr-FR" sz="18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-Are you swimming? </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Celui qui mime fait un signe de tête signifiant </a:t>
            </a:r>
            <a:r>
              <a:rPr lang="fr-FR" sz="18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yes or no -Are </a:t>
            </a:r>
            <a:r>
              <a:rPr lang="fr-FR" sz="1800" dirty="0" err="1">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you</a:t>
            </a:r>
            <a:r>
              <a:rPr lang="fr-FR" sz="18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angry</a:t>
            </a:r>
            <a:r>
              <a:rPr lang="fr-FR" sz="18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-Are </a:t>
            </a:r>
            <a:r>
              <a:rPr lang="fr-FR" sz="1800" dirty="0" err="1">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you</a:t>
            </a:r>
            <a:r>
              <a:rPr lang="fr-FR" sz="18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 lion? »</a:t>
            </a:r>
            <a:endParaRPr lang="fr-FR" sz="1800" dirty="0">
              <a:effectLst/>
              <a:latin typeface="Times New Roman" panose="02020603050405020304" pitchFamily="18" charset="0"/>
              <a:ea typeface="Times New Roman" panose="02020603050405020304" pitchFamily="18" charset="0"/>
            </a:endParaRPr>
          </a:p>
          <a:p>
            <a:pPr marL="114300" indent="0" algn="just">
              <a:buNone/>
            </a:pPr>
            <a:r>
              <a:rPr lang="fr-FR"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marL="114300" indent="0" algn="just">
              <a:buNone/>
            </a:pPr>
            <a:r>
              <a:rPr lang="fr-FR" sz="1800" dirty="0">
                <a:effectLst/>
                <a:latin typeface="Arial" panose="020B0604020202020204" pitchFamily="34" charset="0"/>
                <a:ea typeface="Times New Roman" panose="02020603050405020304" pitchFamily="18" charset="0"/>
                <a:cs typeface="Times New Roman" panose="02020603050405020304" pitchFamily="18" charset="0"/>
              </a:rPr>
              <a:t>Variante : Celui qui mime a un suppléant qui répond à sa place.</a:t>
            </a:r>
            <a:endParaRPr lang="fr-FR" sz="1800" dirty="0">
              <a:effectLst/>
              <a:latin typeface="Times New Roman" panose="02020603050405020304" pitchFamily="18" charset="0"/>
              <a:ea typeface="Times New Roman" panose="02020603050405020304" pitchFamily="18" charset="0"/>
            </a:endParaRPr>
          </a:p>
          <a:p>
            <a:pPr marL="114300" indent="0" algn="just">
              <a:buNone/>
            </a:pPr>
            <a:r>
              <a:rPr lang="en-GB" sz="18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-Is he swimming ? - No he isn't.         -Is he crawling ? - Yes he is       -Is she angry? - Yes, she is ...                     -Is it a lion? -No it isn't... »</a:t>
            </a:r>
            <a:endParaRPr lang="fr-FR" sz="1800" dirty="0">
              <a:effectLst/>
              <a:latin typeface="Times New Roman" panose="02020603050405020304" pitchFamily="18" charset="0"/>
              <a:ea typeface="Times New Roman" panose="02020603050405020304" pitchFamily="18" charset="0"/>
            </a:endParaRPr>
          </a:p>
          <a:p>
            <a:pPr marL="914400" lvl="2" indent="0">
              <a:buNone/>
            </a:pPr>
            <a:endParaRPr lang="fr-FR" sz="1400" b="1" u="sng" dirty="0">
              <a:effectLst/>
              <a:latin typeface="Arial" panose="020B0604020202020204" pitchFamily="34" charset="0"/>
            </a:endParaRPr>
          </a:p>
          <a:p>
            <a:pPr marL="457200" lvl="1" indent="0" algn="just">
              <a:buNone/>
            </a:pPr>
            <a:endParaRPr lang="fr-FR" dirty="0"/>
          </a:p>
        </p:txBody>
      </p:sp>
    </p:spTree>
    <p:extLst>
      <p:ext uri="{BB962C8B-B14F-4D97-AF65-F5344CB8AC3E}">
        <p14:creationId xmlns:p14="http://schemas.microsoft.com/office/powerpoint/2010/main" val="3502423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8EEDEA-7FE1-9260-CAFF-84A3E44E526A}"/>
              </a:ext>
            </a:extLst>
          </p:cNvPr>
          <p:cNvSpPr>
            <a:spLocks noGrp="1"/>
          </p:cNvSpPr>
          <p:nvPr>
            <p:ph type="title"/>
          </p:nvPr>
        </p:nvSpPr>
        <p:spPr>
          <a:xfrm>
            <a:off x="311700" y="137844"/>
            <a:ext cx="6760613" cy="572700"/>
          </a:xfrm>
        </p:spPr>
        <p:txBody>
          <a:bodyPr/>
          <a:lstStyle/>
          <a:p>
            <a:r>
              <a:rPr lang="fr-FR" dirty="0"/>
              <a:t>Pour le réinvestissement</a:t>
            </a:r>
          </a:p>
        </p:txBody>
      </p:sp>
      <p:sp>
        <p:nvSpPr>
          <p:cNvPr id="3" name="Espace réservé du texte 2">
            <a:extLst>
              <a:ext uri="{FF2B5EF4-FFF2-40B4-BE49-F238E27FC236}">
                <a16:creationId xmlns:a16="http://schemas.microsoft.com/office/drawing/2014/main" id="{ECFAA4FC-ABB1-541A-8ED6-57235931098F}"/>
              </a:ext>
            </a:extLst>
          </p:cNvPr>
          <p:cNvSpPr>
            <a:spLocks noGrp="1"/>
          </p:cNvSpPr>
          <p:nvPr>
            <p:ph type="body" idx="1"/>
          </p:nvPr>
        </p:nvSpPr>
        <p:spPr>
          <a:xfrm>
            <a:off x="311700" y="863550"/>
            <a:ext cx="8520600" cy="3937050"/>
          </a:xfrm>
        </p:spPr>
        <p:txBody>
          <a:bodyPr>
            <a:normAutofit fontScale="85000" lnSpcReduction="10000"/>
          </a:bodyPr>
          <a:lstStyle/>
          <a:p>
            <a:pPr marL="114300" indent="0" algn="just">
              <a:buNone/>
            </a:pPr>
            <a:r>
              <a:rPr lang="fr-FR" sz="1800" b="1" u="sng" dirty="0">
                <a:effectLst/>
                <a:latin typeface="Arial" panose="020B0604020202020204" pitchFamily="34" charset="0"/>
                <a:ea typeface="Times New Roman" panose="02020603050405020304" pitchFamily="18" charset="0"/>
                <a:cs typeface="Times New Roman" panose="02020603050405020304" pitchFamily="18" charset="0"/>
              </a:rPr>
              <a:t>The maze</a:t>
            </a:r>
            <a:r>
              <a:rPr lang="fr-FR" sz="1800" b="1" dirty="0">
                <a:effectLst/>
                <a:latin typeface="Arial" panose="020B0604020202020204" pitchFamily="34" charset="0"/>
                <a:ea typeface="Times New Roman" panose="02020603050405020304" pitchFamily="18" charset="0"/>
                <a:cs typeface="Times New Roman" panose="02020603050405020304" pitchFamily="18" charset="0"/>
              </a:rPr>
              <a:t> - Le labyrinthe </a:t>
            </a:r>
            <a:r>
              <a:rPr lang="fr-FR" sz="1800" b="1" dirty="0">
                <a:effectLst/>
                <a:latin typeface="Wingdings" panose="05000000000000000000" pitchFamily="2" charset="2"/>
                <a:ea typeface="Times New Roman" panose="02020603050405020304" pitchFamily="18" charset="0"/>
              </a:rPr>
              <a:t>à</a:t>
            </a:r>
            <a:r>
              <a:rPr lang="fr-FR" sz="1800" b="1" dirty="0">
                <a:effectLst/>
                <a:latin typeface="Arial" panose="020B0604020202020204" pitchFamily="34" charset="0"/>
                <a:ea typeface="Times New Roman" panose="02020603050405020304" pitchFamily="18" charset="0"/>
                <a:cs typeface="Times New Roman" panose="02020603050405020304" pitchFamily="18" charset="0"/>
              </a:rPr>
              <a:t> Comprendre des consignes, utiliser des phrases proches des modèles rencontrés lors de situations d'apprentissage. </a:t>
            </a:r>
            <a:endParaRPr lang="fr-FR" sz="1800" b="1" dirty="0">
              <a:effectLst/>
              <a:latin typeface="Times New Roman" panose="02020603050405020304" pitchFamily="18" charset="0"/>
              <a:ea typeface="Times New Roman" panose="02020603050405020304" pitchFamily="18" charset="0"/>
            </a:endParaRPr>
          </a:p>
          <a:p>
            <a:pPr marL="114300" indent="0" algn="just">
              <a:buNone/>
            </a:pPr>
            <a:r>
              <a:rPr lang="fr-FR" sz="1800" dirty="0">
                <a:effectLst/>
                <a:latin typeface="Arial" panose="020B0604020202020204" pitchFamily="34" charset="0"/>
                <a:ea typeface="Times New Roman" panose="02020603050405020304" pitchFamily="18" charset="0"/>
              </a:rPr>
              <a:t>L’enseignant demande aux élèves de le suivre dans le labyrinthe en écoutant ses consignes. </a:t>
            </a:r>
          </a:p>
          <a:p>
            <a:pPr marL="114300" indent="0" algn="just">
              <a:buNone/>
            </a:pPr>
            <a:r>
              <a:rPr lang="en-GB" sz="1800" dirty="0">
                <a:solidFill>
                  <a:srgbClr val="0000FF"/>
                </a:solidFill>
                <a:effectLst/>
                <a:latin typeface="Arial" panose="020B0604020202020204" pitchFamily="34" charset="0"/>
                <a:ea typeface="Times New Roman" panose="02020603050405020304" pitchFamily="18" charset="0"/>
              </a:rPr>
              <a:t>« - Follow me. Go straight. Turn left and walk five steps, Stop. Bend your neck go through the door.... »</a:t>
            </a:r>
            <a:endParaRPr lang="fr-FR" sz="1800" dirty="0">
              <a:effectLst/>
              <a:latin typeface="Arial" panose="020B0604020202020204" pitchFamily="34" charset="0"/>
              <a:ea typeface="Times New Roman" panose="02020603050405020304" pitchFamily="18" charset="0"/>
            </a:endParaRPr>
          </a:p>
          <a:p>
            <a:pPr marL="114300" indent="0" algn="just">
              <a:buNone/>
            </a:pPr>
            <a:r>
              <a:rPr lang="en-GB" sz="1800" dirty="0">
                <a:effectLst/>
                <a:latin typeface="Arial" panose="020B0604020202020204" pitchFamily="34" charset="0"/>
                <a:ea typeface="Times New Roman" panose="02020603050405020304" pitchFamily="18" charset="0"/>
              </a:rPr>
              <a:t> </a:t>
            </a:r>
            <a:endParaRPr lang="fr-FR" sz="1800" dirty="0">
              <a:effectLst/>
              <a:latin typeface="Arial" panose="020B0604020202020204" pitchFamily="34" charset="0"/>
              <a:ea typeface="Times New Roman" panose="02020603050405020304" pitchFamily="18" charset="0"/>
            </a:endParaRPr>
          </a:p>
          <a:p>
            <a:pPr marL="114300" indent="0" algn="just">
              <a:buNone/>
            </a:pPr>
            <a:r>
              <a:rPr lang="en-GB" sz="1800" dirty="0">
                <a:effectLst/>
                <a:latin typeface="Arial" panose="020B0604020202020204" pitchFamily="34" charset="0"/>
                <a:ea typeface="Times New Roman" panose="02020603050405020304" pitchFamily="18" charset="0"/>
              </a:rPr>
              <a:t> </a:t>
            </a:r>
            <a:endParaRPr lang="fr-FR" sz="1800" dirty="0">
              <a:effectLst/>
              <a:latin typeface="Arial" panose="020B0604020202020204" pitchFamily="34" charset="0"/>
              <a:ea typeface="Times New Roman" panose="02020603050405020304" pitchFamily="18" charset="0"/>
            </a:endParaRPr>
          </a:p>
          <a:p>
            <a:pPr marL="114300" indent="0" algn="just">
              <a:buNone/>
            </a:pPr>
            <a:r>
              <a:rPr lang="fr-FR" sz="1800" b="1" u="sng" dirty="0">
                <a:effectLst/>
                <a:latin typeface="Arial" panose="020B0604020202020204" pitchFamily="34" charset="0"/>
                <a:ea typeface="Times New Roman" panose="02020603050405020304" pitchFamily="18" charset="0"/>
              </a:rPr>
              <a:t>Possible/ impossible</a:t>
            </a:r>
            <a:r>
              <a:rPr lang="fr-FR" sz="1800" b="1" dirty="0">
                <a:effectLst/>
                <a:latin typeface="Arial" panose="020B0604020202020204" pitchFamily="34" charset="0"/>
                <a:ea typeface="Times New Roman" panose="02020603050405020304" pitchFamily="18" charset="0"/>
              </a:rPr>
              <a:t>   </a:t>
            </a:r>
            <a:r>
              <a:rPr lang="fr-FR" sz="1800" b="1" dirty="0">
                <a:effectLst/>
                <a:latin typeface="Wingdings" panose="05000000000000000000" pitchFamily="2" charset="2"/>
                <a:ea typeface="Times New Roman" panose="02020603050405020304" pitchFamily="18" charset="0"/>
                <a:cs typeface="Times New Roman" panose="02020603050405020304" pitchFamily="18" charset="0"/>
              </a:rPr>
              <a:t>à </a:t>
            </a:r>
            <a:r>
              <a:rPr lang="fr-FR" sz="1800" b="1" dirty="0">
                <a:effectLst/>
                <a:latin typeface="Arial" panose="020B0604020202020204" pitchFamily="34" charset="0"/>
                <a:ea typeface="Times New Roman" panose="02020603050405020304" pitchFamily="18" charset="0"/>
                <a:cs typeface="Times New Roman" panose="02020603050405020304" pitchFamily="18" charset="0"/>
              </a:rPr>
              <a:t>Comprendre un énoncé, en produire un.</a:t>
            </a:r>
            <a:endParaRPr lang="fr-FR" sz="1800" b="1" dirty="0">
              <a:effectLst/>
              <a:latin typeface="Arial" panose="020B0604020202020204" pitchFamily="34" charset="0"/>
              <a:ea typeface="Times New Roman" panose="02020603050405020304" pitchFamily="18" charset="0"/>
            </a:endParaRPr>
          </a:p>
          <a:p>
            <a:pPr marL="114300" indent="0" algn="just">
              <a:buNone/>
            </a:pPr>
            <a:r>
              <a:rPr lang="fr-FR" sz="1800" dirty="0">
                <a:effectLst/>
                <a:latin typeface="Arial" panose="020B0604020202020204" pitchFamily="34" charset="0"/>
                <a:ea typeface="Times New Roman" panose="02020603050405020304" pitchFamily="18" charset="0"/>
              </a:rPr>
              <a:t> </a:t>
            </a:r>
            <a:r>
              <a:rPr lang="fr-FR" sz="1800" dirty="0">
                <a:effectLst/>
                <a:latin typeface="Arial" panose="020B0604020202020204" pitchFamily="34" charset="0"/>
                <a:ea typeface="Times New Roman" panose="02020603050405020304" pitchFamily="18" charset="0"/>
                <a:cs typeface="Times New Roman" panose="02020603050405020304" pitchFamily="18" charset="0"/>
              </a:rPr>
              <a:t>Le maître propose des phrases vraies ou fausses les enfants disent : </a:t>
            </a:r>
            <a:r>
              <a:rPr lang="fr-FR" sz="18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possible » or</a:t>
            </a:r>
            <a:r>
              <a:rPr lang="fr-FR" sz="18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impossible » « yes » or « no»</a:t>
            </a:r>
            <a:r>
              <a:rPr lang="fr-FR" sz="1800" dirty="0">
                <a:effectLst/>
                <a:latin typeface="Arial" panose="020B0604020202020204" pitchFamily="34" charset="0"/>
                <a:ea typeface="Times New Roman" panose="02020603050405020304" pitchFamily="18" charset="0"/>
                <a:cs typeface="Times New Roman" panose="02020603050405020304" pitchFamily="18" charset="0"/>
              </a:rPr>
              <a:t>. Après un temps d'entraînement à la compréhension, ce sont les élèves qui produisent des phrases du même type.</a:t>
            </a:r>
            <a:endParaRPr lang="fr-FR" sz="1800" dirty="0">
              <a:effectLst/>
              <a:latin typeface="Times New Roman" panose="02020603050405020304" pitchFamily="18" charset="0"/>
              <a:ea typeface="Times New Roman" panose="02020603050405020304" pitchFamily="18" charset="0"/>
            </a:endParaRPr>
          </a:p>
          <a:p>
            <a:pPr marL="114300" indent="0" algn="just">
              <a:buNone/>
              <a:tabLst>
                <a:tab pos="3580130" algn="l"/>
                <a:tab pos="4914900" algn="l"/>
              </a:tabLst>
            </a:pPr>
            <a:r>
              <a:rPr lang="en-GB" sz="18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Fruits and vegetables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The grapes are blue. The lemon is orange.   The potatoes are green. The tomatoes are red...</a:t>
            </a:r>
            <a:endParaRPr lang="fr-FR" sz="1800" dirty="0">
              <a:effectLst/>
              <a:latin typeface="Times New Roman" panose="02020603050405020304" pitchFamily="18" charset="0"/>
              <a:ea typeface="Times New Roman" panose="02020603050405020304" pitchFamily="18" charset="0"/>
            </a:endParaRPr>
          </a:p>
          <a:p>
            <a:pPr marL="114300" indent="0" algn="just">
              <a:buNone/>
              <a:tabLst>
                <a:tab pos="3580130" algn="l"/>
                <a:tab pos="4914900" algn="l"/>
              </a:tabLst>
            </a:pPr>
            <a:r>
              <a:rPr lang="en-GB" sz="18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Animals : The cat is fierce.  The dog is tall. The giraffe is small.  The elephant is big.  The hen is strong.  The snake is long.  The hamster is clever.  The mouse is sweet...</a:t>
            </a:r>
            <a:endParaRPr lang="fr-FR" sz="1800" dirty="0">
              <a:effectLst/>
              <a:latin typeface="Times New Roman" panose="02020603050405020304" pitchFamily="18" charset="0"/>
              <a:ea typeface="Times New Roman" panose="02020603050405020304" pitchFamily="18" charset="0"/>
            </a:endParaRPr>
          </a:p>
          <a:p>
            <a:pPr marL="914400" lvl="2" indent="0">
              <a:buNone/>
            </a:pPr>
            <a:endParaRPr lang="fr-FR" sz="1400" b="1" u="sng" dirty="0">
              <a:effectLst/>
              <a:latin typeface="Arial" panose="020B0604020202020204" pitchFamily="34" charset="0"/>
            </a:endParaRPr>
          </a:p>
          <a:p>
            <a:pPr marL="457200" lvl="1" indent="0" algn="just">
              <a:buNone/>
            </a:pPr>
            <a:endParaRPr lang="fr-FR" dirty="0"/>
          </a:p>
        </p:txBody>
      </p:sp>
    </p:spTree>
    <p:extLst>
      <p:ext uri="{BB962C8B-B14F-4D97-AF65-F5344CB8AC3E}">
        <p14:creationId xmlns:p14="http://schemas.microsoft.com/office/powerpoint/2010/main" val="971149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8EEDEA-7FE1-9260-CAFF-84A3E44E526A}"/>
              </a:ext>
            </a:extLst>
          </p:cNvPr>
          <p:cNvSpPr>
            <a:spLocks noGrp="1"/>
          </p:cNvSpPr>
          <p:nvPr>
            <p:ph type="title"/>
          </p:nvPr>
        </p:nvSpPr>
        <p:spPr>
          <a:xfrm>
            <a:off x="311700" y="137844"/>
            <a:ext cx="6760613" cy="572700"/>
          </a:xfrm>
        </p:spPr>
        <p:txBody>
          <a:bodyPr/>
          <a:lstStyle/>
          <a:p>
            <a:r>
              <a:rPr lang="fr-FR" dirty="0"/>
              <a:t>Pour le réinvestissement</a:t>
            </a:r>
          </a:p>
        </p:txBody>
      </p:sp>
      <p:sp>
        <p:nvSpPr>
          <p:cNvPr id="3" name="Espace réservé du texte 2">
            <a:extLst>
              <a:ext uri="{FF2B5EF4-FFF2-40B4-BE49-F238E27FC236}">
                <a16:creationId xmlns:a16="http://schemas.microsoft.com/office/drawing/2014/main" id="{ECFAA4FC-ABB1-541A-8ED6-57235931098F}"/>
              </a:ext>
            </a:extLst>
          </p:cNvPr>
          <p:cNvSpPr>
            <a:spLocks noGrp="1"/>
          </p:cNvSpPr>
          <p:nvPr>
            <p:ph type="body" idx="1"/>
          </p:nvPr>
        </p:nvSpPr>
        <p:spPr>
          <a:xfrm>
            <a:off x="311700" y="863550"/>
            <a:ext cx="8520600" cy="3937050"/>
          </a:xfrm>
        </p:spPr>
        <p:txBody>
          <a:bodyPr>
            <a:normAutofit/>
          </a:bodyPr>
          <a:lstStyle/>
          <a:p>
            <a:pPr marL="114300" indent="0" algn="just">
              <a:buNone/>
            </a:pPr>
            <a:r>
              <a:rPr lang="fr-FR" sz="1800" b="1" u="sng" dirty="0">
                <a:effectLst/>
                <a:latin typeface="Arial" panose="020B0604020202020204" pitchFamily="34" charset="0"/>
                <a:ea typeface="Times New Roman" panose="02020603050405020304" pitchFamily="18" charset="0"/>
                <a:cs typeface="Times New Roman" panose="02020603050405020304" pitchFamily="18" charset="0"/>
              </a:rPr>
              <a:t>The </a:t>
            </a:r>
            <a:r>
              <a:rPr lang="fr-FR" sz="1800" b="1" u="sng" dirty="0" err="1">
                <a:effectLst/>
                <a:latin typeface="Arial" panose="020B0604020202020204" pitchFamily="34" charset="0"/>
                <a:ea typeface="Times New Roman" panose="02020603050405020304" pitchFamily="18" charset="0"/>
                <a:cs typeface="Times New Roman" panose="02020603050405020304" pitchFamily="18" charset="0"/>
              </a:rPr>
              <a:t>Market</a:t>
            </a:r>
            <a:r>
              <a:rPr lang="fr-FR" sz="1800" b="1" u="sng" dirty="0">
                <a:effectLst/>
                <a:latin typeface="Arial" panose="020B0604020202020204" pitchFamily="34" charset="0"/>
                <a:ea typeface="Times New Roman" panose="02020603050405020304" pitchFamily="18" charset="0"/>
                <a:cs typeface="Times New Roman" panose="02020603050405020304" pitchFamily="18" charset="0"/>
              </a:rPr>
              <a:t> race</a:t>
            </a:r>
            <a:r>
              <a:rPr lang="fr-FR" sz="1800" b="1" dirty="0">
                <a:effectLst/>
                <a:latin typeface="Arial" panose="020B0604020202020204" pitchFamily="34" charset="0"/>
                <a:ea typeface="Times New Roman" panose="02020603050405020304" pitchFamily="18" charset="0"/>
                <a:cs typeface="Times New Roman" panose="02020603050405020304" pitchFamily="18" charset="0"/>
              </a:rPr>
              <a:t> </a:t>
            </a:r>
            <a:r>
              <a:rPr lang="fr-FR" sz="1800" b="1" dirty="0">
                <a:effectLst/>
                <a:latin typeface="Wingdings" panose="05000000000000000000" pitchFamily="2" charset="2"/>
                <a:ea typeface="Times New Roman" panose="02020603050405020304" pitchFamily="18" charset="0"/>
              </a:rPr>
              <a:t>à</a:t>
            </a:r>
            <a:r>
              <a:rPr lang="fr-FR" sz="1800" b="1" dirty="0">
                <a:effectLst/>
                <a:latin typeface="Arial" panose="020B0604020202020204" pitchFamily="34" charset="0"/>
                <a:ea typeface="Times New Roman" panose="02020603050405020304" pitchFamily="18" charset="0"/>
                <a:cs typeface="Times New Roman" panose="02020603050405020304" pitchFamily="18" charset="0"/>
              </a:rPr>
              <a:t> mémoriser un énoncé, utiliser des phrases proches des modèles rencontrés lors de situations d'apprentissage. </a:t>
            </a:r>
            <a:endParaRPr lang="fr-FR" sz="1800" b="1" dirty="0">
              <a:effectLst/>
              <a:latin typeface="Times New Roman" panose="02020603050405020304" pitchFamily="18" charset="0"/>
              <a:ea typeface="Times New Roman" panose="02020603050405020304" pitchFamily="18" charset="0"/>
            </a:endParaRPr>
          </a:p>
          <a:p>
            <a:pPr marL="114300" indent="0" algn="just">
              <a:buNone/>
            </a:pPr>
            <a:r>
              <a:rPr lang="fr-FR" sz="1800" dirty="0">
                <a:effectLst/>
                <a:latin typeface="Arial" panose="020B0604020202020204" pitchFamily="34" charset="0"/>
                <a:ea typeface="Times New Roman" panose="02020603050405020304" pitchFamily="18" charset="0"/>
                <a:cs typeface="Times New Roman" panose="02020603050405020304" pitchFamily="18" charset="0"/>
              </a:rPr>
              <a:t>Le but est de remplir son panier en allant au marché, on ajoute un objet dans son panier en reprenant le début de la phrase à chaque fois sans oublier un mot.</a:t>
            </a:r>
            <a:endParaRPr lang="fr-FR" sz="1800" dirty="0">
              <a:effectLst/>
              <a:latin typeface="Times New Roman" panose="02020603050405020304" pitchFamily="18" charset="0"/>
              <a:ea typeface="Times New Roman" panose="02020603050405020304" pitchFamily="18" charset="0"/>
            </a:endParaRPr>
          </a:p>
          <a:p>
            <a:pPr marL="114300" indent="0" algn="just">
              <a:buNone/>
            </a:pPr>
            <a:r>
              <a:rPr lang="fr-FR" sz="1800" dirty="0">
                <a:effectLst/>
                <a:latin typeface="Arial" panose="020B0604020202020204" pitchFamily="34" charset="0"/>
                <a:ea typeface="Times New Roman" panose="02020603050405020304" pitchFamily="18" charset="0"/>
                <a:cs typeface="Times New Roman" panose="02020603050405020304" pitchFamily="18" charset="0"/>
              </a:rPr>
              <a:t>Si un enfant oublie un mot il est éliminé </a:t>
            </a:r>
            <a:r>
              <a:rPr lang="fr-FR" sz="18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You're</a:t>
            </a:r>
            <a:r>
              <a:rPr lang="fr-FR" sz="18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eliminated</a:t>
            </a:r>
            <a:r>
              <a:rPr lang="fr-FR" sz="18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marL="114300" indent="0">
              <a:buNone/>
            </a:pPr>
            <a:r>
              <a:rPr lang="fr-FR" sz="18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marL="114300" indent="0">
              <a:buNone/>
            </a:pPr>
            <a:r>
              <a:rPr lang="fr-FR" sz="18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In my basket I've got cheese. »</a:t>
            </a:r>
            <a:endParaRPr lang="fr-FR" sz="1800" dirty="0">
              <a:effectLst/>
              <a:latin typeface="Times New Roman" panose="02020603050405020304" pitchFamily="18" charset="0"/>
              <a:ea typeface="Times New Roman" panose="02020603050405020304" pitchFamily="18" charset="0"/>
            </a:endParaRPr>
          </a:p>
          <a:p>
            <a:pPr marL="114300" indent="0">
              <a:buNone/>
            </a:pPr>
            <a:r>
              <a:rPr lang="en-GB" sz="18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In my basket I've got cheese and bananas. »</a:t>
            </a:r>
            <a:endParaRPr lang="fr-FR" sz="1800" dirty="0">
              <a:effectLst/>
              <a:latin typeface="Times New Roman" panose="02020603050405020304" pitchFamily="18" charset="0"/>
              <a:ea typeface="Times New Roman" panose="02020603050405020304" pitchFamily="18" charset="0"/>
            </a:endParaRPr>
          </a:p>
          <a:p>
            <a:pPr marL="114300" indent="0">
              <a:buNone/>
            </a:pPr>
            <a:r>
              <a:rPr lang="en-GB" sz="18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In my basket I've got cheese, bananas and crisps. »</a:t>
            </a:r>
            <a:endParaRPr lang="fr-FR" sz="1800" dirty="0">
              <a:effectLst/>
              <a:latin typeface="Times New Roman" panose="02020603050405020304" pitchFamily="18" charset="0"/>
              <a:ea typeface="Times New Roman" panose="02020603050405020304" pitchFamily="18" charset="0"/>
            </a:endParaRPr>
          </a:p>
          <a:p>
            <a:pPr marL="914400" lvl="2" indent="0">
              <a:buNone/>
            </a:pPr>
            <a:endParaRPr lang="fr-FR" sz="1400" b="1" u="sng" dirty="0">
              <a:effectLst/>
              <a:latin typeface="Arial" panose="020B0604020202020204" pitchFamily="34" charset="0"/>
            </a:endParaRPr>
          </a:p>
          <a:p>
            <a:pPr marL="457200" lvl="1" indent="0" algn="just">
              <a:buNone/>
            </a:pPr>
            <a:endParaRPr lang="fr-FR" dirty="0"/>
          </a:p>
        </p:txBody>
      </p:sp>
    </p:spTree>
    <p:extLst>
      <p:ext uri="{BB962C8B-B14F-4D97-AF65-F5344CB8AC3E}">
        <p14:creationId xmlns:p14="http://schemas.microsoft.com/office/powerpoint/2010/main" val="1673902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8EEDEA-7FE1-9260-CAFF-84A3E44E526A}"/>
              </a:ext>
            </a:extLst>
          </p:cNvPr>
          <p:cNvSpPr>
            <a:spLocks noGrp="1"/>
          </p:cNvSpPr>
          <p:nvPr>
            <p:ph type="title"/>
          </p:nvPr>
        </p:nvSpPr>
        <p:spPr>
          <a:xfrm>
            <a:off x="311700" y="137844"/>
            <a:ext cx="6760613" cy="572700"/>
          </a:xfrm>
        </p:spPr>
        <p:txBody>
          <a:bodyPr/>
          <a:lstStyle/>
          <a:p>
            <a:r>
              <a:rPr lang="fr-FR" dirty="0"/>
              <a:t>Pour le réinvestissement</a:t>
            </a:r>
          </a:p>
        </p:txBody>
      </p:sp>
      <p:sp>
        <p:nvSpPr>
          <p:cNvPr id="3" name="Espace réservé du texte 2">
            <a:extLst>
              <a:ext uri="{FF2B5EF4-FFF2-40B4-BE49-F238E27FC236}">
                <a16:creationId xmlns:a16="http://schemas.microsoft.com/office/drawing/2014/main" id="{ECFAA4FC-ABB1-541A-8ED6-57235931098F}"/>
              </a:ext>
            </a:extLst>
          </p:cNvPr>
          <p:cNvSpPr>
            <a:spLocks noGrp="1"/>
          </p:cNvSpPr>
          <p:nvPr>
            <p:ph type="body" idx="1"/>
          </p:nvPr>
        </p:nvSpPr>
        <p:spPr>
          <a:xfrm>
            <a:off x="311700" y="863550"/>
            <a:ext cx="8520600" cy="3937050"/>
          </a:xfrm>
        </p:spPr>
        <p:txBody>
          <a:bodyPr>
            <a:normAutofit/>
          </a:bodyPr>
          <a:lstStyle/>
          <a:p>
            <a:pPr marL="114300" indent="0">
              <a:buNone/>
            </a:pPr>
            <a:r>
              <a:rPr lang="fr-FR" sz="1800" b="1" u="sng" dirty="0">
                <a:effectLst/>
                <a:latin typeface="Arial" panose="020B0604020202020204" pitchFamily="34" charset="0"/>
                <a:ea typeface="Times New Roman" panose="02020603050405020304" pitchFamily="18" charset="0"/>
                <a:cs typeface="Tahoma" panose="020B0604030504040204" pitchFamily="34" charset="0"/>
              </a:rPr>
              <a:t>Blind date</a:t>
            </a:r>
            <a:r>
              <a:rPr lang="fr-FR" sz="1800" b="1" dirty="0">
                <a:effectLst/>
                <a:latin typeface="Arial" panose="020B0604020202020204" pitchFamily="34" charset="0"/>
                <a:ea typeface="Times New Roman" panose="02020603050405020304" pitchFamily="18" charset="0"/>
                <a:cs typeface="Times New Roman" panose="02020603050405020304" pitchFamily="18" charset="0"/>
              </a:rPr>
              <a:t> </a:t>
            </a:r>
            <a:r>
              <a:rPr lang="fr-FR" sz="1800" b="1" dirty="0">
                <a:effectLst/>
                <a:latin typeface="Wingdings" panose="05000000000000000000" pitchFamily="2" charset="2"/>
                <a:ea typeface="Times New Roman" panose="02020603050405020304" pitchFamily="18" charset="0"/>
              </a:rPr>
              <a:t>à</a:t>
            </a:r>
            <a:r>
              <a:rPr lang="fr-FR" sz="1800" b="1" dirty="0">
                <a:effectLst/>
                <a:latin typeface="Arial" panose="020B0604020202020204" pitchFamily="34" charset="0"/>
                <a:ea typeface="Times New Roman" panose="02020603050405020304" pitchFamily="18" charset="0"/>
                <a:cs typeface="Times New Roman" panose="02020603050405020304" pitchFamily="18" charset="0"/>
              </a:rPr>
              <a:t> Poser une question et répondre.</a:t>
            </a:r>
            <a:r>
              <a:rPr lang="fr-FR" sz="1800" b="1" dirty="0">
                <a:effectLst/>
                <a:latin typeface="Arial" panose="020B0604020202020204" pitchFamily="34" charset="0"/>
                <a:ea typeface="Times New Roman" panose="02020603050405020304" pitchFamily="18" charset="0"/>
                <a:cs typeface="Tahoma" panose="020B0604030504040204" pitchFamily="34" charset="0"/>
              </a:rPr>
              <a:t> </a:t>
            </a:r>
            <a:endParaRPr lang="fr-FR" sz="1800" b="1" dirty="0">
              <a:effectLst/>
              <a:latin typeface="Times New Roman" panose="02020603050405020304" pitchFamily="18" charset="0"/>
              <a:ea typeface="Times New Roman" panose="02020603050405020304" pitchFamily="18" charset="0"/>
            </a:endParaRPr>
          </a:p>
          <a:p>
            <a:pPr marL="114300" indent="0" algn="just">
              <a:buNone/>
            </a:pPr>
            <a:r>
              <a:rPr lang="fr-FR" sz="1800" dirty="0">
                <a:effectLst/>
                <a:latin typeface="Arial" panose="020B0604020202020204" pitchFamily="34" charset="0"/>
                <a:ea typeface="Times New Roman" panose="02020603050405020304" pitchFamily="18" charset="0"/>
                <a:cs typeface="Tahoma" panose="020B0604030504040204" pitchFamily="34" charset="0"/>
              </a:rPr>
              <a:t>C'est normalement une rencontre entre deux personnes qui ne se connaissent pas.</a:t>
            </a:r>
            <a:endParaRPr lang="fr-FR" sz="1800" dirty="0">
              <a:effectLst/>
              <a:latin typeface="Times New Roman" panose="02020603050405020304" pitchFamily="18" charset="0"/>
              <a:ea typeface="Times New Roman" panose="02020603050405020304" pitchFamily="18" charset="0"/>
            </a:endParaRPr>
          </a:p>
          <a:p>
            <a:pPr marL="114300" indent="0" algn="just">
              <a:buNone/>
            </a:pPr>
            <a:r>
              <a:rPr lang="fr-FR" sz="1800" dirty="0">
                <a:effectLst/>
                <a:latin typeface="Arial" panose="020B0604020202020204" pitchFamily="34" charset="0"/>
                <a:ea typeface="Times New Roman" panose="02020603050405020304" pitchFamily="18" charset="0"/>
                <a:cs typeface="Tahoma" panose="020B0604030504040204" pitchFamily="34" charset="0"/>
              </a:rPr>
              <a:t>Bandez les yeux d'un enfant, il devra deviner qui est en face de lui (à 2 mètres) en posant la question : </a:t>
            </a:r>
            <a:r>
              <a:rPr lang="fr-FR" sz="1800" dirty="0">
                <a:solidFill>
                  <a:srgbClr val="0000FF"/>
                </a:solidFill>
                <a:effectLst/>
                <a:latin typeface="Arial" panose="020B0604020202020204" pitchFamily="34" charset="0"/>
                <a:ea typeface="Times New Roman" panose="02020603050405020304" pitchFamily="18" charset="0"/>
                <a:cs typeface="Tahoma" panose="020B0604030504040204" pitchFamily="34" charset="0"/>
              </a:rPr>
              <a:t>"How are </a:t>
            </a:r>
            <a:r>
              <a:rPr lang="fr-FR" sz="1800" dirty="0" err="1">
                <a:solidFill>
                  <a:srgbClr val="0000FF"/>
                </a:solidFill>
                <a:effectLst/>
                <a:latin typeface="Arial" panose="020B0604020202020204" pitchFamily="34" charset="0"/>
                <a:ea typeface="Times New Roman" panose="02020603050405020304" pitchFamily="18" charset="0"/>
                <a:cs typeface="Tahoma" panose="020B0604030504040204" pitchFamily="34" charset="0"/>
              </a:rPr>
              <a:t>you</a:t>
            </a:r>
            <a:r>
              <a:rPr lang="fr-FR" sz="1800" dirty="0">
                <a:solidFill>
                  <a:srgbClr val="0000FF"/>
                </a:solidFill>
                <a:effectLst/>
                <a:latin typeface="Arial" panose="020B0604020202020204" pitchFamily="34" charset="0"/>
                <a:ea typeface="Times New Roman" panose="02020603050405020304" pitchFamily="18" charset="0"/>
                <a:cs typeface="Tahoma" panose="020B0604030504040204" pitchFamily="34" charset="0"/>
              </a:rPr>
              <a:t>? " </a:t>
            </a:r>
            <a:endParaRPr lang="fr-FR" sz="1800" dirty="0">
              <a:effectLst/>
              <a:latin typeface="Times New Roman" panose="02020603050405020304" pitchFamily="18" charset="0"/>
              <a:ea typeface="Times New Roman" panose="02020603050405020304" pitchFamily="18" charset="0"/>
            </a:endParaRPr>
          </a:p>
          <a:p>
            <a:pPr marL="114300" indent="0" algn="just">
              <a:buNone/>
            </a:pPr>
            <a:r>
              <a:rPr lang="fr-FR" sz="1800" dirty="0">
                <a:effectLst/>
                <a:latin typeface="Arial" panose="020B0604020202020204" pitchFamily="34" charset="0"/>
                <a:ea typeface="Times New Roman" panose="02020603050405020304" pitchFamily="18" charset="0"/>
                <a:cs typeface="Tahoma" panose="020B0604030504040204" pitchFamily="34" charset="0"/>
              </a:rPr>
              <a:t>l'autre enfant répond </a:t>
            </a:r>
            <a:r>
              <a:rPr lang="fr-FR" sz="1800" dirty="0">
                <a:solidFill>
                  <a:srgbClr val="0000FF"/>
                </a:solidFill>
                <a:effectLst/>
                <a:latin typeface="Arial" panose="020B0604020202020204" pitchFamily="34" charset="0"/>
                <a:ea typeface="Times New Roman" panose="02020603050405020304" pitchFamily="18" charset="0"/>
                <a:cs typeface="Tahoma" panose="020B0604030504040204" pitchFamily="34" charset="0"/>
              </a:rPr>
              <a:t>"-</a:t>
            </a:r>
            <a:r>
              <a:rPr lang="fr-FR" sz="1800" dirty="0" err="1">
                <a:solidFill>
                  <a:srgbClr val="0000FF"/>
                </a:solidFill>
                <a:effectLst/>
                <a:latin typeface="Arial" panose="020B0604020202020204" pitchFamily="34" charset="0"/>
                <a:ea typeface="Times New Roman" panose="02020603050405020304" pitchFamily="18" charset="0"/>
                <a:cs typeface="Tahoma" panose="020B0604030504040204" pitchFamily="34" charset="0"/>
              </a:rPr>
              <a:t>I'm</a:t>
            </a:r>
            <a:r>
              <a:rPr lang="fr-FR" sz="1800" dirty="0">
                <a:solidFill>
                  <a:srgbClr val="0000FF"/>
                </a:solidFill>
                <a:effectLst/>
                <a:latin typeface="Arial" panose="020B0604020202020204" pitchFamily="34" charset="0"/>
                <a:ea typeface="Times New Roman" panose="02020603050405020304" pitchFamily="18" charset="0"/>
                <a:cs typeface="Tahoma" panose="020B0604030504040204" pitchFamily="34" charset="0"/>
              </a:rPr>
              <a:t> fine, </a:t>
            </a:r>
            <a:r>
              <a:rPr lang="fr-FR" sz="1800" dirty="0" err="1">
                <a:solidFill>
                  <a:srgbClr val="0000FF"/>
                </a:solidFill>
                <a:effectLst/>
                <a:latin typeface="Arial" panose="020B0604020202020204" pitchFamily="34" charset="0"/>
                <a:ea typeface="Times New Roman" panose="02020603050405020304" pitchFamily="18" charset="0"/>
                <a:cs typeface="Tahoma" panose="020B0604030504040204" pitchFamily="34" charset="0"/>
              </a:rPr>
              <a:t>thank</a:t>
            </a:r>
            <a:r>
              <a:rPr lang="fr-FR" sz="1800" dirty="0">
                <a:solidFill>
                  <a:srgbClr val="0000FF"/>
                </a:solidFill>
                <a:effectLst/>
                <a:latin typeface="Arial" panose="020B0604020202020204" pitchFamily="34" charset="0"/>
                <a:ea typeface="Times New Roman" panose="02020603050405020304" pitchFamily="18" charset="0"/>
                <a:cs typeface="Tahoma" panose="020B0604030504040204" pitchFamily="34" charset="0"/>
              </a:rPr>
              <a:t> </a:t>
            </a:r>
            <a:r>
              <a:rPr lang="fr-FR" sz="1800" dirty="0" err="1">
                <a:solidFill>
                  <a:srgbClr val="0000FF"/>
                </a:solidFill>
                <a:effectLst/>
                <a:latin typeface="Arial" panose="020B0604020202020204" pitchFamily="34" charset="0"/>
                <a:ea typeface="Times New Roman" panose="02020603050405020304" pitchFamily="18" charset="0"/>
                <a:cs typeface="Tahoma" panose="020B0604030504040204" pitchFamily="34" charset="0"/>
              </a:rPr>
              <a:t>you</a:t>
            </a:r>
            <a:r>
              <a:rPr lang="fr-FR" sz="1800" dirty="0">
                <a:solidFill>
                  <a:srgbClr val="0000FF"/>
                </a:solidFill>
                <a:effectLst/>
                <a:latin typeface="Arial" panose="020B0604020202020204" pitchFamily="34" charset="0"/>
                <a:ea typeface="Times New Roman" panose="02020603050405020304" pitchFamily="18" charset="0"/>
                <a:cs typeface="Tahoma" panose="020B0604030504040204" pitchFamily="34" charset="0"/>
              </a:rPr>
              <a:t>." </a:t>
            </a:r>
            <a:r>
              <a:rPr lang="fr-FR" sz="1800" dirty="0">
                <a:effectLst/>
                <a:latin typeface="Arial" panose="020B0604020202020204" pitchFamily="34" charset="0"/>
                <a:ea typeface="Times New Roman" panose="02020603050405020304" pitchFamily="18" charset="0"/>
                <a:cs typeface="Tahoma" panose="020B0604030504040204" pitchFamily="34" charset="0"/>
              </a:rPr>
              <a:t>L'enfant interrogé devra changer sa voix.</a:t>
            </a:r>
            <a:endParaRPr lang="fr-FR" sz="1800" dirty="0">
              <a:effectLst/>
              <a:latin typeface="Times New Roman" panose="02020603050405020304" pitchFamily="18" charset="0"/>
              <a:ea typeface="Times New Roman" panose="02020603050405020304" pitchFamily="18" charset="0"/>
            </a:endParaRPr>
          </a:p>
          <a:p>
            <a:pPr marL="114300" indent="0" algn="just">
              <a:buNone/>
            </a:pPr>
            <a:r>
              <a:rPr lang="fr-FR" sz="1800" dirty="0">
                <a:effectLst/>
                <a:latin typeface="Arial" panose="020B0604020202020204" pitchFamily="34" charset="0"/>
                <a:ea typeface="Times New Roman" panose="02020603050405020304" pitchFamily="18" charset="0"/>
                <a:cs typeface="Tahoma" panose="020B0604030504040204" pitchFamily="34" charset="0"/>
              </a:rPr>
              <a:t>Quand l'enfant aux yeux bandés n'a pas reconnu la voix il peut dire </a:t>
            </a:r>
            <a:r>
              <a:rPr lang="fr-FR" sz="1800" dirty="0">
                <a:solidFill>
                  <a:srgbClr val="0000FF"/>
                </a:solidFill>
                <a:effectLst/>
                <a:latin typeface="Arial" panose="020B0604020202020204" pitchFamily="34" charset="0"/>
                <a:ea typeface="Times New Roman" panose="02020603050405020304" pitchFamily="18" charset="0"/>
                <a:cs typeface="Tahoma" panose="020B0604030504040204" pitchFamily="34" charset="0"/>
              </a:rPr>
              <a:t>« </a:t>
            </a:r>
            <a:r>
              <a:rPr lang="fr-FR" sz="1800" dirty="0" err="1">
                <a:solidFill>
                  <a:srgbClr val="0000FF"/>
                </a:solidFill>
                <a:effectLst/>
                <a:latin typeface="Arial" panose="020B0604020202020204" pitchFamily="34" charset="0"/>
                <a:ea typeface="Times New Roman" panose="02020603050405020304" pitchFamily="18" charset="0"/>
                <a:cs typeface="Tahoma" panose="020B0604030504040204" pitchFamily="34" charset="0"/>
              </a:rPr>
              <a:t>Repeat</a:t>
            </a:r>
            <a:r>
              <a:rPr lang="fr-FR" sz="1800" dirty="0">
                <a:solidFill>
                  <a:srgbClr val="0000FF"/>
                </a:solidFill>
                <a:effectLst/>
                <a:latin typeface="Arial" panose="020B0604020202020204" pitchFamily="34" charset="0"/>
                <a:ea typeface="Times New Roman" panose="02020603050405020304" pitchFamily="18" charset="0"/>
                <a:cs typeface="Tahoma" panose="020B0604030504040204" pitchFamily="34" charset="0"/>
              </a:rPr>
              <a:t> </a:t>
            </a:r>
            <a:r>
              <a:rPr lang="fr-FR" sz="1800" dirty="0" err="1">
                <a:solidFill>
                  <a:srgbClr val="0000FF"/>
                </a:solidFill>
                <a:effectLst/>
                <a:latin typeface="Arial" panose="020B0604020202020204" pitchFamily="34" charset="0"/>
                <a:ea typeface="Times New Roman" panose="02020603050405020304" pitchFamily="18" charset="0"/>
                <a:cs typeface="Tahoma" panose="020B0604030504040204" pitchFamily="34" charset="0"/>
              </a:rPr>
              <a:t>please</a:t>
            </a:r>
            <a:r>
              <a:rPr lang="fr-FR" sz="1800" dirty="0">
                <a:solidFill>
                  <a:srgbClr val="0000FF"/>
                </a:solidFill>
                <a:effectLst/>
                <a:latin typeface="Arial" panose="020B0604020202020204" pitchFamily="34" charset="0"/>
                <a:ea typeface="Times New Roman" panose="02020603050405020304" pitchFamily="18" charset="0"/>
                <a:cs typeface="Tahoma" panose="020B0604030504040204" pitchFamily="34" charset="0"/>
              </a:rPr>
              <a:t> ! »</a:t>
            </a:r>
            <a:r>
              <a:rPr lang="fr-FR" sz="1800" dirty="0">
                <a:effectLst/>
                <a:latin typeface="Arial" panose="020B0604020202020204" pitchFamily="34" charset="0"/>
                <a:ea typeface="Times New Roman" panose="02020603050405020304" pitchFamily="18" charset="0"/>
                <a:cs typeface="Tahoma" panose="020B0604030504040204" pitchFamily="34" charset="0"/>
              </a:rPr>
              <a:t> Lorsqu'il pense avoir trouvé de qui il s'agit il demande </a:t>
            </a:r>
            <a:r>
              <a:rPr lang="fr-FR" sz="1800" dirty="0">
                <a:solidFill>
                  <a:srgbClr val="0000FF"/>
                </a:solidFill>
                <a:effectLst/>
                <a:latin typeface="Arial" panose="020B0604020202020204" pitchFamily="34" charset="0"/>
                <a:ea typeface="Times New Roman" panose="02020603050405020304" pitchFamily="18" charset="0"/>
                <a:cs typeface="Tahoma" panose="020B0604030504040204" pitchFamily="34" charset="0"/>
              </a:rPr>
              <a:t>" Are </a:t>
            </a:r>
            <a:r>
              <a:rPr lang="fr-FR" sz="1800" dirty="0" err="1">
                <a:solidFill>
                  <a:srgbClr val="0000FF"/>
                </a:solidFill>
                <a:effectLst/>
                <a:latin typeface="Arial" panose="020B0604020202020204" pitchFamily="34" charset="0"/>
                <a:ea typeface="Times New Roman" panose="02020603050405020304" pitchFamily="18" charset="0"/>
                <a:cs typeface="Tahoma" panose="020B0604030504040204" pitchFamily="34" charset="0"/>
              </a:rPr>
              <a:t>you</a:t>
            </a:r>
            <a:r>
              <a:rPr lang="fr-FR" sz="1800" dirty="0">
                <a:solidFill>
                  <a:srgbClr val="0000FF"/>
                </a:solidFill>
                <a:effectLst/>
                <a:latin typeface="Arial" panose="020B0604020202020204" pitchFamily="34" charset="0"/>
                <a:ea typeface="Times New Roman" panose="02020603050405020304" pitchFamily="18" charset="0"/>
                <a:cs typeface="Tahoma" panose="020B0604030504040204" pitchFamily="34" charset="0"/>
              </a:rPr>
              <a:t> …?"  </a:t>
            </a:r>
            <a:endParaRPr lang="fr-FR" sz="1800" dirty="0">
              <a:effectLst/>
              <a:latin typeface="Times New Roman" panose="02020603050405020304" pitchFamily="18" charset="0"/>
              <a:ea typeface="Times New Roman" panose="02020603050405020304" pitchFamily="18" charset="0"/>
            </a:endParaRPr>
          </a:p>
          <a:p>
            <a:pPr marL="114300" indent="0" algn="just">
              <a:buNone/>
            </a:pPr>
            <a:r>
              <a:rPr lang="fr-FR" sz="1800" dirty="0">
                <a:solidFill>
                  <a:srgbClr val="000000"/>
                </a:solidFill>
                <a:effectLst/>
                <a:latin typeface="Arial" panose="020B0604020202020204" pitchFamily="34" charset="0"/>
                <a:ea typeface="Times New Roman" panose="02020603050405020304" pitchFamily="18" charset="0"/>
                <a:cs typeface="Tahoma" panose="020B0604030504040204" pitchFamily="34" charset="0"/>
              </a:rPr>
              <a:t>Il peut aussi poser d'autres questions</a:t>
            </a:r>
            <a:r>
              <a:rPr lang="fr-FR" sz="1800" dirty="0">
                <a:solidFill>
                  <a:srgbClr val="0000FF"/>
                </a:solidFill>
                <a:effectLst/>
                <a:latin typeface="Arial" panose="020B0604020202020204" pitchFamily="34" charset="0"/>
                <a:ea typeface="Times New Roman" panose="02020603050405020304" pitchFamily="18" charset="0"/>
                <a:cs typeface="Tahoma" panose="020B0604030504040204" pitchFamily="34" charset="0"/>
              </a:rPr>
              <a:t> « How </a:t>
            </a:r>
            <a:r>
              <a:rPr lang="fr-FR" sz="1800" dirty="0" err="1">
                <a:solidFill>
                  <a:srgbClr val="0000FF"/>
                </a:solidFill>
                <a:effectLst/>
                <a:latin typeface="Arial" panose="020B0604020202020204" pitchFamily="34" charset="0"/>
                <a:ea typeface="Times New Roman" panose="02020603050405020304" pitchFamily="18" charset="0"/>
                <a:cs typeface="Tahoma" panose="020B0604030504040204" pitchFamily="34" charset="0"/>
              </a:rPr>
              <a:t>old</a:t>
            </a:r>
            <a:r>
              <a:rPr lang="fr-FR" sz="1800" dirty="0">
                <a:solidFill>
                  <a:srgbClr val="0000FF"/>
                </a:solidFill>
                <a:effectLst/>
                <a:latin typeface="Arial" panose="020B0604020202020204" pitchFamily="34" charset="0"/>
                <a:ea typeface="Times New Roman" panose="02020603050405020304" pitchFamily="18" charset="0"/>
                <a:cs typeface="Tahoma" panose="020B0604030504040204" pitchFamily="34" charset="0"/>
              </a:rPr>
              <a:t> are </a:t>
            </a:r>
            <a:r>
              <a:rPr lang="fr-FR" sz="1800" dirty="0" err="1">
                <a:solidFill>
                  <a:srgbClr val="0000FF"/>
                </a:solidFill>
                <a:effectLst/>
                <a:latin typeface="Arial" panose="020B0604020202020204" pitchFamily="34" charset="0"/>
                <a:ea typeface="Times New Roman" panose="02020603050405020304" pitchFamily="18" charset="0"/>
                <a:cs typeface="Tahoma" panose="020B0604030504040204" pitchFamily="34" charset="0"/>
              </a:rPr>
              <a:t>you</a:t>
            </a:r>
            <a:r>
              <a:rPr lang="fr-FR" sz="1800" dirty="0">
                <a:solidFill>
                  <a:srgbClr val="0000FF"/>
                </a:solidFill>
                <a:effectLst/>
                <a:latin typeface="Arial" panose="020B0604020202020204" pitchFamily="34" charset="0"/>
                <a:ea typeface="Times New Roman" panose="02020603050405020304" pitchFamily="18" charset="0"/>
                <a:cs typeface="Tahoma" panose="020B0604030504040204" pitchFamily="34" charset="0"/>
              </a:rPr>
              <a:t>? </a:t>
            </a:r>
            <a:r>
              <a:rPr lang="en-GB" sz="1800" dirty="0">
                <a:solidFill>
                  <a:srgbClr val="0000FF"/>
                </a:solidFill>
                <a:effectLst/>
                <a:latin typeface="Arial" panose="020B0604020202020204" pitchFamily="34" charset="0"/>
                <a:ea typeface="Times New Roman" panose="02020603050405020304" pitchFamily="18" charset="0"/>
                <a:cs typeface="Tahoma" panose="020B0604030504040204" pitchFamily="34" charset="0"/>
              </a:rPr>
              <a:t>Do you like reading? » ...</a:t>
            </a:r>
            <a:endParaRPr lang="fr-FR" sz="1800" dirty="0">
              <a:effectLst/>
              <a:latin typeface="Times New Roman" panose="02020603050405020304" pitchFamily="18" charset="0"/>
              <a:ea typeface="Times New Roman" panose="02020603050405020304" pitchFamily="18" charset="0"/>
            </a:endParaRPr>
          </a:p>
          <a:p>
            <a:pPr marL="914400" lvl="2" indent="0">
              <a:buNone/>
            </a:pPr>
            <a:endParaRPr lang="fr-FR" sz="1400" b="1" u="sng" dirty="0">
              <a:effectLst/>
              <a:latin typeface="Arial" panose="020B0604020202020204" pitchFamily="34" charset="0"/>
            </a:endParaRPr>
          </a:p>
          <a:p>
            <a:pPr marL="457200" lvl="1" indent="0" algn="just">
              <a:buNone/>
            </a:pPr>
            <a:endParaRPr lang="fr-FR" dirty="0"/>
          </a:p>
        </p:txBody>
      </p:sp>
    </p:spTree>
    <p:extLst>
      <p:ext uri="{BB962C8B-B14F-4D97-AF65-F5344CB8AC3E}">
        <p14:creationId xmlns:p14="http://schemas.microsoft.com/office/powerpoint/2010/main" val="27455246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8EEDEA-7FE1-9260-CAFF-84A3E44E526A}"/>
              </a:ext>
            </a:extLst>
          </p:cNvPr>
          <p:cNvSpPr>
            <a:spLocks noGrp="1"/>
          </p:cNvSpPr>
          <p:nvPr>
            <p:ph type="title"/>
          </p:nvPr>
        </p:nvSpPr>
        <p:spPr>
          <a:xfrm>
            <a:off x="311700" y="137844"/>
            <a:ext cx="6760613" cy="572700"/>
          </a:xfrm>
        </p:spPr>
        <p:txBody>
          <a:bodyPr/>
          <a:lstStyle/>
          <a:p>
            <a:r>
              <a:rPr lang="fr-FR" dirty="0"/>
              <a:t>Pour le réinvestissement</a:t>
            </a:r>
          </a:p>
        </p:txBody>
      </p:sp>
      <p:sp>
        <p:nvSpPr>
          <p:cNvPr id="3" name="Espace réservé du texte 2">
            <a:extLst>
              <a:ext uri="{FF2B5EF4-FFF2-40B4-BE49-F238E27FC236}">
                <a16:creationId xmlns:a16="http://schemas.microsoft.com/office/drawing/2014/main" id="{ECFAA4FC-ABB1-541A-8ED6-57235931098F}"/>
              </a:ext>
            </a:extLst>
          </p:cNvPr>
          <p:cNvSpPr>
            <a:spLocks noGrp="1"/>
          </p:cNvSpPr>
          <p:nvPr>
            <p:ph type="body" idx="1"/>
          </p:nvPr>
        </p:nvSpPr>
        <p:spPr>
          <a:xfrm>
            <a:off x="311700" y="863550"/>
            <a:ext cx="8520600" cy="3937050"/>
          </a:xfrm>
        </p:spPr>
        <p:txBody>
          <a:bodyPr>
            <a:normAutofit/>
          </a:bodyPr>
          <a:lstStyle/>
          <a:p>
            <a:pPr marL="114300" indent="0" algn="just">
              <a:lnSpc>
                <a:spcPct val="150000"/>
              </a:lnSpc>
              <a:buNone/>
            </a:pPr>
            <a:r>
              <a:rPr lang="en-GB" sz="1800" b="1" u="sng" dirty="0">
                <a:effectLst/>
                <a:latin typeface="Arial" panose="020B0604020202020204" pitchFamily="34" charset="0"/>
                <a:ea typeface="Times New Roman" panose="02020603050405020304" pitchFamily="18" charset="0"/>
                <a:cs typeface="Times New Roman" panose="02020603050405020304" pitchFamily="18" charset="0"/>
              </a:rPr>
              <a:t>Through the peephole</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 </a:t>
            </a:r>
            <a:r>
              <a:rPr lang="fr-FR" sz="1800" b="1" dirty="0">
                <a:effectLst/>
                <a:latin typeface="Wingdings" panose="05000000000000000000" pitchFamily="2" charset="2"/>
                <a:ea typeface="Times New Roman" panose="02020603050405020304" pitchFamily="18" charset="0"/>
              </a:rPr>
              <a:t>à</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 Poser </a:t>
            </a:r>
            <a:r>
              <a:rPr lang="en-GB" sz="1800" b="1" dirty="0" err="1">
                <a:effectLst/>
                <a:latin typeface="Arial" panose="020B0604020202020204" pitchFamily="34" charset="0"/>
                <a:ea typeface="Times New Roman" panose="02020603050405020304" pitchFamily="18" charset="0"/>
                <a:cs typeface="Times New Roman" panose="02020603050405020304" pitchFamily="18" charset="0"/>
              </a:rPr>
              <a:t>une</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 question. </a:t>
            </a:r>
            <a:r>
              <a:rPr lang="en-GB" sz="1800" b="1" dirty="0">
                <a:effectLst/>
                <a:latin typeface="Arial" panose="020B0604020202020204" pitchFamily="34" charset="0"/>
                <a:ea typeface="Times New Roman" panose="02020603050405020304" pitchFamily="18" charset="0"/>
                <a:cs typeface="Tahoma" panose="020B0604030504040204" pitchFamily="34" charset="0"/>
              </a:rPr>
              <a:t> </a:t>
            </a:r>
            <a:r>
              <a:rPr lang="en-GB" sz="1800" b="1" dirty="0">
                <a:effectLst/>
                <a:latin typeface="Comic Sans MS" panose="030F0702030302020204" pitchFamily="66" charset="0"/>
                <a:ea typeface="Times New Roman" panose="02020603050405020304" pitchFamily="18" charset="0"/>
              </a:rPr>
              <a:t> </a:t>
            </a:r>
            <a:endParaRPr lang="fr-FR" sz="1800" b="1" dirty="0">
              <a:effectLst/>
              <a:latin typeface="Times New Roman" panose="02020603050405020304" pitchFamily="18" charset="0"/>
              <a:ea typeface="Times New Roman" panose="02020603050405020304" pitchFamily="18" charset="0"/>
            </a:endParaRPr>
          </a:p>
          <a:p>
            <a:pPr marL="114300" indent="0" algn="just">
              <a:buNone/>
            </a:pPr>
            <a:r>
              <a:rPr lang="fr-FR" sz="1800" dirty="0">
                <a:effectLst/>
                <a:latin typeface="Arial" panose="020B0604020202020204" pitchFamily="34" charset="0"/>
                <a:ea typeface="Times New Roman" panose="02020603050405020304" pitchFamily="18" charset="0"/>
                <a:cs typeface="Times New Roman" panose="02020603050405020304" pitchFamily="18" charset="0"/>
              </a:rPr>
              <a:t>Les enfants apportent des photos de famille, un à un ils présentent les membres de leur famille en les montrant :</a:t>
            </a:r>
            <a:r>
              <a:rPr lang="fr-FR" sz="1800" dirty="0">
                <a:effectLst/>
                <a:latin typeface="Comic Sans MS" panose="030F0702030302020204" pitchFamily="66" charset="0"/>
                <a:ea typeface="Times New Roman" panose="02020603050405020304" pitchFamily="18" charset="0"/>
              </a:rPr>
              <a:t> </a:t>
            </a:r>
            <a:r>
              <a:rPr lang="fr-FR" sz="1800" dirty="0">
                <a:solidFill>
                  <a:srgbClr val="0000FF"/>
                </a:solidFill>
                <a:effectLst/>
                <a:latin typeface="Arial" panose="020B0604020202020204" pitchFamily="34" charset="0"/>
                <a:ea typeface="Times New Roman" panose="02020603050405020304" pitchFamily="18" charset="0"/>
                <a:cs typeface="Tahoma" panose="020B0604030504040204" pitchFamily="34" charset="0"/>
              </a:rPr>
              <a:t>"</a:t>
            </a:r>
            <a:r>
              <a:rPr lang="fr-FR" sz="18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This </a:t>
            </a:r>
            <a:r>
              <a:rPr lang="fr-FR" sz="1800" dirty="0" err="1">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is</a:t>
            </a:r>
            <a:r>
              <a:rPr lang="fr-FR" sz="18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my</a:t>
            </a:r>
            <a:r>
              <a:rPr lang="fr-FR" sz="18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dad</a:t>
            </a:r>
            <a:r>
              <a:rPr lang="fr-FR" sz="18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a:solidFill>
                  <a:srgbClr val="0000FF"/>
                </a:solidFill>
                <a:effectLst/>
                <a:latin typeface="Arial" panose="020B0604020202020204" pitchFamily="34" charset="0"/>
                <a:ea typeface="Times New Roman" panose="02020603050405020304" pitchFamily="18" charset="0"/>
                <a:cs typeface="Tahoma" panose="020B0604030504040204" pitchFamily="34" charset="0"/>
              </a:rPr>
              <a:t>"</a:t>
            </a:r>
            <a:endParaRPr lang="fr-FR" sz="1800" dirty="0">
              <a:effectLst/>
              <a:latin typeface="Times New Roman" panose="02020603050405020304" pitchFamily="18" charset="0"/>
              <a:ea typeface="Times New Roman" panose="02020603050405020304" pitchFamily="18" charset="0"/>
            </a:endParaRPr>
          </a:p>
          <a:p>
            <a:pPr marL="114300" indent="0" algn="just">
              <a:buNone/>
            </a:pPr>
            <a:r>
              <a:rPr lang="fr-FR" sz="1800" dirty="0">
                <a:effectLst/>
                <a:latin typeface="Arial" panose="020B0604020202020204" pitchFamily="34" charset="0"/>
                <a:ea typeface="Times New Roman" panose="02020603050405020304" pitchFamily="18" charset="0"/>
                <a:cs typeface="Tahoma" panose="020B0604030504040204" pitchFamily="34" charset="0"/>
              </a:rPr>
              <a:t>Préparez 5 caches avec des trous de plus en plus grands. Choisissez une photo, superposez les caches du plus grand au plus petit et demandez </a:t>
            </a:r>
            <a:r>
              <a:rPr lang="fr-FR" sz="1800" dirty="0">
                <a:solidFill>
                  <a:srgbClr val="0000FF"/>
                </a:solidFill>
                <a:effectLst/>
                <a:latin typeface="Arial" panose="020B0604020202020204" pitchFamily="34" charset="0"/>
                <a:ea typeface="Times New Roman" panose="02020603050405020304" pitchFamily="18" charset="0"/>
                <a:cs typeface="Tahoma" panose="020B0604030504040204" pitchFamily="34" charset="0"/>
              </a:rPr>
              <a:t>" </a:t>
            </a:r>
            <a:r>
              <a:rPr lang="fr-FR" sz="1800" dirty="0" err="1">
                <a:solidFill>
                  <a:srgbClr val="0000FF"/>
                </a:solidFill>
                <a:effectLst/>
                <a:latin typeface="Arial" panose="020B0604020202020204" pitchFamily="34" charset="0"/>
                <a:ea typeface="Times New Roman" panose="02020603050405020304" pitchFamily="18" charset="0"/>
                <a:cs typeface="Tahoma" panose="020B0604030504040204" pitchFamily="34" charset="0"/>
              </a:rPr>
              <a:t>Who</a:t>
            </a:r>
            <a:r>
              <a:rPr lang="fr-FR" sz="1800" dirty="0">
                <a:solidFill>
                  <a:srgbClr val="0000FF"/>
                </a:solidFill>
                <a:effectLst/>
                <a:latin typeface="Arial" panose="020B0604020202020204" pitchFamily="34" charset="0"/>
                <a:ea typeface="Times New Roman" panose="02020603050405020304" pitchFamily="18" charset="0"/>
                <a:cs typeface="Tahoma" panose="020B0604030504040204" pitchFamily="34" charset="0"/>
              </a:rPr>
              <a:t> </a:t>
            </a:r>
            <a:r>
              <a:rPr lang="fr-FR" sz="1800" dirty="0" err="1">
                <a:solidFill>
                  <a:srgbClr val="0000FF"/>
                </a:solidFill>
                <a:effectLst/>
                <a:latin typeface="Arial" panose="020B0604020202020204" pitchFamily="34" charset="0"/>
                <a:ea typeface="Times New Roman" panose="02020603050405020304" pitchFamily="18" charset="0"/>
                <a:cs typeface="Tahoma" panose="020B0604030504040204" pitchFamily="34" charset="0"/>
              </a:rPr>
              <a:t>is</a:t>
            </a:r>
            <a:r>
              <a:rPr lang="fr-FR" sz="1800" dirty="0">
                <a:solidFill>
                  <a:srgbClr val="0000FF"/>
                </a:solidFill>
                <a:effectLst/>
                <a:latin typeface="Arial" panose="020B0604020202020204" pitchFamily="34" charset="0"/>
                <a:ea typeface="Times New Roman" panose="02020603050405020304" pitchFamily="18" charset="0"/>
                <a:cs typeface="Tahoma" panose="020B0604030504040204" pitchFamily="34" charset="0"/>
              </a:rPr>
              <a:t> </a:t>
            </a:r>
            <a:r>
              <a:rPr lang="fr-FR" sz="1800" dirty="0" err="1">
                <a:solidFill>
                  <a:srgbClr val="0000FF"/>
                </a:solidFill>
                <a:effectLst/>
                <a:latin typeface="Arial" panose="020B0604020202020204" pitchFamily="34" charset="0"/>
                <a:ea typeface="Times New Roman" panose="02020603050405020304" pitchFamily="18" charset="0"/>
                <a:cs typeface="Tahoma" panose="020B0604030504040204" pitchFamily="34" charset="0"/>
              </a:rPr>
              <a:t>it</a:t>
            </a:r>
            <a:r>
              <a:rPr lang="fr-FR" sz="1800" dirty="0">
                <a:solidFill>
                  <a:srgbClr val="0000FF"/>
                </a:solidFill>
                <a:effectLst/>
                <a:latin typeface="Arial" panose="020B0604020202020204" pitchFamily="34" charset="0"/>
                <a:ea typeface="Times New Roman" panose="02020603050405020304" pitchFamily="18" charset="0"/>
                <a:cs typeface="Tahoma" panose="020B0604030504040204" pitchFamily="34" charset="0"/>
              </a:rPr>
              <a:t> ? "</a:t>
            </a:r>
            <a:endParaRPr lang="fr-FR" sz="1800" dirty="0">
              <a:effectLst/>
              <a:latin typeface="Times New Roman" panose="02020603050405020304" pitchFamily="18" charset="0"/>
              <a:ea typeface="Times New Roman" panose="02020603050405020304" pitchFamily="18" charset="0"/>
            </a:endParaRPr>
          </a:p>
          <a:p>
            <a:pPr marL="114300" indent="0" algn="just">
              <a:buNone/>
            </a:pPr>
            <a:r>
              <a:rPr lang="fr-FR" sz="1800" dirty="0">
                <a:effectLst/>
                <a:latin typeface="Arial" panose="020B0604020202020204" pitchFamily="34" charset="0"/>
                <a:ea typeface="Times New Roman" panose="02020603050405020304" pitchFamily="18" charset="0"/>
                <a:cs typeface="Times New Roman" panose="02020603050405020304" pitchFamily="18" charset="0"/>
              </a:rPr>
              <a:t>Les enfants devinent et proposent les questions suivantes : </a:t>
            </a:r>
            <a:endParaRPr lang="fr-FR" sz="1800" dirty="0">
              <a:effectLst/>
              <a:latin typeface="Times New Roman" panose="02020603050405020304" pitchFamily="18" charset="0"/>
              <a:ea typeface="Times New Roman" panose="02020603050405020304" pitchFamily="18" charset="0"/>
            </a:endParaRPr>
          </a:p>
          <a:p>
            <a:pPr marL="114300" indent="0" algn="just">
              <a:buNone/>
            </a:pPr>
            <a:r>
              <a:rPr lang="en-GB" sz="1800" i="1" dirty="0">
                <a:effectLst/>
                <a:latin typeface="Tahoma" panose="020B0604030504040204" pitchFamily="34" charset="0"/>
                <a:ea typeface="Times New Roman" panose="02020603050405020304" pitchFamily="18" charset="0"/>
              </a:rPr>
              <a:t>"</a:t>
            </a:r>
            <a:r>
              <a:rPr lang="en-GB" sz="1800" dirty="0">
                <a:solidFill>
                  <a:srgbClr val="0000FF"/>
                </a:solidFill>
                <a:effectLst/>
                <a:latin typeface="Arial" panose="020B0604020202020204" pitchFamily="34" charset="0"/>
                <a:ea typeface="Times New Roman" panose="02020603050405020304" pitchFamily="18" charset="0"/>
                <a:cs typeface="Tahoma" panose="020B0604030504040204" pitchFamily="34" charset="0"/>
              </a:rPr>
              <a:t> </a:t>
            </a:r>
            <a:r>
              <a:rPr lang="en-GB" sz="1800" dirty="0">
                <a:solidFill>
                  <a:srgbClr val="0000FF"/>
                </a:solidFill>
                <a:effectLst/>
                <a:latin typeface="Arial" panose="020B0604020202020204" pitchFamily="34" charset="0"/>
                <a:ea typeface="Times New Roman" panose="02020603050405020304" pitchFamily="18" charset="0"/>
              </a:rPr>
              <a:t> Is it …?</a:t>
            </a:r>
            <a:r>
              <a:rPr lang="en-GB" sz="1800" dirty="0">
                <a:solidFill>
                  <a:srgbClr val="0000FF"/>
                </a:solidFill>
                <a:effectLst/>
                <a:latin typeface="Arial" panose="020B0604020202020204" pitchFamily="34" charset="0"/>
                <a:ea typeface="Times New Roman" panose="02020603050405020304" pitchFamily="18" charset="0"/>
                <a:cs typeface="Tahoma" panose="020B0604030504040204" pitchFamily="34" charset="0"/>
              </a:rPr>
              <a:t>" </a:t>
            </a:r>
            <a:r>
              <a:rPr lang="en-GB" sz="1800" dirty="0">
                <a:solidFill>
                  <a:srgbClr val="0000FF"/>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ou</a:t>
            </a:r>
            <a:r>
              <a:rPr lang="en-GB" sz="1800" dirty="0">
                <a:solidFill>
                  <a:srgbClr val="0000FF"/>
                </a:solidFill>
                <a:effectLst/>
                <a:latin typeface="Arial" panose="020B0604020202020204" pitchFamily="34" charset="0"/>
                <a:ea typeface="Times New Roman" panose="02020603050405020304" pitchFamily="18" charset="0"/>
              </a:rPr>
              <a:t> </a:t>
            </a:r>
            <a:r>
              <a:rPr lang="en-GB" sz="1800" dirty="0">
                <a:solidFill>
                  <a:srgbClr val="0000FF"/>
                </a:solidFill>
                <a:effectLst/>
                <a:latin typeface="Arial" panose="020B0604020202020204" pitchFamily="34" charset="0"/>
                <a:ea typeface="Times New Roman" panose="02020603050405020304" pitchFamily="18" charset="0"/>
                <a:cs typeface="Tahoma" panose="020B0604030504040204" pitchFamily="34" charset="0"/>
              </a:rPr>
              <a:t>" </a:t>
            </a:r>
            <a:r>
              <a:rPr lang="en-GB" sz="1800" dirty="0">
                <a:solidFill>
                  <a:srgbClr val="0000FF"/>
                </a:solidFill>
                <a:effectLst/>
                <a:latin typeface="Arial" panose="020B0604020202020204" pitchFamily="34" charset="0"/>
                <a:ea typeface="Times New Roman" panose="02020603050405020304" pitchFamily="18" charset="0"/>
              </a:rPr>
              <a:t>Is this Tom’s sister?</a:t>
            </a:r>
            <a:r>
              <a:rPr lang="en-GB" sz="1800" dirty="0">
                <a:solidFill>
                  <a:srgbClr val="0000FF"/>
                </a:solidFill>
                <a:effectLst/>
                <a:latin typeface="Arial" panose="020B0604020202020204" pitchFamily="34" charset="0"/>
                <a:ea typeface="Times New Roman" panose="02020603050405020304" pitchFamily="18" charset="0"/>
                <a:cs typeface="Tahoma" panose="020B0604030504040204" pitchFamily="34" charset="0"/>
              </a:rPr>
              <a:t> </a:t>
            </a:r>
            <a:r>
              <a:rPr lang="fr-FR" sz="1800" dirty="0">
                <a:solidFill>
                  <a:srgbClr val="0000FF"/>
                </a:solidFill>
                <a:effectLst/>
                <a:latin typeface="Arial" panose="020B0604020202020204" pitchFamily="34" charset="0"/>
                <a:ea typeface="Times New Roman" panose="02020603050405020304" pitchFamily="18" charset="0"/>
                <a:cs typeface="Tahoma" panose="020B0604030504040204" pitchFamily="34" charset="0"/>
              </a:rPr>
              <a:t>" </a:t>
            </a:r>
            <a:r>
              <a:rPr lang="fr-FR" sz="1800" dirty="0">
                <a:effectLst/>
                <a:latin typeface="Arial" panose="020B0604020202020204" pitchFamily="34" charset="0"/>
                <a:ea typeface="Times New Roman" panose="02020603050405020304" pitchFamily="18" charset="0"/>
                <a:cs typeface="Tahoma" panose="020B0604030504040204" pitchFamily="34" charset="0"/>
              </a:rPr>
              <a:t>Si les enfants n’arrivent pas à deviner, enlevez le cache du dessus, le trou est plus grand maintenant, demandez alors : </a:t>
            </a:r>
            <a:r>
              <a:rPr lang="fr-FR" sz="1800" dirty="0">
                <a:solidFill>
                  <a:srgbClr val="0000FF"/>
                </a:solidFill>
                <a:effectLst/>
                <a:latin typeface="Arial" panose="020B0604020202020204" pitchFamily="34" charset="0"/>
                <a:ea typeface="Times New Roman" panose="02020603050405020304" pitchFamily="18" charset="0"/>
                <a:cs typeface="Tahoma" panose="020B0604030504040204" pitchFamily="34" charset="0"/>
              </a:rPr>
              <a:t>" Can </a:t>
            </a:r>
            <a:r>
              <a:rPr lang="fr-FR" sz="1800" dirty="0" err="1">
                <a:solidFill>
                  <a:srgbClr val="0000FF"/>
                </a:solidFill>
                <a:effectLst/>
                <a:latin typeface="Arial" panose="020B0604020202020204" pitchFamily="34" charset="0"/>
                <a:ea typeface="Times New Roman" panose="02020603050405020304" pitchFamily="18" charset="0"/>
                <a:cs typeface="Tahoma" panose="020B0604030504040204" pitchFamily="34" charset="0"/>
              </a:rPr>
              <a:t>you</a:t>
            </a:r>
            <a:r>
              <a:rPr lang="fr-FR" sz="1800" dirty="0">
                <a:solidFill>
                  <a:srgbClr val="0000FF"/>
                </a:solidFill>
                <a:effectLst/>
                <a:latin typeface="Arial" panose="020B0604020202020204" pitchFamily="34" charset="0"/>
                <a:ea typeface="Times New Roman" panose="02020603050405020304" pitchFamily="18" charset="0"/>
                <a:cs typeface="Tahoma" panose="020B0604030504040204" pitchFamily="34" charset="0"/>
              </a:rPr>
              <a:t> </a:t>
            </a:r>
            <a:r>
              <a:rPr lang="fr-FR" sz="1800" dirty="0" err="1">
                <a:solidFill>
                  <a:srgbClr val="0000FF"/>
                </a:solidFill>
                <a:effectLst/>
                <a:latin typeface="Arial" panose="020B0604020202020204" pitchFamily="34" charset="0"/>
                <a:ea typeface="Times New Roman" panose="02020603050405020304" pitchFamily="18" charset="0"/>
                <a:cs typeface="Tahoma" panose="020B0604030504040204" pitchFamily="34" charset="0"/>
              </a:rPr>
              <a:t>guess</a:t>
            </a:r>
            <a:r>
              <a:rPr lang="fr-FR" sz="1800" dirty="0">
                <a:solidFill>
                  <a:srgbClr val="0000FF"/>
                </a:solidFill>
                <a:effectLst/>
                <a:latin typeface="Arial" panose="020B0604020202020204" pitchFamily="34" charset="0"/>
                <a:ea typeface="Times New Roman" panose="02020603050405020304" pitchFamily="18" charset="0"/>
                <a:cs typeface="Tahoma" panose="020B0604030504040204" pitchFamily="34" charset="0"/>
              </a:rPr>
              <a:t> </a:t>
            </a:r>
            <a:r>
              <a:rPr lang="fr-FR" sz="1800" dirty="0" err="1">
                <a:solidFill>
                  <a:srgbClr val="0000FF"/>
                </a:solidFill>
                <a:effectLst/>
                <a:latin typeface="Arial" panose="020B0604020202020204" pitchFamily="34" charset="0"/>
                <a:ea typeface="Times New Roman" panose="02020603050405020304" pitchFamily="18" charset="0"/>
                <a:cs typeface="Tahoma" panose="020B0604030504040204" pitchFamily="34" charset="0"/>
              </a:rPr>
              <a:t>who</a:t>
            </a:r>
            <a:r>
              <a:rPr lang="fr-FR" sz="1800" dirty="0">
                <a:solidFill>
                  <a:srgbClr val="0000FF"/>
                </a:solidFill>
                <a:effectLst/>
                <a:latin typeface="Arial" panose="020B0604020202020204" pitchFamily="34" charset="0"/>
                <a:ea typeface="Times New Roman" panose="02020603050405020304" pitchFamily="18" charset="0"/>
                <a:cs typeface="Tahoma" panose="020B0604030504040204" pitchFamily="34" charset="0"/>
              </a:rPr>
              <a:t> </a:t>
            </a:r>
            <a:r>
              <a:rPr lang="fr-FR" sz="1800" dirty="0" err="1">
                <a:solidFill>
                  <a:srgbClr val="0000FF"/>
                </a:solidFill>
                <a:effectLst/>
                <a:latin typeface="Arial" panose="020B0604020202020204" pitchFamily="34" charset="0"/>
                <a:ea typeface="Times New Roman" panose="02020603050405020304" pitchFamily="18" charset="0"/>
                <a:cs typeface="Tahoma" panose="020B0604030504040204" pitchFamily="34" charset="0"/>
              </a:rPr>
              <a:t>is</a:t>
            </a:r>
            <a:r>
              <a:rPr lang="fr-FR" sz="1800" dirty="0">
                <a:solidFill>
                  <a:srgbClr val="0000FF"/>
                </a:solidFill>
                <a:effectLst/>
                <a:latin typeface="Arial" panose="020B0604020202020204" pitchFamily="34" charset="0"/>
                <a:ea typeface="Times New Roman" panose="02020603050405020304" pitchFamily="18" charset="0"/>
                <a:cs typeface="Tahoma" panose="020B0604030504040204" pitchFamily="34" charset="0"/>
              </a:rPr>
              <a:t> </a:t>
            </a:r>
            <a:r>
              <a:rPr lang="fr-FR" sz="1800" dirty="0" err="1">
                <a:solidFill>
                  <a:srgbClr val="0000FF"/>
                </a:solidFill>
                <a:effectLst/>
                <a:latin typeface="Arial" panose="020B0604020202020204" pitchFamily="34" charset="0"/>
                <a:ea typeface="Times New Roman" panose="02020603050405020304" pitchFamily="18" charset="0"/>
                <a:cs typeface="Tahoma" panose="020B0604030504040204" pitchFamily="34" charset="0"/>
              </a:rPr>
              <a:t>it</a:t>
            </a:r>
            <a:r>
              <a:rPr lang="fr-FR" sz="1800" dirty="0">
                <a:solidFill>
                  <a:srgbClr val="0000FF"/>
                </a:solidFill>
                <a:effectLst/>
                <a:latin typeface="Arial" panose="020B0604020202020204" pitchFamily="34" charset="0"/>
                <a:ea typeface="Times New Roman" panose="02020603050405020304" pitchFamily="18" charset="0"/>
                <a:cs typeface="Tahoma" panose="020B0604030504040204" pitchFamily="34" charset="0"/>
              </a:rPr>
              <a:t> </a:t>
            </a:r>
            <a:r>
              <a:rPr lang="fr-FR" sz="1800" dirty="0" err="1">
                <a:solidFill>
                  <a:srgbClr val="0000FF"/>
                </a:solidFill>
                <a:effectLst/>
                <a:latin typeface="Arial" panose="020B0604020202020204" pitchFamily="34" charset="0"/>
                <a:ea typeface="Times New Roman" panose="02020603050405020304" pitchFamily="18" charset="0"/>
                <a:cs typeface="Tahoma" panose="020B0604030504040204" pitchFamily="34" charset="0"/>
              </a:rPr>
              <a:t>now</a:t>
            </a:r>
            <a:r>
              <a:rPr lang="fr-FR" sz="1800" dirty="0">
                <a:solidFill>
                  <a:srgbClr val="0000FF"/>
                </a:solidFill>
                <a:effectLst/>
                <a:latin typeface="Arial" panose="020B0604020202020204" pitchFamily="34" charset="0"/>
                <a:ea typeface="Times New Roman" panose="02020603050405020304" pitchFamily="18" charset="0"/>
                <a:cs typeface="Tahoma" panose="020B0604030504040204" pitchFamily="34" charset="0"/>
              </a:rPr>
              <a:t> ? " </a:t>
            </a:r>
            <a:r>
              <a:rPr lang="fr-FR" sz="1800" dirty="0">
                <a:effectLst/>
                <a:latin typeface="Arial" panose="020B0604020202020204" pitchFamily="34" charset="0"/>
                <a:ea typeface="Times New Roman" panose="02020603050405020304" pitchFamily="18" charset="0"/>
                <a:cs typeface="Tahoma" panose="020B0604030504040204" pitchFamily="34" charset="0"/>
              </a:rPr>
              <a:t> Continuez le jeu ainsi en enlevant les caches.</a:t>
            </a:r>
            <a:endParaRPr lang="fr-FR" sz="1800" dirty="0">
              <a:effectLst/>
              <a:latin typeface="Times New Roman" panose="02020603050405020304" pitchFamily="18" charset="0"/>
              <a:ea typeface="Times New Roman" panose="02020603050405020304" pitchFamily="18" charset="0"/>
            </a:endParaRPr>
          </a:p>
          <a:p>
            <a:pPr marL="114300" indent="0">
              <a:buNone/>
            </a:pPr>
            <a:r>
              <a:rPr lang="fr-FR" sz="1800" dirty="0">
                <a:effectLst/>
                <a:latin typeface="Arial" panose="020B0604020202020204" pitchFamily="34" charset="0"/>
                <a:ea typeface="Times New Roman" panose="02020603050405020304" pitchFamily="18" charset="0"/>
                <a:cs typeface="Tahoma" panose="020B0604030504040204" pitchFamily="34" charset="0"/>
              </a:rPr>
              <a:t>On peut jouer avec toutes sortes de photos : stars, animaux, paysages</a:t>
            </a:r>
            <a:endParaRPr lang="fr-FR" sz="1400" b="1" u="sng" dirty="0">
              <a:effectLst/>
              <a:latin typeface="Arial" panose="020B0604020202020204" pitchFamily="34" charset="0"/>
            </a:endParaRPr>
          </a:p>
          <a:p>
            <a:pPr marL="457200" lvl="1" indent="0" algn="just">
              <a:buNone/>
            </a:pPr>
            <a:endParaRPr lang="fr-FR" dirty="0"/>
          </a:p>
        </p:txBody>
      </p:sp>
    </p:spTree>
    <p:extLst>
      <p:ext uri="{BB962C8B-B14F-4D97-AF65-F5344CB8AC3E}">
        <p14:creationId xmlns:p14="http://schemas.microsoft.com/office/powerpoint/2010/main" val="2676004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86080" y="1795759"/>
            <a:ext cx="5594647" cy="718081"/>
          </a:xfrm>
        </p:spPr>
        <p:txBody>
          <a:bodyPr>
            <a:noAutofit/>
          </a:bodyPr>
          <a:lstStyle/>
          <a:p>
            <a:r>
              <a:rPr lang="fr-FR" sz="3200" dirty="0"/>
              <a:t>LES ALBUMS DE JEUNESSE</a:t>
            </a:r>
          </a:p>
        </p:txBody>
      </p:sp>
      <p:pic>
        <p:nvPicPr>
          <p:cNvPr id="4" name="Image 3"/>
          <p:cNvPicPr>
            <a:picLocks noChangeAspect="1"/>
          </p:cNvPicPr>
          <p:nvPr/>
        </p:nvPicPr>
        <p:blipFill>
          <a:blip r:embed="rId2"/>
          <a:stretch>
            <a:fillRect/>
          </a:stretch>
        </p:blipFill>
        <p:spPr>
          <a:xfrm>
            <a:off x="315425" y="2811759"/>
            <a:ext cx="2941310" cy="1769825"/>
          </a:xfrm>
          <a:prstGeom prst="rect">
            <a:avLst/>
          </a:prstGeom>
        </p:spPr>
      </p:pic>
      <p:pic>
        <p:nvPicPr>
          <p:cNvPr id="5" name="Image 4"/>
          <p:cNvPicPr>
            <a:picLocks noChangeAspect="1"/>
          </p:cNvPicPr>
          <p:nvPr/>
        </p:nvPicPr>
        <p:blipFill>
          <a:blip r:embed="rId3"/>
          <a:stretch>
            <a:fillRect/>
          </a:stretch>
        </p:blipFill>
        <p:spPr>
          <a:xfrm>
            <a:off x="3612181" y="3476233"/>
            <a:ext cx="1588362" cy="1105351"/>
          </a:xfrm>
          <a:prstGeom prst="rect">
            <a:avLst/>
          </a:prstGeom>
        </p:spPr>
      </p:pic>
      <p:pic>
        <p:nvPicPr>
          <p:cNvPr id="6" name="Image 5"/>
          <p:cNvPicPr>
            <a:picLocks noChangeAspect="1"/>
          </p:cNvPicPr>
          <p:nvPr/>
        </p:nvPicPr>
        <p:blipFill>
          <a:blip r:embed="rId4"/>
          <a:stretch>
            <a:fillRect/>
          </a:stretch>
        </p:blipFill>
        <p:spPr>
          <a:xfrm>
            <a:off x="5609822" y="2629660"/>
            <a:ext cx="3108934" cy="1929172"/>
          </a:xfrm>
          <a:prstGeom prst="rect">
            <a:avLst/>
          </a:prstGeom>
        </p:spPr>
      </p:pic>
      <p:pic>
        <p:nvPicPr>
          <p:cNvPr id="7" name="Image 6"/>
          <p:cNvPicPr>
            <a:picLocks noChangeAspect="1"/>
          </p:cNvPicPr>
          <p:nvPr/>
        </p:nvPicPr>
        <p:blipFill>
          <a:blip r:embed="rId5"/>
          <a:stretch>
            <a:fillRect/>
          </a:stretch>
        </p:blipFill>
        <p:spPr>
          <a:xfrm>
            <a:off x="3154997" y="110230"/>
            <a:ext cx="2170388" cy="1579528"/>
          </a:xfrm>
          <a:prstGeom prst="rect">
            <a:avLst/>
          </a:prstGeom>
        </p:spPr>
      </p:pic>
    </p:spTree>
    <p:extLst>
      <p:ext uri="{BB962C8B-B14F-4D97-AF65-F5344CB8AC3E}">
        <p14:creationId xmlns:p14="http://schemas.microsoft.com/office/powerpoint/2010/main" val="12621348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L’atelier marionnettes </a:t>
            </a:r>
            <a:r>
              <a:rPr lang="fr-FR"/>
              <a:t>à doigts</a:t>
            </a:r>
            <a:endParaRPr lang="fr-FR" dirty="0"/>
          </a:p>
        </p:txBody>
      </p:sp>
      <p:pic>
        <p:nvPicPr>
          <p:cNvPr id="4" name="Image 3"/>
          <p:cNvPicPr>
            <a:picLocks noChangeAspect="1"/>
          </p:cNvPicPr>
          <p:nvPr/>
        </p:nvPicPr>
        <p:blipFill>
          <a:blip r:embed="rId2"/>
          <a:stretch>
            <a:fillRect/>
          </a:stretch>
        </p:blipFill>
        <p:spPr>
          <a:xfrm>
            <a:off x="654097" y="1017725"/>
            <a:ext cx="2581906" cy="1471759"/>
          </a:xfrm>
          <a:prstGeom prst="rect">
            <a:avLst/>
          </a:prstGeom>
        </p:spPr>
      </p:pic>
      <p:sp>
        <p:nvSpPr>
          <p:cNvPr id="3" name="Espace réservé du texte 2"/>
          <p:cNvSpPr>
            <a:spLocks noGrp="1"/>
          </p:cNvSpPr>
          <p:nvPr>
            <p:ph type="body" idx="1"/>
          </p:nvPr>
        </p:nvSpPr>
        <p:spPr>
          <a:xfrm>
            <a:off x="4788746" y="3806613"/>
            <a:ext cx="4043553" cy="762262"/>
          </a:xfrm>
        </p:spPr>
        <p:txBody>
          <a:bodyPr/>
          <a:lstStyle/>
          <a:p>
            <a:endParaRPr lang="fr-FR" dirty="0"/>
          </a:p>
        </p:txBody>
      </p:sp>
      <p:pic>
        <p:nvPicPr>
          <p:cNvPr id="5" name="Image 4"/>
          <p:cNvPicPr>
            <a:picLocks noChangeAspect="1"/>
          </p:cNvPicPr>
          <p:nvPr/>
        </p:nvPicPr>
        <p:blipFill>
          <a:blip r:embed="rId3"/>
          <a:stretch>
            <a:fillRect/>
          </a:stretch>
        </p:blipFill>
        <p:spPr>
          <a:xfrm>
            <a:off x="6482779" y="1017725"/>
            <a:ext cx="2501577" cy="1936833"/>
          </a:xfrm>
          <a:prstGeom prst="rect">
            <a:avLst/>
          </a:prstGeom>
        </p:spPr>
      </p:pic>
      <p:pic>
        <p:nvPicPr>
          <p:cNvPr id="6" name="Image 5"/>
          <p:cNvPicPr>
            <a:picLocks noChangeAspect="1"/>
          </p:cNvPicPr>
          <p:nvPr/>
        </p:nvPicPr>
        <p:blipFill>
          <a:blip r:embed="rId4"/>
          <a:stretch>
            <a:fillRect/>
          </a:stretch>
        </p:blipFill>
        <p:spPr>
          <a:xfrm>
            <a:off x="4168246" y="1017725"/>
            <a:ext cx="2162477" cy="2553056"/>
          </a:xfrm>
          <a:prstGeom prst="rect">
            <a:avLst/>
          </a:prstGeom>
        </p:spPr>
      </p:pic>
      <p:pic>
        <p:nvPicPr>
          <p:cNvPr id="7" name="Image 6"/>
          <p:cNvPicPr>
            <a:picLocks noChangeAspect="1"/>
          </p:cNvPicPr>
          <p:nvPr/>
        </p:nvPicPr>
        <p:blipFill>
          <a:blip r:embed="rId5"/>
          <a:stretch>
            <a:fillRect/>
          </a:stretch>
        </p:blipFill>
        <p:spPr>
          <a:xfrm>
            <a:off x="800147" y="2771528"/>
            <a:ext cx="1934652" cy="1871980"/>
          </a:xfrm>
          <a:prstGeom prst="rect">
            <a:avLst/>
          </a:prstGeom>
        </p:spPr>
      </p:pic>
    </p:spTree>
    <p:extLst>
      <p:ext uri="{BB962C8B-B14F-4D97-AF65-F5344CB8AC3E}">
        <p14:creationId xmlns:p14="http://schemas.microsoft.com/office/powerpoint/2010/main" val="572606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L’atelier marionnettes à doigts</a:t>
            </a:r>
          </a:p>
        </p:txBody>
      </p:sp>
      <p:pic>
        <p:nvPicPr>
          <p:cNvPr id="4" name="Image 3"/>
          <p:cNvPicPr>
            <a:picLocks noChangeAspect="1"/>
          </p:cNvPicPr>
          <p:nvPr/>
        </p:nvPicPr>
        <p:blipFill>
          <a:blip r:embed="rId2"/>
          <a:stretch>
            <a:fillRect/>
          </a:stretch>
        </p:blipFill>
        <p:spPr>
          <a:xfrm>
            <a:off x="220603" y="1017725"/>
            <a:ext cx="2581906" cy="1471759"/>
          </a:xfrm>
          <a:prstGeom prst="rect">
            <a:avLst/>
          </a:prstGeom>
        </p:spPr>
      </p:pic>
      <p:sp>
        <p:nvSpPr>
          <p:cNvPr id="3" name="Espace réservé du texte 2"/>
          <p:cNvSpPr>
            <a:spLocks noGrp="1"/>
          </p:cNvSpPr>
          <p:nvPr>
            <p:ph type="body" idx="1"/>
          </p:nvPr>
        </p:nvSpPr>
        <p:spPr>
          <a:xfrm>
            <a:off x="4788746" y="3806613"/>
            <a:ext cx="4043553" cy="762262"/>
          </a:xfrm>
        </p:spPr>
        <p:txBody>
          <a:bodyPr/>
          <a:lstStyle/>
          <a:p>
            <a:endParaRPr lang="fr-FR" dirty="0"/>
          </a:p>
        </p:txBody>
      </p:sp>
      <p:pic>
        <p:nvPicPr>
          <p:cNvPr id="5" name="Image 4"/>
          <p:cNvPicPr>
            <a:picLocks noChangeAspect="1"/>
          </p:cNvPicPr>
          <p:nvPr/>
        </p:nvPicPr>
        <p:blipFill>
          <a:blip r:embed="rId3"/>
          <a:stretch>
            <a:fillRect/>
          </a:stretch>
        </p:blipFill>
        <p:spPr>
          <a:xfrm>
            <a:off x="6482779" y="1017725"/>
            <a:ext cx="2501577" cy="1936833"/>
          </a:xfrm>
          <a:prstGeom prst="rect">
            <a:avLst/>
          </a:prstGeom>
        </p:spPr>
      </p:pic>
      <p:pic>
        <p:nvPicPr>
          <p:cNvPr id="6" name="Image 5"/>
          <p:cNvPicPr>
            <a:picLocks noChangeAspect="1"/>
          </p:cNvPicPr>
          <p:nvPr/>
        </p:nvPicPr>
        <p:blipFill>
          <a:blip r:embed="rId4"/>
          <a:stretch>
            <a:fillRect/>
          </a:stretch>
        </p:blipFill>
        <p:spPr>
          <a:xfrm>
            <a:off x="5044763" y="935903"/>
            <a:ext cx="1250420" cy="1476266"/>
          </a:xfrm>
          <a:prstGeom prst="rect">
            <a:avLst/>
          </a:prstGeom>
        </p:spPr>
      </p:pic>
      <p:pic>
        <p:nvPicPr>
          <p:cNvPr id="7" name="Image 6"/>
          <p:cNvPicPr>
            <a:picLocks noChangeAspect="1"/>
          </p:cNvPicPr>
          <p:nvPr/>
        </p:nvPicPr>
        <p:blipFill>
          <a:blip r:embed="rId5"/>
          <a:stretch>
            <a:fillRect/>
          </a:stretch>
        </p:blipFill>
        <p:spPr>
          <a:xfrm>
            <a:off x="220603" y="2771528"/>
            <a:ext cx="1934652" cy="1871980"/>
          </a:xfrm>
          <a:prstGeom prst="rect">
            <a:avLst/>
          </a:prstGeom>
        </p:spPr>
      </p:pic>
      <p:pic>
        <p:nvPicPr>
          <p:cNvPr id="8" name="Image 7"/>
          <p:cNvPicPr>
            <a:picLocks noChangeAspect="1"/>
          </p:cNvPicPr>
          <p:nvPr/>
        </p:nvPicPr>
        <p:blipFill>
          <a:blip r:embed="rId6"/>
          <a:stretch>
            <a:fillRect/>
          </a:stretch>
        </p:blipFill>
        <p:spPr>
          <a:xfrm>
            <a:off x="7079261" y="3051561"/>
            <a:ext cx="1753037" cy="1734187"/>
          </a:xfrm>
          <a:prstGeom prst="rect">
            <a:avLst/>
          </a:prstGeom>
        </p:spPr>
      </p:pic>
      <p:sp>
        <p:nvSpPr>
          <p:cNvPr id="9" name="Rectangle 8"/>
          <p:cNvSpPr/>
          <p:nvPr/>
        </p:nvSpPr>
        <p:spPr>
          <a:xfrm>
            <a:off x="2089573" y="2974992"/>
            <a:ext cx="4572000" cy="523220"/>
          </a:xfrm>
          <a:prstGeom prst="rect">
            <a:avLst/>
          </a:prstGeom>
        </p:spPr>
        <p:txBody>
          <a:bodyPr>
            <a:spAutoFit/>
          </a:bodyPr>
          <a:lstStyle/>
          <a:p>
            <a:r>
              <a:rPr lang="fr-FR" dirty="0"/>
              <a:t>https://hugolescargot.journaldesfemmes.fr/coloriages/jeux-jouets/57669-marionnettes-fleurs-et-fees/</a:t>
            </a:r>
          </a:p>
        </p:txBody>
      </p:sp>
      <p:pic>
        <p:nvPicPr>
          <p:cNvPr id="10" name="Image 9"/>
          <p:cNvPicPr>
            <a:picLocks noChangeAspect="1"/>
          </p:cNvPicPr>
          <p:nvPr/>
        </p:nvPicPr>
        <p:blipFill>
          <a:blip r:embed="rId7"/>
          <a:stretch>
            <a:fillRect/>
          </a:stretch>
        </p:blipFill>
        <p:spPr>
          <a:xfrm>
            <a:off x="3748416" y="3576318"/>
            <a:ext cx="1513577" cy="1336887"/>
          </a:xfrm>
          <a:prstGeom prst="rect">
            <a:avLst/>
          </a:prstGeom>
        </p:spPr>
      </p:pic>
    </p:spTree>
    <p:extLst>
      <p:ext uri="{BB962C8B-B14F-4D97-AF65-F5344CB8AC3E}">
        <p14:creationId xmlns:p14="http://schemas.microsoft.com/office/powerpoint/2010/main" val="1187645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6E37F2-F062-526C-B093-E598C093B9B0}"/>
              </a:ext>
            </a:extLst>
          </p:cNvPr>
          <p:cNvSpPr>
            <a:spLocks noGrp="1"/>
          </p:cNvSpPr>
          <p:nvPr>
            <p:ph type="title"/>
          </p:nvPr>
        </p:nvSpPr>
        <p:spPr/>
        <p:txBody>
          <a:bodyPr/>
          <a:lstStyle/>
          <a:p>
            <a:r>
              <a:rPr lang="fr-FR" dirty="0"/>
              <a:t>Présentation du programme de la formation</a:t>
            </a:r>
          </a:p>
        </p:txBody>
      </p:sp>
      <p:sp>
        <p:nvSpPr>
          <p:cNvPr id="3" name="Espace réservé du texte 2">
            <a:extLst>
              <a:ext uri="{FF2B5EF4-FFF2-40B4-BE49-F238E27FC236}">
                <a16:creationId xmlns:a16="http://schemas.microsoft.com/office/drawing/2014/main" id="{5D573894-52D1-8BBD-1F4E-4BE7AF6CE320}"/>
              </a:ext>
            </a:extLst>
          </p:cNvPr>
          <p:cNvSpPr>
            <a:spLocks noGrp="1"/>
          </p:cNvSpPr>
          <p:nvPr>
            <p:ph type="body" idx="1"/>
          </p:nvPr>
        </p:nvSpPr>
        <p:spPr/>
        <p:txBody>
          <a:bodyPr/>
          <a:lstStyle/>
          <a:p>
            <a:pPr marL="114300" indent="0">
              <a:buNone/>
            </a:pPr>
            <a:endParaRPr lang="fr-FR" dirty="0"/>
          </a:p>
        </p:txBody>
      </p:sp>
      <p:pic>
        <p:nvPicPr>
          <p:cNvPr id="6" name="Image 5">
            <a:extLst>
              <a:ext uri="{FF2B5EF4-FFF2-40B4-BE49-F238E27FC236}">
                <a16:creationId xmlns:a16="http://schemas.microsoft.com/office/drawing/2014/main" id="{6AC667B7-E2BD-531D-D687-5C8526015766}"/>
              </a:ext>
            </a:extLst>
          </p:cNvPr>
          <p:cNvPicPr>
            <a:picLocks noChangeAspect="1"/>
          </p:cNvPicPr>
          <p:nvPr/>
        </p:nvPicPr>
        <p:blipFill>
          <a:blip r:embed="rId2"/>
          <a:stretch>
            <a:fillRect/>
          </a:stretch>
        </p:blipFill>
        <p:spPr>
          <a:xfrm>
            <a:off x="311700" y="1152475"/>
            <a:ext cx="7106795" cy="3306459"/>
          </a:xfrm>
          <a:prstGeom prst="rect">
            <a:avLst/>
          </a:prstGeom>
        </p:spPr>
      </p:pic>
    </p:spTree>
    <p:extLst>
      <p:ext uri="{BB962C8B-B14F-4D97-AF65-F5344CB8AC3E}">
        <p14:creationId xmlns:p14="http://schemas.microsoft.com/office/powerpoint/2010/main" val="4011944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L’atelier marionnettes « tête à modeler »</a:t>
            </a:r>
          </a:p>
        </p:txBody>
      </p:sp>
      <p:pic>
        <p:nvPicPr>
          <p:cNvPr id="4" name="Image 3"/>
          <p:cNvPicPr>
            <a:picLocks noChangeAspect="1"/>
          </p:cNvPicPr>
          <p:nvPr/>
        </p:nvPicPr>
        <p:blipFill>
          <a:blip r:embed="rId2"/>
          <a:stretch>
            <a:fillRect/>
          </a:stretch>
        </p:blipFill>
        <p:spPr>
          <a:xfrm>
            <a:off x="311700" y="1584960"/>
            <a:ext cx="2570847" cy="2461260"/>
          </a:xfrm>
          <a:prstGeom prst="rect">
            <a:avLst/>
          </a:prstGeom>
        </p:spPr>
      </p:pic>
      <p:sp>
        <p:nvSpPr>
          <p:cNvPr id="3" name="Espace réservé du texte 2"/>
          <p:cNvSpPr>
            <a:spLocks noGrp="1"/>
          </p:cNvSpPr>
          <p:nvPr>
            <p:ph type="body" idx="1"/>
          </p:nvPr>
        </p:nvSpPr>
        <p:spPr>
          <a:xfrm>
            <a:off x="7640320" y="3955627"/>
            <a:ext cx="1191980" cy="613248"/>
          </a:xfrm>
        </p:spPr>
        <p:txBody>
          <a:bodyPr/>
          <a:lstStyle/>
          <a:p>
            <a:endParaRPr lang="fr-FR" dirty="0"/>
          </a:p>
        </p:txBody>
      </p:sp>
      <p:pic>
        <p:nvPicPr>
          <p:cNvPr id="5" name="Image 4"/>
          <p:cNvPicPr>
            <a:picLocks noChangeAspect="1"/>
          </p:cNvPicPr>
          <p:nvPr/>
        </p:nvPicPr>
        <p:blipFill>
          <a:blip r:embed="rId3"/>
          <a:stretch>
            <a:fillRect/>
          </a:stretch>
        </p:blipFill>
        <p:spPr>
          <a:xfrm>
            <a:off x="3348876" y="1340149"/>
            <a:ext cx="2513544" cy="2706071"/>
          </a:xfrm>
          <a:prstGeom prst="rect">
            <a:avLst/>
          </a:prstGeom>
        </p:spPr>
      </p:pic>
      <p:pic>
        <p:nvPicPr>
          <p:cNvPr id="6" name="Image 5"/>
          <p:cNvPicPr>
            <a:picLocks noChangeAspect="1"/>
          </p:cNvPicPr>
          <p:nvPr/>
        </p:nvPicPr>
        <p:blipFill>
          <a:blip r:embed="rId4"/>
          <a:stretch>
            <a:fillRect/>
          </a:stretch>
        </p:blipFill>
        <p:spPr>
          <a:xfrm>
            <a:off x="6053505" y="1402081"/>
            <a:ext cx="2667135" cy="2458594"/>
          </a:xfrm>
          <a:prstGeom prst="rect">
            <a:avLst/>
          </a:prstGeom>
        </p:spPr>
      </p:pic>
    </p:spTree>
    <p:extLst>
      <p:ext uri="{BB962C8B-B14F-4D97-AF65-F5344CB8AC3E}">
        <p14:creationId xmlns:p14="http://schemas.microsoft.com/office/powerpoint/2010/main" val="278700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EFF33F-FE5C-D596-65A9-BC2D99B98720}"/>
              </a:ext>
            </a:extLst>
          </p:cNvPr>
          <p:cNvSpPr>
            <a:spLocks noGrp="1"/>
          </p:cNvSpPr>
          <p:nvPr>
            <p:ph type="title"/>
          </p:nvPr>
        </p:nvSpPr>
        <p:spPr>
          <a:xfrm>
            <a:off x="1719018" y="194993"/>
            <a:ext cx="5560463" cy="572700"/>
          </a:xfrm>
        </p:spPr>
        <p:txBody>
          <a:bodyPr>
            <a:normAutofit fontScale="90000"/>
          </a:bodyPr>
          <a:lstStyle/>
          <a:p>
            <a:r>
              <a:rPr lang="fr-FR" dirty="0"/>
              <a:t>Un séance de langue vivante à vivre !</a:t>
            </a:r>
          </a:p>
        </p:txBody>
      </p:sp>
      <p:sp>
        <p:nvSpPr>
          <p:cNvPr id="3" name="Espace réservé du texte 2">
            <a:extLst>
              <a:ext uri="{FF2B5EF4-FFF2-40B4-BE49-F238E27FC236}">
                <a16:creationId xmlns:a16="http://schemas.microsoft.com/office/drawing/2014/main" id="{FB0DA7CD-B29E-40AE-7C28-10F0E548A06E}"/>
              </a:ext>
            </a:extLst>
          </p:cNvPr>
          <p:cNvSpPr>
            <a:spLocks noGrp="1"/>
          </p:cNvSpPr>
          <p:nvPr>
            <p:ph type="body" idx="1"/>
          </p:nvPr>
        </p:nvSpPr>
        <p:spPr/>
        <p:txBody>
          <a:bodyPr/>
          <a:lstStyle/>
          <a:p>
            <a:endParaRPr lang="fr-FR" dirty="0"/>
          </a:p>
        </p:txBody>
      </p:sp>
      <p:pic>
        <p:nvPicPr>
          <p:cNvPr id="7" name="Image 6">
            <a:extLst>
              <a:ext uri="{FF2B5EF4-FFF2-40B4-BE49-F238E27FC236}">
                <a16:creationId xmlns:a16="http://schemas.microsoft.com/office/drawing/2014/main" id="{7A3C9BF4-CC27-6C1C-4BDE-5B0E54B06BD5}"/>
              </a:ext>
            </a:extLst>
          </p:cNvPr>
          <p:cNvPicPr>
            <a:picLocks noChangeAspect="1"/>
          </p:cNvPicPr>
          <p:nvPr/>
        </p:nvPicPr>
        <p:blipFill>
          <a:blip r:embed="rId2"/>
          <a:stretch>
            <a:fillRect/>
          </a:stretch>
        </p:blipFill>
        <p:spPr>
          <a:xfrm>
            <a:off x="2278856" y="1090796"/>
            <a:ext cx="4110457" cy="3478079"/>
          </a:xfrm>
          <a:prstGeom prst="rect">
            <a:avLst/>
          </a:prstGeom>
        </p:spPr>
      </p:pic>
    </p:spTree>
    <p:extLst>
      <p:ext uri="{BB962C8B-B14F-4D97-AF65-F5344CB8AC3E}">
        <p14:creationId xmlns:p14="http://schemas.microsoft.com/office/powerpoint/2010/main" val="4195613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A6D2E9-6402-CD8A-8FE2-EB90DAF2FCC5}"/>
              </a:ext>
            </a:extLst>
          </p:cNvPr>
          <p:cNvSpPr>
            <a:spLocks noGrp="1"/>
          </p:cNvSpPr>
          <p:nvPr>
            <p:ph type="title"/>
          </p:nvPr>
        </p:nvSpPr>
        <p:spPr/>
        <p:txBody>
          <a:bodyPr/>
          <a:lstStyle/>
          <a:p>
            <a:r>
              <a:rPr lang="fr-FR" dirty="0"/>
              <a:t>La séance « </a:t>
            </a:r>
            <a:r>
              <a:rPr lang="fr-FR" dirty="0" err="1"/>
              <a:t>Handa’s</a:t>
            </a:r>
            <a:r>
              <a:rPr lang="fr-FR" dirty="0"/>
              <a:t> surprise » en arabe</a:t>
            </a:r>
          </a:p>
        </p:txBody>
      </p:sp>
      <p:sp>
        <p:nvSpPr>
          <p:cNvPr id="3" name="Espace réservé du texte 2">
            <a:extLst>
              <a:ext uri="{FF2B5EF4-FFF2-40B4-BE49-F238E27FC236}">
                <a16:creationId xmlns:a16="http://schemas.microsoft.com/office/drawing/2014/main" id="{81B9F0B8-F8E7-6B6D-388B-57201772F535}"/>
              </a:ext>
            </a:extLst>
          </p:cNvPr>
          <p:cNvSpPr>
            <a:spLocks noGrp="1"/>
          </p:cNvSpPr>
          <p:nvPr>
            <p:ph type="body" idx="1"/>
          </p:nvPr>
        </p:nvSpPr>
        <p:spPr/>
        <p:txBody>
          <a:bodyPr>
            <a:normAutofit/>
          </a:bodyPr>
          <a:lstStyle/>
          <a:p>
            <a:pPr marL="114300" indent="0" algn="just">
              <a:buNone/>
            </a:pPr>
            <a:r>
              <a:rPr lang="fr-FR" b="1" u="sng" dirty="0"/>
              <a:t>Travail par 2:</a:t>
            </a:r>
          </a:p>
          <a:p>
            <a:pPr marL="114300" indent="0" algn="just">
              <a:buNone/>
            </a:pPr>
            <a:endParaRPr lang="fr-FR" b="1" u="sng" dirty="0"/>
          </a:p>
          <a:p>
            <a:pPr marL="114300" indent="0" algn="just">
              <a:buNone/>
            </a:pPr>
            <a:r>
              <a:rPr lang="fr-FR" dirty="0"/>
              <a:t>Quels ont été vos ressentis? (motivation / insécurité / confiance / amusement </a:t>
            </a:r>
            <a:r>
              <a:rPr lang="fr-FR" dirty="0" err="1"/>
              <a:t>etc</a:t>
            </a:r>
            <a:r>
              <a:rPr lang="fr-FR" dirty="0"/>
              <a:t>)</a:t>
            </a:r>
          </a:p>
          <a:p>
            <a:pPr marL="114300" indent="0" algn="just">
              <a:buNone/>
            </a:pPr>
            <a:r>
              <a:rPr lang="fr-FR" dirty="0"/>
              <a:t>Quels ont été vos stratégies pour accéder à la compréhension ?</a:t>
            </a:r>
          </a:p>
          <a:p>
            <a:pPr marL="114300" indent="0" algn="just">
              <a:buNone/>
            </a:pPr>
            <a:endParaRPr lang="fr-FR" dirty="0"/>
          </a:p>
          <a:p>
            <a:pPr marL="114300" indent="0" algn="just">
              <a:buNone/>
            </a:pPr>
            <a:r>
              <a:rPr lang="fr-FR" dirty="0"/>
              <a:t>Quelles ont été les étapes successives de la séances et quels étaient leurs objectifs ? </a:t>
            </a:r>
          </a:p>
          <a:p>
            <a:pPr marL="114300" indent="0" algn="just">
              <a:buNone/>
            </a:pPr>
            <a:endParaRPr lang="fr-FR" dirty="0"/>
          </a:p>
          <a:p>
            <a:pPr marL="114300" indent="0" algn="just">
              <a:buNone/>
            </a:pPr>
            <a:r>
              <a:rPr lang="fr-FR" dirty="0"/>
              <a:t>Quelle est la progression préconisée lors d’une séance de LV</a:t>
            </a:r>
          </a:p>
        </p:txBody>
      </p:sp>
    </p:spTree>
    <p:extLst>
      <p:ext uri="{BB962C8B-B14F-4D97-AF65-F5344CB8AC3E}">
        <p14:creationId xmlns:p14="http://schemas.microsoft.com/office/powerpoint/2010/main" val="2387218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8DCCE8-44B9-7222-4AE8-8B780CFAA9C7}"/>
              </a:ext>
            </a:extLst>
          </p:cNvPr>
          <p:cNvSpPr>
            <a:spLocks noGrp="1"/>
          </p:cNvSpPr>
          <p:nvPr>
            <p:ph type="title"/>
          </p:nvPr>
        </p:nvSpPr>
        <p:spPr>
          <a:xfrm>
            <a:off x="53578" y="1277531"/>
            <a:ext cx="9036843" cy="572700"/>
          </a:xfrm>
        </p:spPr>
        <p:txBody>
          <a:bodyPr>
            <a:noAutofit/>
          </a:bodyPr>
          <a:lstStyle/>
          <a:p>
            <a:pPr algn="ctr"/>
            <a:r>
              <a:rPr lang="fr-FR" sz="3200" dirty="0"/>
              <a:t>Le déroulé type d’une séance </a:t>
            </a:r>
            <a:br>
              <a:rPr lang="fr-FR" sz="3200" dirty="0"/>
            </a:br>
            <a:r>
              <a:rPr lang="fr-FR" sz="3200" dirty="0"/>
              <a:t>de langue vivante à l’école primaire</a:t>
            </a:r>
          </a:p>
        </p:txBody>
      </p:sp>
    </p:spTree>
    <p:extLst>
      <p:ext uri="{BB962C8B-B14F-4D97-AF65-F5344CB8AC3E}">
        <p14:creationId xmlns:p14="http://schemas.microsoft.com/office/powerpoint/2010/main" val="2411737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9FA6CB-C610-2F3B-3D62-A046A9FBE5B4}"/>
              </a:ext>
            </a:extLst>
          </p:cNvPr>
          <p:cNvSpPr>
            <a:spLocks noGrp="1"/>
          </p:cNvSpPr>
          <p:nvPr>
            <p:ph type="title"/>
          </p:nvPr>
        </p:nvSpPr>
        <p:spPr>
          <a:xfrm>
            <a:off x="311700" y="237856"/>
            <a:ext cx="7910756" cy="572700"/>
          </a:xfrm>
        </p:spPr>
        <p:txBody>
          <a:bodyPr/>
          <a:lstStyle/>
          <a:p>
            <a:r>
              <a:rPr lang="fr-FR" dirty="0"/>
              <a:t>1) La phase de découverte: </a:t>
            </a:r>
          </a:p>
        </p:txBody>
      </p:sp>
      <p:sp>
        <p:nvSpPr>
          <p:cNvPr id="3" name="Espace réservé du texte 2">
            <a:extLst>
              <a:ext uri="{FF2B5EF4-FFF2-40B4-BE49-F238E27FC236}">
                <a16:creationId xmlns:a16="http://schemas.microsoft.com/office/drawing/2014/main" id="{938C04AC-2B82-EEC2-6FB7-C7A0177B5A30}"/>
              </a:ext>
            </a:extLst>
          </p:cNvPr>
          <p:cNvSpPr>
            <a:spLocks noGrp="1"/>
          </p:cNvSpPr>
          <p:nvPr>
            <p:ph type="body" idx="1"/>
          </p:nvPr>
        </p:nvSpPr>
        <p:spPr/>
        <p:txBody>
          <a:bodyPr/>
          <a:lstStyle/>
          <a:p>
            <a:pPr marL="342900" lvl="0" indent="-342900" algn="just">
              <a:lnSpc>
                <a:spcPct val="107000"/>
              </a:lnSpc>
              <a:spcAft>
                <a:spcPts val="1000"/>
              </a:spcAft>
              <a:buFont typeface="Wingdings" panose="05000000000000000000" pitchFamily="2" charset="2"/>
              <a:buChar char=""/>
            </a:pPr>
            <a:r>
              <a:rPr lang="fr-FR" sz="18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Objectifs </a:t>
            </a: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Découverte de nouveaux éléments linguistiques en s’appuyant sur des indices visuels, sonores, kinesthésiques. </a:t>
            </a:r>
          </a:p>
          <a:p>
            <a:pPr marL="342900" lvl="0" indent="-342900" algn="just">
              <a:lnSpc>
                <a:spcPct val="107000"/>
              </a:lnSpc>
              <a:buFont typeface="Wingdings" panose="05000000000000000000" pitchFamily="2" charset="2"/>
              <a:buChar char=""/>
            </a:pPr>
            <a:r>
              <a:rPr lang="fr-FR" sz="18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Mise en œuvre</a:t>
            </a: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Lecture collective de l’album. Lecture lente, appuyée.</a:t>
            </a:r>
          </a:p>
          <a:p>
            <a:pPr marL="0" lvl="0" indent="0" algn="just">
              <a:lnSpc>
                <a:spcPct val="107000"/>
              </a:lnSpc>
              <a:buNone/>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fr-FR" sz="18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Matériel </a:t>
            </a:r>
            <a:r>
              <a:rPr lang="fr-FR" sz="1800" dirty="0">
                <a:effectLst/>
                <a:latin typeface="Calibri" panose="020F0502020204030204" pitchFamily="34" charset="0"/>
                <a:ea typeface="Times New Roman" panose="02020603050405020304" pitchFamily="18" charset="0"/>
                <a:cs typeface="Calibri" panose="020F0502020204030204" pitchFamily="34" charset="0"/>
              </a:rPr>
              <a:t>: L’album, les marionnettes, des fruits en plastique</a:t>
            </a:r>
          </a:p>
          <a:p>
            <a:pPr marL="114300" indent="0">
              <a:buNone/>
            </a:pPr>
            <a:endParaRPr lang="fr-FR" dirty="0"/>
          </a:p>
        </p:txBody>
      </p:sp>
      <p:sp>
        <p:nvSpPr>
          <p:cNvPr id="4" name="Rectangle : coins arrondis 3">
            <a:extLst>
              <a:ext uri="{FF2B5EF4-FFF2-40B4-BE49-F238E27FC236}">
                <a16:creationId xmlns:a16="http://schemas.microsoft.com/office/drawing/2014/main" id="{D9530586-6022-6C65-4249-1E756D449EBD}"/>
              </a:ext>
            </a:extLst>
          </p:cNvPr>
          <p:cNvSpPr/>
          <p:nvPr/>
        </p:nvSpPr>
        <p:spPr>
          <a:xfrm>
            <a:off x="3207543" y="3371850"/>
            <a:ext cx="2993231" cy="771525"/>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114300" indent="0" algn="ctr">
              <a:buNone/>
            </a:pPr>
            <a:r>
              <a:rPr lang="fr-FR" sz="1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CONTEXTUALISATION</a:t>
            </a:r>
            <a:endParaRPr lang="fr-FR" dirty="0"/>
          </a:p>
        </p:txBody>
      </p:sp>
    </p:spTree>
    <p:extLst>
      <p:ext uri="{BB962C8B-B14F-4D97-AF65-F5344CB8AC3E}">
        <p14:creationId xmlns:p14="http://schemas.microsoft.com/office/powerpoint/2010/main" val="1435168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4DA243-50D3-4484-D201-E74555881911}"/>
              </a:ext>
            </a:extLst>
          </p:cNvPr>
          <p:cNvSpPr>
            <a:spLocks noGrp="1"/>
          </p:cNvSpPr>
          <p:nvPr>
            <p:ph type="title"/>
          </p:nvPr>
        </p:nvSpPr>
        <p:spPr>
          <a:xfrm>
            <a:off x="597450" y="202138"/>
            <a:ext cx="7289250" cy="572700"/>
          </a:xfrm>
        </p:spPr>
        <p:txBody>
          <a:bodyPr/>
          <a:lstStyle/>
          <a:p>
            <a:r>
              <a:rPr lang="fr-FR" dirty="0"/>
              <a:t>2) La phase d’acquisition</a:t>
            </a:r>
          </a:p>
        </p:txBody>
      </p:sp>
      <p:sp>
        <p:nvSpPr>
          <p:cNvPr id="3" name="Espace réservé du texte 2">
            <a:extLst>
              <a:ext uri="{FF2B5EF4-FFF2-40B4-BE49-F238E27FC236}">
                <a16:creationId xmlns:a16="http://schemas.microsoft.com/office/drawing/2014/main" id="{511C1E2D-5BE4-3BB9-859B-BB2651FBB083}"/>
              </a:ext>
            </a:extLst>
          </p:cNvPr>
          <p:cNvSpPr>
            <a:spLocks noGrp="1"/>
          </p:cNvSpPr>
          <p:nvPr>
            <p:ph type="body" idx="1"/>
          </p:nvPr>
        </p:nvSpPr>
        <p:spPr>
          <a:xfrm>
            <a:off x="311700" y="774838"/>
            <a:ext cx="8520600" cy="3982900"/>
          </a:xfrm>
        </p:spPr>
        <p:txBody>
          <a:bodyPr>
            <a:normAutofit fontScale="92500" lnSpcReduction="10000"/>
          </a:bodyPr>
          <a:lstStyle/>
          <a:p>
            <a:pPr marL="342900" lvl="0" indent="-342900" algn="just">
              <a:lnSpc>
                <a:spcPct val="107000"/>
              </a:lnSpc>
              <a:spcAft>
                <a:spcPts val="1000"/>
              </a:spcAft>
              <a:buFont typeface="Wingdings" panose="05000000000000000000" pitchFamily="2" charset="2"/>
              <a:buChar char=""/>
            </a:pPr>
            <a:r>
              <a:rPr lang="fr-FR" sz="18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Objectifs :</a:t>
            </a: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Phase </a:t>
            </a:r>
            <a:r>
              <a:rPr lang="fr-FR"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 phonologie</a:t>
            </a: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Travail autour de la </a:t>
            </a:r>
            <a:r>
              <a:rPr lang="fr-FR" sz="18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mise en bouche et mise en oreille » </a:t>
            </a: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 mots dans la langue étrangère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fr-FR" sz="18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Mise en œuvre :</a:t>
            </a: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Le maître </a:t>
            </a:r>
            <a:r>
              <a:rPr lang="fr-FR" sz="18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dégage la formulation visée de son contexte et la « matérialise » sur des flashcards</a:t>
            </a: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Il isole ainsi le lexique et la structure grammaticale. Durant cette étape, le maître prononce les mots et les élèves  répètent. </a:t>
            </a:r>
          </a:p>
          <a:p>
            <a:pPr marL="342900" lvl="0" indent="-342900" algn="just">
              <a:lnSpc>
                <a:spcPct val="107000"/>
              </a:lnSpc>
              <a:buFont typeface="Wingdings" panose="05000000000000000000" pitchFamily="2" charset="2"/>
              <a:buChar char=""/>
            </a:pPr>
            <a:r>
              <a:rPr lang="fr-FR"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Répétition collective et individuelle. </a:t>
            </a:r>
          </a:p>
          <a:p>
            <a:pPr marL="342900" lvl="0" indent="-342900" algn="just">
              <a:lnSpc>
                <a:spcPct val="107000"/>
              </a:lnSpc>
              <a:buFont typeface="Wingdings" panose="05000000000000000000" pitchFamily="2" charset="2"/>
              <a:buChar char=""/>
            </a:pPr>
            <a:r>
              <a:rPr lang="fr-FR"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Corrige la prononciation.</a:t>
            </a:r>
          </a:p>
          <a:p>
            <a:pPr marL="342900" lvl="0" indent="-342900" algn="just">
              <a:lnSpc>
                <a:spcPct val="107000"/>
              </a:lnSpc>
              <a:buFont typeface="Wingdings" panose="05000000000000000000" pitchFamily="2" charset="2"/>
              <a:buChar char=""/>
            </a:pP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fr-FR" sz="18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Matériel :</a:t>
            </a: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Les marionnettes et les fruits en plastique et les </a:t>
            </a:r>
            <a:r>
              <a:rPr lang="fr-FR"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flascards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fr-FR" sz="18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Déroulement :</a:t>
            </a: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Nina montre les flashcards des fruits et les fruits en plastique et les nomme. Elle demande aux E de répéter collectivement, puis individuellement, puis par demi-groupe, oui filles et garçons par exemple / Idem pour les animaux / </a:t>
            </a:r>
            <a:r>
              <a:rPr lang="fr-FR"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Nina met en scène avec les marionnettes et les fruits en plastique </a:t>
            </a:r>
            <a:r>
              <a:rPr lang="fr-FR" sz="18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 structure grammaticale visée, phrase interrogative et phrase déclarative</a:t>
            </a: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Nina fait répéter les 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buNone/>
            </a:pPr>
            <a:endParaRPr lang="fr-FR" dirty="0"/>
          </a:p>
        </p:txBody>
      </p:sp>
      <p:sp>
        <p:nvSpPr>
          <p:cNvPr id="4" name="Bulle narrative : rectangle à coins arrondis 3">
            <a:extLst>
              <a:ext uri="{FF2B5EF4-FFF2-40B4-BE49-F238E27FC236}">
                <a16:creationId xmlns:a16="http://schemas.microsoft.com/office/drawing/2014/main" id="{38AD0752-0416-D59B-48D1-303E49CED3D9}"/>
              </a:ext>
            </a:extLst>
          </p:cNvPr>
          <p:cNvSpPr/>
          <p:nvPr/>
        </p:nvSpPr>
        <p:spPr>
          <a:xfrm rot="10622095" flipV="1">
            <a:off x="7010259" y="4323434"/>
            <a:ext cx="1824825" cy="694753"/>
          </a:xfrm>
          <a:prstGeom prst="wedgeRoundRectCallout">
            <a:avLst>
              <a:gd name="adj1" fmla="val 53667"/>
              <a:gd name="adj2" fmla="val -68433"/>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dirty="0"/>
              <a:t>Votre objectif de séance</a:t>
            </a:r>
          </a:p>
        </p:txBody>
      </p:sp>
      <p:sp>
        <p:nvSpPr>
          <p:cNvPr id="5" name="Rectangle : coins arrondis 4">
            <a:extLst>
              <a:ext uri="{FF2B5EF4-FFF2-40B4-BE49-F238E27FC236}">
                <a16:creationId xmlns:a16="http://schemas.microsoft.com/office/drawing/2014/main" id="{012BD03D-8516-F8D2-9C64-36026F7B33CA}"/>
              </a:ext>
            </a:extLst>
          </p:cNvPr>
          <p:cNvSpPr/>
          <p:nvPr/>
        </p:nvSpPr>
        <p:spPr>
          <a:xfrm>
            <a:off x="4759413" y="2282428"/>
            <a:ext cx="2721769" cy="578643"/>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114300" indent="0" algn="ctr">
              <a:buNone/>
            </a:pPr>
            <a:r>
              <a:rPr lang="fr-FR" sz="1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DÉCONTEXTUALISATION</a:t>
            </a:r>
            <a:endParaRPr lang="fr-FR" dirty="0"/>
          </a:p>
        </p:txBody>
      </p:sp>
    </p:spTree>
    <p:extLst>
      <p:ext uri="{BB962C8B-B14F-4D97-AF65-F5344CB8AC3E}">
        <p14:creationId xmlns:p14="http://schemas.microsoft.com/office/powerpoint/2010/main" val="293727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0" nodeType="clickEffect">
                                  <p:stCondLst>
                                    <p:cond delay="0"/>
                                  </p:stCondLst>
                                  <p:childTnLst>
                                    <p:animRot by="21600000">
                                      <p:cBhvr>
                                        <p:cTn id="12"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1519</TotalTime>
  <Words>3481</Words>
  <Application>Microsoft Office PowerPoint</Application>
  <PresentationFormat>Affichage à l'écran (16:9)</PresentationFormat>
  <Paragraphs>215</Paragraphs>
  <Slides>40</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40</vt:i4>
      </vt:variant>
    </vt:vector>
  </HeadingPairs>
  <TitlesOfParts>
    <vt:vector size="50" baseType="lpstr">
      <vt:lpstr>Comic Sans MS</vt:lpstr>
      <vt:lpstr>Arial</vt:lpstr>
      <vt:lpstr>Nunito Medium</vt:lpstr>
      <vt:lpstr>Wingdings</vt:lpstr>
      <vt:lpstr>Tahoma</vt:lpstr>
      <vt:lpstr>Times New Roman</vt:lpstr>
      <vt:lpstr>Nunito Light</vt:lpstr>
      <vt:lpstr>Calibri</vt:lpstr>
      <vt:lpstr>Nunito</vt:lpstr>
      <vt:lpstr>Simple Light</vt:lpstr>
      <vt:lpstr>Stage de zone 2023/2024  « En quoi la didactisation d’album peut-elle être un levier dans l’enseignement d’une langue étrangère au cycle 1 »  25 et 26 janvier – IRF de Dakar</vt:lpstr>
      <vt:lpstr>Accueil des stagiaires et ouverture du stage</vt:lpstr>
      <vt:lpstr>Présentation du programme de la formation</vt:lpstr>
      <vt:lpstr>Présentation du programme de la formation</vt:lpstr>
      <vt:lpstr>Un séance de langue vivante à vivre !</vt:lpstr>
      <vt:lpstr>La séance « Handa’s surprise » en arabe</vt:lpstr>
      <vt:lpstr>Le déroulé type d’une séance  de langue vivante à l’école primaire</vt:lpstr>
      <vt:lpstr>1) La phase de découverte: </vt:lpstr>
      <vt:lpstr>2) La phase d’acquisition</vt:lpstr>
      <vt:lpstr>3) La phase de fixation</vt:lpstr>
      <vt:lpstr>4) La phase de réinvestissement</vt:lpstr>
      <vt:lpstr>Le déroulé type d’une séquence  de langue vivante à l’école primaire</vt:lpstr>
      <vt:lpstr>Élaborer une séquence/progression cohérente </vt:lpstr>
      <vt:lpstr>Élaborer une séquence/progression cohérente </vt:lpstr>
      <vt:lpstr>Élaborer une séquence/progression cohérente</vt:lpstr>
      <vt:lpstr>Élaborer une séquence/progression cohérente</vt:lpstr>
      <vt:lpstr>Élaborer une séquence/progression cohérente </vt:lpstr>
      <vt:lpstr>Présentation PowerPoint</vt:lpstr>
      <vt:lpstr>Présentation PowerPoint</vt:lpstr>
      <vt:lpstr>Présentation PowerPoint</vt:lpstr>
      <vt:lpstr>Présentation PowerPoint</vt:lpstr>
      <vt:lpstr>Présentation PowerPoint</vt:lpstr>
      <vt:lpstr>Exemples d’activités pour les phases de fixations et de réinvestissement</vt:lpstr>
      <vt:lpstr>Pour la fixation: Les flashcards !</vt:lpstr>
      <vt:lpstr>Pour la fixation: Les flashcards !</vt:lpstr>
      <vt:lpstr>Pour le réinvestissement</vt:lpstr>
      <vt:lpstr>Pour le réinvestissement</vt:lpstr>
      <vt:lpstr>Pour le réinvestissement</vt:lpstr>
      <vt:lpstr>Pour le réinvestissement</vt:lpstr>
      <vt:lpstr>Pour le réinvestissement</vt:lpstr>
      <vt:lpstr>Pour le réinvestissement</vt:lpstr>
      <vt:lpstr>Pour le réinvestissement</vt:lpstr>
      <vt:lpstr>Pour le réinvestissement</vt:lpstr>
      <vt:lpstr>Pour le réinvestissement</vt:lpstr>
      <vt:lpstr>Pour le réinvestissement</vt:lpstr>
      <vt:lpstr>Pour le réinvestissement</vt:lpstr>
      <vt:lpstr>LES ALBUMS DE JEUNESSE</vt:lpstr>
      <vt:lpstr>L’atelier marionnettes à doigts</vt:lpstr>
      <vt:lpstr>L’atelier marionnettes à doigts</vt:lpstr>
      <vt:lpstr>L’atelier marionnettes « tête à modeler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Accompagnants pédagogiques</dc:title>
  <dc:creator>Emmanuelle DOMPNIER</dc:creator>
  <cp:lastModifiedBy>Emmanuelle DOMPNIER</cp:lastModifiedBy>
  <cp:revision>77</cp:revision>
  <dcterms:modified xsi:type="dcterms:W3CDTF">2024-02-04T19:44:17Z</dcterms:modified>
</cp:coreProperties>
</file>