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531" r:id="rId5"/>
    <p:sldId id="2439" r:id="rId6"/>
    <p:sldId id="618" r:id="rId7"/>
    <p:sldId id="2436" r:id="rId8"/>
    <p:sldId id="541" r:id="rId9"/>
    <p:sldId id="2437" r:id="rId10"/>
    <p:sldId id="2438" r:id="rId11"/>
    <p:sldId id="2441" r:id="rId12"/>
    <p:sldId id="2440" r:id="rId13"/>
    <p:sldId id="2442" r:id="rId14"/>
  </p:sldIdLst>
  <p:sldSz cx="12192000" cy="6858000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33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242" autoAdjust="0"/>
  </p:normalViewPr>
  <p:slideViewPr>
    <p:cSldViewPr snapToGrid="0" showGuides="1">
      <p:cViewPr varScale="1">
        <p:scale>
          <a:sx n="72" d="100"/>
          <a:sy n="72" d="100"/>
        </p:scale>
        <p:origin x="660" y="78"/>
      </p:cViewPr>
      <p:guideLst>
        <p:guide orient="horz" pos="2136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090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BBB53ED6-A346-41EA-88EE-98A1D5659F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291D7B9-1F1D-4F9B-BCD4-0B6893C41A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EF8E5C7-7267-4DA6-B602-A3579518A6FF}" type="datetime1">
              <a:rPr lang="fr-FR" smtClean="0"/>
              <a:t>14/04/2020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A075128-B596-47B1-BE57-1C5A71A36E8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CE17B0F1-FE0D-44CC-BCF0-1CC4C91125A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BDEF39B-AF2A-4EFA-AE7E-EC1FF3735F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57443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1394718-F3C7-44E1-8C45-8486E662091E}" type="datetime1">
              <a:rPr lang="fr-FR" noProof="0" smtClean="0"/>
              <a:t>14/04/2020</a:t>
            </a:fld>
            <a:endParaRPr lang="fr-FR" noProof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C22109BC-39F4-43B1-850C-D5EB0E6480C8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821591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99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1587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7398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7127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200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9201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C22109BC-39F4-43B1-850C-D5EB0E6480C8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739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e 1"/>
          <p:cNvSpPr/>
          <p:nvPr/>
        </p:nvSpPr>
        <p:spPr>
          <a:xfrm>
            <a:off x="3139127" y="2540523"/>
            <a:ext cx="1998483" cy="198796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/>
          <p:cNvSpPr/>
          <p:nvPr/>
        </p:nvSpPr>
        <p:spPr>
          <a:xfrm>
            <a:off x="9339902" y="3267948"/>
            <a:ext cx="535937" cy="533117"/>
          </a:xfrm>
          <a:prstGeom prst="ellipse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/>
          <p:cNvSpPr/>
          <p:nvPr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7" name="Titre 2"/>
          <p:cNvSpPr>
            <a:spLocks noGrp="1"/>
          </p:cNvSpPr>
          <p:nvPr>
            <p:ph type="title" hasCustomPrompt="1"/>
          </p:nvPr>
        </p:nvSpPr>
        <p:spPr>
          <a:xfrm>
            <a:off x="1104900" y="1979630"/>
            <a:ext cx="10668000" cy="2969443"/>
          </a:xfrm>
          <a:prstGeom prst="rect">
            <a:avLst/>
          </a:prstGeom>
          <a:effectLst/>
        </p:spPr>
        <p:txBody>
          <a:bodyPr tIns="0" bIns="91440" rtlCol="0" anchor="ctr" anchorCtr="0"/>
          <a:lstStyle>
            <a:lvl1pPr algn="ctr">
              <a:lnSpc>
                <a:spcPct val="150000"/>
              </a:lnSpc>
              <a:defRPr sz="11499" kern="3000" spc="2000" baseline="0"/>
            </a:lvl1pPr>
          </a:lstStyle>
          <a:p>
            <a:pPr rtl="0"/>
            <a:r>
              <a:rPr lang="fr-FR" noProof="0"/>
              <a:t>TITRE ICI</a:t>
            </a:r>
          </a:p>
        </p:txBody>
      </p:sp>
      <p:sp>
        <p:nvSpPr>
          <p:cNvPr id="10" name="Ovale 9"/>
          <p:cNvSpPr/>
          <p:nvPr/>
        </p:nvSpPr>
        <p:spPr>
          <a:xfrm>
            <a:off x="3120076" y="1119481"/>
            <a:ext cx="4749538" cy="4724544"/>
          </a:xfrm>
          <a:prstGeom prst="ellipse">
            <a:avLst/>
          </a:prstGeom>
          <a:noFill/>
          <a:ln w="3175">
            <a:solidFill>
              <a:schemeClr val="tx1">
                <a:alpha val="1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2" name="Ovale 11"/>
          <p:cNvSpPr/>
          <p:nvPr/>
        </p:nvSpPr>
        <p:spPr>
          <a:xfrm>
            <a:off x="1526769" y="1668430"/>
            <a:ext cx="3610841" cy="3591839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7" name="Ovale 16"/>
          <p:cNvSpPr/>
          <p:nvPr userDrawn="1"/>
        </p:nvSpPr>
        <p:spPr>
          <a:xfrm>
            <a:off x="1526768" y="3429000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8" name="Forme libre : Forme 17">
            <a:extLst>
              <a:ext uri="{FF2B5EF4-FFF2-40B4-BE49-F238E27FC236}">
                <a16:creationId xmlns:a16="http://schemas.microsoft.com/office/drawing/2014/main" id="{4703ED78-9792-4917-9463-BAE14924155A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6CB0B64F-356D-4C37-BDB5-3CB1B066C4C9}"/>
              </a:ext>
            </a:extLst>
          </p:cNvPr>
          <p:cNvSpPr/>
          <p:nvPr userDrawn="1"/>
        </p:nvSpPr>
        <p:spPr>
          <a:xfrm>
            <a:off x="1104900" y="-9056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Sous-titre 2">
            <a:extLst>
              <a:ext uri="{FF2B5EF4-FFF2-40B4-BE49-F238E27FC236}">
                <a16:creationId xmlns:a16="http://schemas.microsoft.com/office/drawing/2014/main" id="{742D2790-EA30-4E0B-B8F3-16FBA340C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4900" y="4528489"/>
            <a:ext cx="10668000" cy="853179"/>
          </a:xfrm>
        </p:spPr>
        <p:txBody>
          <a:bodyPr vert="horz" lIns="0" tIns="45720" rIns="0" bIns="45720" rtlCol="0">
            <a:noAutofit/>
          </a:bodyPr>
          <a:lstStyle>
            <a:lvl1pPr marL="0" indent="0" algn="ctr">
              <a:buNone/>
              <a:defRPr lang="en-US" sz="3600" spc="600">
                <a:solidFill>
                  <a:srgbClr val="2F3342"/>
                </a:solidFill>
              </a:defRPr>
            </a:lvl1pPr>
          </a:lstStyle>
          <a:p>
            <a:pPr marL="228600" lvl="0" indent="-228600" algn="ctr" rtl="0"/>
            <a:r>
              <a:rPr lang="fr-FR" noProof="0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229666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 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56834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0126770-6622-450D-A1F3-BC241C88D6C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04900" y="1352550"/>
            <a:ext cx="10248899" cy="4824413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Ovale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 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96687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vale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66" name="Ovale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35" name="Ovale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8" name="Forme libre : Forme 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fr-FR" noProof="0"/>
              <a:t>Modifiez le style du titre</a:t>
            </a:r>
          </a:p>
        </p:txBody>
      </p:sp>
      <p:sp>
        <p:nvSpPr>
          <p:cNvPr id="10" name="Espace réservé du texte 3">
            <a:extLst>
              <a:ext uri="{FF2B5EF4-FFF2-40B4-BE49-F238E27FC236}">
                <a16:creationId xmlns:a16="http://schemas.microsoft.com/office/drawing/2014/main" id="{DBFA191B-5E25-41C1-B950-BB8F10AC1D3B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533144" y="2888790"/>
            <a:ext cx="4562856" cy="2980197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</a:t>
            </a:r>
          </a:p>
        </p:txBody>
      </p:sp>
      <p:sp>
        <p:nvSpPr>
          <p:cNvPr id="12" name="Espace réservé d’image 11">
            <a:extLst>
              <a:ext uri="{FF2B5EF4-FFF2-40B4-BE49-F238E27FC236}">
                <a16:creationId xmlns:a16="http://schemas.microsoft.com/office/drawing/2014/main" id="{43AA0A46-EB51-4095-97DD-ED4081CF5A06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5440862" y="0"/>
            <a:ext cx="6751137" cy="6857999"/>
          </a:xfrm>
          <a:custGeom>
            <a:avLst/>
            <a:gdLst>
              <a:gd name="connsiteX0" fmla="*/ 0 w 6751137"/>
              <a:gd name="connsiteY0" fmla="*/ 0 h 6857999"/>
              <a:gd name="connsiteX1" fmla="*/ 6751137 w 6751137"/>
              <a:gd name="connsiteY1" fmla="*/ 0 h 6857999"/>
              <a:gd name="connsiteX2" fmla="*/ 6751137 w 6751137"/>
              <a:gd name="connsiteY2" fmla="*/ 6857999 h 6857999"/>
              <a:gd name="connsiteX3" fmla="*/ 0 w 6751137"/>
              <a:gd name="connsiteY3" fmla="*/ 6857999 h 6857999"/>
              <a:gd name="connsiteX4" fmla="*/ 0 w 6751137"/>
              <a:gd name="connsiteY4" fmla="*/ 6844680 h 6857999"/>
              <a:gd name="connsiteX5" fmla="*/ 141429 w 6751137"/>
              <a:gd name="connsiteY5" fmla="*/ 6697120 h 6857999"/>
              <a:gd name="connsiteX6" fmla="*/ 1410790 w 6751137"/>
              <a:gd name="connsiteY6" fmla="*/ 3429000 h 6857999"/>
              <a:gd name="connsiteX7" fmla="*/ 141429 w 6751137"/>
              <a:gd name="connsiteY7" fmla="*/ 160880 h 6857999"/>
              <a:gd name="connsiteX8" fmla="*/ 0 w 6751137"/>
              <a:gd name="connsiteY8" fmla="*/ 1332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751137" h="6857999">
                <a:moveTo>
                  <a:pt x="0" y="0"/>
                </a:moveTo>
                <a:lnTo>
                  <a:pt x="6751137" y="0"/>
                </a:lnTo>
                <a:lnTo>
                  <a:pt x="6751137" y="6857999"/>
                </a:lnTo>
                <a:lnTo>
                  <a:pt x="0" y="6857999"/>
                </a:lnTo>
                <a:lnTo>
                  <a:pt x="0" y="6844680"/>
                </a:lnTo>
                <a:lnTo>
                  <a:pt x="141429" y="6697120"/>
                </a:lnTo>
                <a:cubicBezTo>
                  <a:pt x="930105" y="5833950"/>
                  <a:pt x="1410790" y="4687315"/>
                  <a:pt x="1410790" y="3429000"/>
                </a:cubicBezTo>
                <a:cubicBezTo>
                  <a:pt x="1410790" y="2170685"/>
                  <a:pt x="930105" y="1024050"/>
                  <a:pt x="141429" y="160880"/>
                </a:cubicBezTo>
                <a:lnTo>
                  <a:pt x="0" y="1332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 anchor="ctr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2267091892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e de séparation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Espace réservé d’image 24">
            <a:extLst>
              <a:ext uri="{FF2B5EF4-FFF2-40B4-BE49-F238E27FC236}">
                <a16:creationId xmlns:a16="http://schemas.microsoft.com/office/drawing/2014/main" id="{F234FF3D-DFA8-484F-A7A7-95C7BF99FEF3}"/>
              </a:ext>
            </a:extLst>
          </p:cNvPr>
          <p:cNvSpPr>
            <a:spLocks noGrp="1"/>
          </p:cNvSpPr>
          <p:nvPr>
            <p:ph type="pic" sz="quarter" idx="71" hasCustomPrompt="1"/>
          </p:nvPr>
        </p:nvSpPr>
        <p:spPr>
          <a:xfrm>
            <a:off x="1104901" y="0"/>
            <a:ext cx="5402083" cy="6858000"/>
          </a:xfrm>
          <a:custGeom>
            <a:avLst/>
            <a:gdLst>
              <a:gd name="connsiteX0" fmla="*/ 0 w 5402083"/>
              <a:gd name="connsiteY0" fmla="*/ 0 h 6858000"/>
              <a:gd name="connsiteX1" fmla="*/ 5401085 w 5402083"/>
              <a:gd name="connsiteY1" fmla="*/ 0 h 6858000"/>
              <a:gd name="connsiteX2" fmla="*/ 5355776 w 5402083"/>
              <a:gd name="connsiteY2" fmla="*/ 42971 h 6858000"/>
              <a:gd name="connsiteX3" fmla="*/ 3946012 w 5402083"/>
              <a:gd name="connsiteY3" fmla="*/ 3428527 h 6858000"/>
              <a:gd name="connsiteX4" fmla="*/ 5355776 w 5402083"/>
              <a:gd name="connsiteY4" fmla="*/ 6814084 h 6858000"/>
              <a:gd name="connsiteX5" fmla="*/ 5402083 w 5402083"/>
              <a:gd name="connsiteY5" fmla="*/ 6858000 h 6858000"/>
              <a:gd name="connsiteX6" fmla="*/ 0 w 5402083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02083" h="6858000">
                <a:moveTo>
                  <a:pt x="0" y="0"/>
                </a:moveTo>
                <a:lnTo>
                  <a:pt x="5401085" y="0"/>
                </a:lnTo>
                <a:lnTo>
                  <a:pt x="5355776" y="42971"/>
                </a:lnTo>
                <a:cubicBezTo>
                  <a:pt x="4484752" y="909410"/>
                  <a:pt x="3946012" y="2106385"/>
                  <a:pt x="3946012" y="3428527"/>
                </a:cubicBezTo>
                <a:cubicBezTo>
                  <a:pt x="3946012" y="4750669"/>
                  <a:pt x="4484752" y="5947644"/>
                  <a:pt x="5355776" y="6814084"/>
                </a:cubicBezTo>
                <a:lnTo>
                  <a:pt x="5402083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rtlCol="0">
            <a:noAutofit/>
          </a:bodyPr>
          <a:lstStyle/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66" name="Ovale 65"/>
          <p:cNvSpPr/>
          <p:nvPr/>
        </p:nvSpPr>
        <p:spPr>
          <a:xfrm>
            <a:off x="6976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35" name="Ovale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22" name="Ovale 21"/>
          <p:cNvSpPr/>
          <p:nvPr userDrawn="1"/>
        </p:nvSpPr>
        <p:spPr>
          <a:xfrm>
            <a:off x="1104900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fr-FR" sz="2700" noProof="0"/>
          </a:p>
        </p:txBody>
      </p:sp>
      <p:sp>
        <p:nvSpPr>
          <p:cNvPr id="23" name="Espace réservé du texte 2">
            <a:extLst>
              <a:ext uri="{FF2B5EF4-FFF2-40B4-BE49-F238E27FC236}">
                <a16:creationId xmlns:a16="http://schemas.microsoft.com/office/drawing/2014/main" id="{5A9A0366-A1B7-4E16-B13E-603846466E26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68726" y="3534503"/>
            <a:ext cx="4560094" cy="465997"/>
          </a:xfrm>
        </p:spPr>
        <p:txBody>
          <a:bodyPr rtlCol="0">
            <a:noAutofit/>
          </a:bodyPr>
          <a:lstStyle>
            <a:lvl1pPr marL="0" indent="0">
              <a:buNone/>
              <a:defRPr sz="18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24" name="Forme libre : Forme 23">
            <a:extLst>
              <a:ext uri="{FF2B5EF4-FFF2-40B4-BE49-F238E27FC236}">
                <a16:creationId xmlns:a16="http://schemas.microsoft.com/office/drawing/2014/main" id="{0374FC2C-96CE-4523-B50F-ADC18C0A998B}"/>
              </a:ext>
            </a:extLst>
          </p:cNvPr>
          <p:cNvSpPr/>
          <p:nvPr userDrawn="1"/>
        </p:nvSpPr>
        <p:spPr>
          <a:xfrm rot="10800000">
            <a:off x="8439878" y="5850862"/>
            <a:ext cx="3682959" cy="100713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C9E8541-FA8A-4117-90A5-95E6E9B8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5964" y="1864903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fr-FR" noProof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298736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EA32EE4F-6B2E-4FCC-BC34-5BF831F902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>
          <a:xfrm>
            <a:off x="5425439" y="0"/>
            <a:ext cx="6766561" cy="6858000"/>
          </a:xfrm>
          <a:custGeom>
            <a:avLst/>
            <a:gdLst>
              <a:gd name="connsiteX0" fmla="*/ 0 w 6766561"/>
              <a:gd name="connsiteY0" fmla="*/ 0 h 6858000"/>
              <a:gd name="connsiteX1" fmla="*/ 6766561 w 6766561"/>
              <a:gd name="connsiteY1" fmla="*/ 0 h 6858000"/>
              <a:gd name="connsiteX2" fmla="*/ 6766561 w 6766561"/>
              <a:gd name="connsiteY2" fmla="*/ 6858000 h 6858000"/>
              <a:gd name="connsiteX3" fmla="*/ 0 w 67665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66561" h="6858000">
                <a:moveTo>
                  <a:pt x="0" y="0"/>
                </a:moveTo>
                <a:lnTo>
                  <a:pt x="6766561" y="0"/>
                </a:lnTo>
                <a:lnTo>
                  <a:pt x="676656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3" name="Ovale 22"/>
          <p:cNvSpPr/>
          <p:nvPr/>
        </p:nvSpPr>
        <p:spPr>
          <a:xfrm>
            <a:off x="1755742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66" name="Ovale 65"/>
          <p:cNvSpPr/>
          <p:nvPr/>
        </p:nvSpPr>
        <p:spPr>
          <a:xfrm>
            <a:off x="392841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35" name="Ovale 34"/>
          <p:cNvSpPr/>
          <p:nvPr/>
        </p:nvSpPr>
        <p:spPr>
          <a:xfrm>
            <a:off x="1524000" y="1812813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8" name="Forme libre : Forme 17">
            <a:extLst>
              <a:ext uri="{FF2B5EF4-FFF2-40B4-BE49-F238E27FC236}">
                <a16:creationId xmlns:a16="http://schemas.microsoft.com/office/drawing/2014/main" id="{125D7C1C-9CF4-47B3-9ABC-8F0E2CE6CD31}"/>
              </a:ext>
            </a:extLst>
          </p:cNvPr>
          <p:cNvSpPr/>
          <p:nvPr userDrawn="1"/>
        </p:nvSpPr>
        <p:spPr>
          <a:xfrm rot="10800000">
            <a:off x="3192203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9" name="Forme libre : Forme 18">
            <a:extLst>
              <a:ext uri="{FF2B5EF4-FFF2-40B4-BE49-F238E27FC236}">
                <a16:creationId xmlns:a16="http://schemas.microsoft.com/office/drawing/2014/main" id="{B0B53361-3F22-4468-B6F8-71E345F7077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4B38687-48E7-4488-BB10-BDE4F5A736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144" y="1237089"/>
            <a:ext cx="4562856" cy="1563624"/>
          </a:xfrm>
        </p:spPr>
        <p:txBody>
          <a:bodyPr vert="horz" lIns="91440" tIns="0" rIns="91440" bIns="0" rtlCol="0" anchor="b" anchorCtr="0">
            <a:noAutofit/>
          </a:bodyPr>
          <a:lstStyle>
            <a:lvl1pPr>
              <a:defRPr lang="en-US" sz="3600" b="0" baseline="0" dirty="0">
                <a:solidFill>
                  <a:schemeClr val="tx1">
                    <a:lumMod val="85000"/>
                    <a:lumOff val="15000"/>
                  </a:schemeClr>
                </a:solidFill>
                <a:ea typeface="+mn-ea"/>
                <a:cs typeface="+mn-cs"/>
              </a:defRPr>
            </a:lvl1pPr>
          </a:lstStyle>
          <a:p>
            <a:pPr marL="0" lvl="0" indent="0" rtl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</a:pPr>
            <a:r>
              <a:rPr lang="fr-FR" noProof="0"/>
              <a:t>Modifiez le style du titre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3A5C24-92D8-4CC1-AF50-F29B9C30BDBB}"/>
              </a:ext>
            </a:extLst>
          </p:cNvPr>
          <p:cNvSpPr/>
          <p:nvPr userDrawn="1"/>
        </p:nvSpPr>
        <p:spPr>
          <a:xfrm>
            <a:off x="5425439" y="0"/>
            <a:ext cx="6766561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1" name="Espace réservé du texte 2">
            <a:extLst>
              <a:ext uri="{FF2B5EF4-FFF2-40B4-BE49-F238E27FC236}">
                <a16:creationId xmlns:a16="http://schemas.microsoft.com/office/drawing/2014/main" id="{89F459E6-70DE-4FF8-AD0C-1B49B34CF78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533143" y="2888791"/>
            <a:ext cx="4562856" cy="2410459"/>
          </a:xfrm>
        </p:spPr>
        <p:txBody>
          <a:bodyPr vert="horz" lIns="91440" tIns="73152" rIns="91440" bIns="45720" rtlCol="0">
            <a:noAutofit/>
          </a:bodyPr>
          <a:lstStyle>
            <a:lvl1pPr marL="0" indent="0" algn="l">
              <a:buNone/>
              <a:defRPr lang="en-US" sz="1400" b="0" i="0" baseline="0">
                <a:effectLst/>
              </a:defRPr>
            </a:lvl1pPr>
          </a:lstStyle>
          <a:p>
            <a:pPr marL="228600" lvl="0" indent="-228600" rtl="0">
              <a:lnSpc>
                <a:spcPct val="145000"/>
              </a:lnSpc>
              <a:spcBef>
                <a:spcPts val="0"/>
              </a:spcBef>
            </a:pPr>
            <a:r>
              <a:rPr lang="fr-FR" noProof="0"/>
              <a:t>Modifiez les styles du texte</a:t>
            </a:r>
          </a:p>
        </p:txBody>
      </p:sp>
    </p:spTree>
    <p:extLst>
      <p:ext uri="{BB962C8B-B14F-4D97-AF65-F5344CB8AC3E}">
        <p14:creationId xmlns:p14="http://schemas.microsoft.com/office/powerpoint/2010/main" val="236975078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 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3" name="Espace réservé du contenu 2">
            <a:extLst>
              <a:ext uri="{FF2B5EF4-FFF2-40B4-BE49-F238E27FC236}">
                <a16:creationId xmlns:a16="http://schemas.microsoft.com/office/drawing/2014/main" id="{28B56F67-6D31-4B9E-8530-E063E5785A3B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104900" y="1338606"/>
            <a:ext cx="4914900" cy="483835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5" name="Espace réservé du contenu 3">
            <a:extLst>
              <a:ext uri="{FF2B5EF4-FFF2-40B4-BE49-F238E27FC236}">
                <a16:creationId xmlns:a16="http://schemas.microsoft.com/office/drawing/2014/main" id="{69E53391-9670-4404-BC42-063A6EC48EAA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2" y="1338606"/>
            <a:ext cx="5181598" cy="4838357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195075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 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6" name="Espace réservé du texte 2">
            <a:extLst>
              <a:ext uri="{FF2B5EF4-FFF2-40B4-BE49-F238E27FC236}">
                <a16:creationId xmlns:a16="http://schemas.microsoft.com/office/drawing/2014/main" id="{9473839A-0FBA-4FFD-963E-C459DBF0194B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104900" y="1341797"/>
            <a:ext cx="4892675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7" name="Espace réservé du contenu 3">
            <a:extLst>
              <a:ext uri="{FF2B5EF4-FFF2-40B4-BE49-F238E27FC236}">
                <a16:creationId xmlns:a16="http://schemas.microsoft.com/office/drawing/2014/main" id="{780A680B-0184-4FD9-B262-BC525F0FE003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104900" y="2308409"/>
            <a:ext cx="4892675" cy="3881254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18" name="Espace réservé du texte 4">
            <a:extLst>
              <a:ext uri="{FF2B5EF4-FFF2-40B4-BE49-F238E27FC236}">
                <a16:creationId xmlns:a16="http://schemas.microsoft.com/office/drawing/2014/main" id="{2BB13104-4CA8-41CF-97D3-CC8715182B0E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94426" y="1341797"/>
            <a:ext cx="5160961" cy="823912"/>
          </a:xfrm>
        </p:spPr>
        <p:txBody>
          <a:bodyPr rtlCol="0"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9" name="Espace réservé du contenu 5">
            <a:extLst>
              <a:ext uri="{FF2B5EF4-FFF2-40B4-BE49-F238E27FC236}">
                <a16:creationId xmlns:a16="http://schemas.microsoft.com/office/drawing/2014/main" id="{F6A37A72-F47E-45B8-B790-D1444B002380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94426" y="2308409"/>
            <a:ext cx="5160962" cy="3881254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167963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5243414" y="6098258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 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3" name="Titre 1">
            <a:extLst>
              <a:ext uri="{FF2B5EF4-FFF2-40B4-BE49-F238E27FC236}">
                <a16:creationId xmlns:a16="http://schemas.microsoft.com/office/drawing/2014/main" id="{34A57A7D-E285-478E-A8B6-10716A7A7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457200"/>
            <a:ext cx="3667125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15" name="Espace réservé du texte 3">
            <a:extLst>
              <a:ext uri="{FF2B5EF4-FFF2-40B4-BE49-F238E27FC236}">
                <a16:creationId xmlns:a16="http://schemas.microsoft.com/office/drawing/2014/main" id="{02638390-43F5-47D5-BE57-D060C6E9EBD1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1104900" y="2057400"/>
            <a:ext cx="3667125" cy="3811588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16" name="Espace réservé du contenu 2">
            <a:extLst>
              <a:ext uri="{FF2B5EF4-FFF2-40B4-BE49-F238E27FC236}">
                <a16:creationId xmlns:a16="http://schemas.microsoft.com/office/drawing/2014/main" id="{366B2167-56BA-4D43-889D-FD798AA1F6D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90896" y="457201"/>
            <a:ext cx="6364492" cy="540385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803594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e 6">
            <a:extLst>
              <a:ext uri="{FF2B5EF4-FFF2-40B4-BE49-F238E27FC236}">
                <a16:creationId xmlns:a16="http://schemas.microsoft.com/office/drawing/2014/main" id="{8F6A756B-881F-4AD8-88A2-0DEA57AC8086}"/>
              </a:ext>
            </a:extLst>
          </p:cNvPr>
          <p:cNvSpPr/>
          <p:nvPr userDrawn="1"/>
        </p:nvSpPr>
        <p:spPr>
          <a:xfrm>
            <a:off x="9575801" y="1199097"/>
            <a:ext cx="4695527" cy="4670817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8" name="Ovale 7">
            <a:extLst>
              <a:ext uri="{FF2B5EF4-FFF2-40B4-BE49-F238E27FC236}">
                <a16:creationId xmlns:a16="http://schemas.microsoft.com/office/drawing/2014/main" id="{52E1879E-468E-4022-BADB-7EA13901AAC4}"/>
              </a:ext>
            </a:extLst>
          </p:cNvPr>
          <p:cNvSpPr/>
          <p:nvPr userDrawn="1"/>
        </p:nvSpPr>
        <p:spPr>
          <a:xfrm>
            <a:off x="1058659" y="759742"/>
            <a:ext cx="5578882" cy="5549523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9" name="Ovale 8">
            <a:extLst>
              <a:ext uri="{FF2B5EF4-FFF2-40B4-BE49-F238E27FC236}">
                <a16:creationId xmlns:a16="http://schemas.microsoft.com/office/drawing/2014/main" id="{C926C8E7-AF48-4D69-8A29-78C339929E06}"/>
              </a:ext>
            </a:extLst>
          </p:cNvPr>
          <p:cNvSpPr/>
          <p:nvPr userDrawn="1"/>
        </p:nvSpPr>
        <p:spPr>
          <a:xfrm>
            <a:off x="6309668" y="5745357"/>
            <a:ext cx="106064" cy="105506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0" name="Ovale 9">
            <a:extLst>
              <a:ext uri="{FF2B5EF4-FFF2-40B4-BE49-F238E27FC236}">
                <a16:creationId xmlns:a16="http://schemas.microsoft.com/office/drawing/2014/main" id="{12BAE379-8BA3-4C38-80B9-F6ECE8575046}"/>
              </a:ext>
            </a:extLst>
          </p:cNvPr>
          <p:cNvSpPr/>
          <p:nvPr userDrawn="1"/>
        </p:nvSpPr>
        <p:spPr>
          <a:xfrm>
            <a:off x="7062787" y="1199097"/>
            <a:ext cx="244510" cy="24322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 noProof="0"/>
          </a:p>
        </p:txBody>
      </p:sp>
      <p:sp>
        <p:nvSpPr>
          <p:cNvPr id="11" name="Forme libre : Forme 10">
            <a:extLst>
              <a:ext uri="{FF2B5EF4-FFF2-40B4-BE49-F238E27FC236}">
                <a16:creationId xmlns:a16="http://schemas.microsoft.com/office/drawing/2014/main" id="{BDC42F51-DCAB-4C33-9689-ABC135D1EE8D}"/>
              </a:ext>
            </a:extLst>
          </p:cNvPr>
          <p:cNvSpPr/>
          <p:nvPr userDrawn="1"/>
        </p:nvSpPr>
        <p:spPr>
          <a:xfrm rot="10800000">
            <a:off x="10507442" y="6397343"/>
            <a:ext cx="1684558" cy="460657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2" name="Forme libre : Forme 11">
            <a:extLst>
              <a:ext uri="{FF2B5EF4-FFF2-40B4-BE49-F238E27FC236}">
                <a16:creationId xmlns:a16="http://schemas.microsoft.com/office/drawing/2014/main" id="{A5BC48F8-98EB-4550-8EAC-1248034E9560}"/>
              </a:ext>
            </a:extLst>
          </p:cNvPr>
          <p:cNvSpPr/>
          <p:nvPr userDrawn="1"/>
        </p:nvSpPr>
        <p:spPr>
          <a:xfrm>
            <a:off x="1496753" y="0"/>
            <a:ext cx="2057848" cy="562736"/>
          </a:xfrm>
          <a:custGeom>
            <a:avLst/>
            <a:gdLst>
              <a:gd name="connsiteX0" fmla="*/ 0 w 1684558"/>
              <a:gd name="connsiteY0" fmla="*/ 0 h 460657"/>
              <a:gd name="connsiteX1" fmla="*/ 1684558 w 1684558"/>
              <a:gd name="connsiteY1" fmla="*/ 0 h 460657"/>
              <a:gd name="connsiteX2" fmla="*/ 1670866 w 1684558"/>
              <a:gd name="connsiteY2" fmla="*/ 22419 h 460657"/>
              <a:gd name="connsiteX3" fmla="*/ 842279 w 1684558"/>
              <a:gd name="connsiteY3" fmla="*/ 460657 h 460657"/>
              <a:gd name="connsiteX4" fmla="*/ 13692 w 1684558"/>
              <a:gd name="connsiteY4" fmla="*/ 22419 h 460657"/>
              <a:gd name="connsiteX5" fmla="*/ 0 w 1684558"/>
              <a:gd name="connsiteY5" fmla="*/ 0 h 4606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684558" h="460657">
                <a:moveTo>
                  <a:pt x="0" y="0"/>
                </a:moveTo>
                <a:lnTo>
                  <a:pt x="1684558" y="0"/>
                </a:lnTo>
                <a:lnTo>
                  <a:pt x="1670866" y="22419"/>
                </a:lnTo>
                <a:cubicBezTo>
                  <a:pt x="1491295" y="286821"/>
                  <a:pt x="1187195" y="460657"/>
                  <a:pt x="842279" y="460657"/>
                </a:cubicBezTo>
                <a:cubicBezTo>
                  <a:pt x="497363" y="460657"/>
                  <a:pt x="193263" y="286821"/>
                  <a:pt x="13692" y="22419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noProof="0"/>
          </a:p>
        </p:txBody>
      </p:sp>
      <p:sp>
        <p:nvSpPr>
          <p:cNvPr id="14" name="Titre 13">
            <a:extLst>
              <a:ext uri="{FF2B5EF4-FFF2-40B4-BE49-F238E27FC236}">
                <a16:creationId xmlns:a16="http://schemas.microsoft.com/office/drawing/2014/main" id="{EAF2EDC5-8FCA-8543-8C1F-688DA6DC9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2" name="Espace réservé du pied de page 1">
            <a:extLst>
              <a:ext uri="{FF2B5EF4-FFF2-40B4-BE49-F238E27FC236}">
                <a16:creationId xmlns:a16="http://schemas.microsoft.com/office/drawing/2014/main" id="{CBD8003D-13A7-4986-AB10-F4984336278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67164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 1">
            <a:extLst>
              <a:ext uri="{FF2B5EF4-FFF2-40B4-BE49-F238E27FC236}">
                <a16:creationId xmlns:a16="http://schemas.microsoft.com/office/drawing/2014/main" id="{DED01DAC-95B2-4F9E-A9B4-92382F943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4900" y="365125"/>
            <a:ext cx="10248899" cy="7032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7D57AA7-D108-4C6F-9455-5A9AC5F7DB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4900" y="1825625"/>
            <a:ext cx="10248899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3BBCC2B-A9FA-4472-8509-74B42C12A8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fr-FR" noProof="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1BD32F58-EB48-4836-BA45-971BA1AA1608}"/>
              </a:ext>
            </a:extLst>
          </p:cNvPr>
          <p:cNvCxnSpPr/>
          <p:nvPr userDrawn="1"/>
        </p:nvCxnSpPr>
        <p:spPr>
          <a:xfrm>
            <a:off x="559704" y="553721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orme 61">
            <a:extLst>
              <a:ext uri="{FF2B5EF4-FFF2-40B4-BE49-F238E27FC236}">
                <a16:creationId xmlns:a16="http://schemas.microsoft.com/office/drawing/2014/main" id="{9DA099E0-27DA-42BD-9D42-E4CA07B78FDD}"/>
              </a:ext>
            </a:extLst>
          </p:cNvPr>
          <p:cNvSpPr/>
          <p:nvPr userDrawn="1"/>
        </p:nvSpPr>
        <p:spPr>
          <a:xfrm rot="16200000">
            <a:off x="-1548505" y="3225098"/>
            <a:ext cx="4216420" cy="40780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19050" tIns="19050" rIns="19050" bIns="19050" rtlCol="0" anchor="ctr">
            <a:spAutoFit/>
          </a:bodyPr>
          <a:lstStyle/>
          <a:p>
            <a:pPr marL="0" indent="0" algn="ctr" rtl="0">
              <a:buFont typeface="Arial" panose="020B0604020202020204" pitchFamily="34" charset="0"/>
              <a:buNone/>
              <a:defRPr sz="3000">
                <a:solidFill>
                  <a:srgbClr val="3A3B39"/>
                </a:solidFill>
                <a:latin typeface="Bebas"/>
                <a:ea typeface="Bebas"/>
                <a:cs typeface="Bebas"/>
                <a:sym typeface="Bebas"/>
              </a:defRPr>
            </a:pPr>
            <a:r>
              <a:rPr lang="fr-FR" sz="2400" b="1" kern="1200" spc="600" noProof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4</a:t>
            </a:r>
            <a:r>
              <a:rPr lang="fr-FR" sz="2400" b="1" kern="1200" spc="600" baseline="30000" noProof="0">
                <a:solidFill>
                  <a:srgbClr val="2F3342"/>
                </a:solidFill>
                <a:latin typeface="+mn-lt"/>
                <a:ea typeface="+mn-ea"/>
                <a:cs typeface="+mn-cs"/>
                <a:sym typeface="Bebas"/>
              </a:rPr>
              <a:t>E </a:t>
            </a:r>
            <a:r>
              <a:rPr lang="fr-FR" sz="2400" b="1" kern="1200" spc="600" noProof="0">
                <a:solidFill>
                  <a:schemeClr val="accent1"/>
                </a:solidFill>
                <a:latin typeface="+mn-lt"/>
                <a:ea typeface="+mn-ea"/>
                <a:cs typeface="+mn-cs"/>
                <a:sym typeface="Bebas"/>
              </a:rPr>
              <a:t>CAFÉ</a:t>
            </a:r>
            <a:endParaRPr lang="fr-FR" sz="2400" b="1" i="0" spc="600" noProof="0">
              <a:solidFill>
                <a:schemeClr val="accent1"/>
              </a:solidFill>
              <a:latin typeface="+mn-lt"/>
              <a:cs typeface="Gill Sans" panose="020B0502020104020203" pitchFamily="34" charset="-79"/>
            </a:endParaRPr>
          </a:p>
        </p:txBody>
      </p:sp>
      <p:sp>
        <p:nvSpPr>
          <p:cNvPr id="19" name="Espace réservé du numéro de diapositive 21">
            <a:extLst>
              <a:ext uri="{FF2B5EF4-FFF2-40B4-BE49-F238E27FC236}">
                <a16:creationId xmlns:a16="http://schemas.microsoft.com/office/drawing/2014/main" id="{BDEFFF1D-21D1-45B8-A062-F9140F937EE2}"/>
              </a:ext>
            </a:extLst>
          </p:cNvPr>
          <p:cNvSpPr txBox="1">
            <a:spLocks/>
          </p:cNvSpPr>
          <p:nvPr userDrawn="1"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fr-FR" sz="1000" noProof="0" smtClean="0"/>
              <a:pPr/>
              <a:t>‹N°›</a:t>
            </a:fld>
            <a:endParaRPr lang="fr-FR" sz="1000" noProof="0"/>
          </a:p>
        </p:txBody>
      </p:sp>
      <p:cxnSp>
        <p:nvCxnSpPr>
          <p:cNvPr id="20" name="Connecteur droit 19">
            <a:extLst>
              <a:ext uri="{FF2B5EF4-FFF2-40B4-BE49-F238E27FC236}">
                <a16:creationId xmlns:a16="http://schemas.microsoft.com/office/drawing/2014/main" id="{DFEBA112-2FA0-448A-A373-EB297C4661F0}"/>
              </a:ext>
            </a:extLst>
          </p:cNvPr>
          <p:cNvCxnSpPr/>
          <p:nvPr userDrawn="1"/>
        </p:nvCxnSpPr>
        <p:spPr>
          <a:xfrm>
            <a:off x="559704" y="0"/>
            <a:ext cx="0" cy="1320791"/>
          </a:xfrm>
          <a:prstGeom prst="line">
            <a:avLst/>
          </a:prstGeom>
          <a:ln w="19050">
            <a:solidFill>
              <a:schemeClr val="tx1">
                <a:alpha val="7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06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50" r:id="rId2"/>
    <p:sldLayoutId id="2147483660" r:id="rId3"/>
    <p:sldLayoutId id="2147483665" r:id="rId4"/>
    <p:sldLayoutId id="2147483677" r:id="rId5"/>
    <p:sldLayoutId id="2147483673" r:id="rId6"/>
    <p:sldLayoutId id="2147483674" r:id="rId7"/>
    <p:sldLayoutId id="2147483680" r:id="rId8"/>
    <p:sldLayoutId id="2147483678" r:id="rId9"/>
    <p:sldLayoutId id="214748367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6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4900" y="211016"/>
            <a:ext cx="10668000" cy="473805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9600" b="1" dirty="0"/>
              <a:t>Évaluer à distance</a:t>
            </a:r>
            <a:endParaRPr lang="fr-FR" dirty="0"/>
          </a:p>
        </p:txBody>
      </p:sp>
      <p:sp>
        <p:nvSpPr>
          <p:cNvPr id="5" name="Sous-titre 4">
            <a:extLst>
              <a:ext uri="{FF2B5EF4-FFF2-40B4-BE49-F238E27FC236}">
                <a16:creationId xmlns:a16="http://schemas.microsoft.com/office/drawing/2014/main" id="{A9EDD597-A978-4BF3-ABA7-399A85AEB5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034" y="4850296"/>
            <a:ext cx="11979965" cy="1432519"/>
          </a:xfrm>
        </p:spPr>
        <p:txBody>
          <a:bodyPr/>
          <a:lstStyle/>
          <a:p>
            <a:r>
              <a:rPr lang="fr-FR" sz="4400" b="1" i="1" dirty="0"/>
              <a:t>Une nécessaire remise en question </a:t>
            </a:r>
          </a:p>
          <a:p>
            <a:r>
              <a:rPr lang="fr-FR" sz="4400" b="1" i="1" dirty="0"/>
              <a:t>des pratiques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2706515-EB6A-40A1-B5CD-AAD4F9D0B93E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7BA91338-944F-43EB-ABC9-EDE34328566E}"/>
              </a:ext>
            </a:extLst>
          </p:cNvPr>
          <p:cNvSpPr txBox="1"/>
          <p:nvPr/>
        </p:nvSpPr>
        <p:spPr>
          <a:xfrm>
            <a:off x="212034" y="6416202"/>
            <a:ext cx="4767929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accent4">
                    <a:lumMod val="25000"/>
                  </a:schemeClr>
                </a:solidFill>
              </a:rPr>
              <a:t>Serge Levaufre CPAIEN Zone Afrique occidentale</a:t>
            </a:r>
          </a:p>
        </p:txBody>
      </p:sp>
    </p:spTree>
    <p:extLst>
      <p:ext uri="{BB962C8B-B14F-4D97-AF65-F5344CB8AC3E}">
        <p14:creationId xmlns:p14="http://schemas.microsoft.com/office/powerpoint/2010/main" val="38766463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7A15A4E-B892-4058-A001-16434AE1A159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E7D0B1C-E69A-4A0D-8AA7-B8520C79DFE3}"/>
              </a:ext>
            </a:extLst>
          </p:cNvPr>
          <p:cNvSpPr txBox="1"/>
          <p:nvPr/>
        </p:nvSpPr>
        <p:spPr>
          <a:xfrm>
            <a:off x="958256" y="926263"/>
            <a:ext cx="1042536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Une évaluation qui n’est pas réalisée dans les conditions du présentiel a-t-elle de la valeur ?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DF2B98A3-A4B4-4534-BA3C-12F39BC3DC4C}"/>
              </a:ext>
            </a:extLst>
          </p:cNvPr>
          <p:cNvSpPr txBox="1"/>
          <p:nvPr/>
        </p:nvSpPr>
        <p:spPr>
          <a:xfrm>
            <a:off x="1393925" y="1650293"/>
            <a:ext cx="9989692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Dans la mesure où son objectif est de mettre en évidence les acquis, les manques, les progrès individuels des élèves, la normalisation des conditions de passation n’est pas nécessaire.</a:t>
            </a:r>
          </a:p>
          <a:p>
            <a:r>
              <a:rPr lang="fr-FR" sz="2000" dirty="0"/>
              <a:t>Les résultats permettront d’apporter une réponse aux besoins individuels.</a:t>
            </a:r>
          </a:p>
          <a:p>
            <a:endParaRPr lang="fr-FR" sz="2000" dirty="0"/>
          </a:p>
          <a:p>
            <a:r>
              <a:rPr lang="fr-FR" sz="2000" dirty="0"/>
              <a:t>Une évaluation sous la forme d’une tâche complexe (réinvestissement des compétences dans un contexte différent) permettra de mettre en évidence les acquis réellement stabilisés.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16449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/>
          </a:p>
        </p:txBody>
      </p:sp>
      <p:sp>
        <p:nvSpPr>
          <p:cNvPr id="10" name="Numéro de diapositive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fr-FR" sz="1000" smtClean="0">
                <a:solidFill>
                  <a:schemeClr val="bg1">
                    <a:alpha val="50000"/>
                  </a:schemeClr>
                </a:solidFill>
              </a:rPr>
              <a:pPr rtl="0"/>
              <a:t>2</a:t>
            </a:fld>
            <a:endParaRPr lang="fr-FR" sz="100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5B18A814-952A-4E4E-B088-C93635F2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5" y="202850"/>
            <a:ext cx="10555876" cy="497712"/>
          </a:xfrm>
          <a:solidFill>
            <a:schemeClr val="accent4">
              <a:lumMod val="50000"/>
            </a:schemeClr>
          </a:solidFill>
        </p:spPr>
        <p:txBody>
          <a:bodyPr rtlCol="0" anchor="ctr" anchorCtr="0"/>
          <a:lstStyle/>
          <a:p>
            <a:pPr algn="ctr" rtl="0"/>
            <a:r>
              <a:rPr lang="fr-FR" b="1" dirty="0">
                <a:solidFill>
                  <a:schemeClr val="bg1"/>
                </a:solidFill>
              </a:rPr>
              <a:t>Des conditions particulières pour évaluer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CDD949-4F95-4B29-B759-B45606B166C6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B72BB6-7291-446B-B8CC-748695180EBD}"/>
              </a:ext>
            </a:extLst>
          </p:cNvPr>
          <p:cNvSpPr txBox="1"/>
          <p:nvPr/>
        </p:nvSpPr>
        <p:spPr>
          <a:xfrm>
            <a:off x="1317570" y="5150075"/>
            <a:ext cx="472022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Pas d’observation possible pour l’enseignant 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3BC70FAC-2C88-45D2-A283-CA9BA4765FF1}"/>
              </a:ext>
            </a:extLst>
          </p:cNvPr>
          <p:cNvSpPr txBox="1"/>
          <p:nvPr/>
        </p:nvSpPr>
        <p:spPr>
          <a:xfrm>
            <a:off x="1509857" y="1118339"/>
            <a:ext cx="7718549" cy="163121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Des conditions d’apprentissage différentes :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L’élève est seul ou accompagné par une personne tierce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Milieu familial francophone ou non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Ambiance de travail (pièce dédiée ou dans le bruit)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Conditions matérielles : connexion, accès à des outils numériques, …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D5FED5C-F5BD-4F9D-9BAA-08224E0AD37F}"/>
              </a:ext>
            </a:extLst>
          </p:cNvPr>
          <p:cNvSpPr txBox="1"/>
          <p:nvPr/>
        </p:nvSpPr>
        <p:spPr>
          <a:xfrm>
            <a:off x="1073759" y="3371676"/>
            <a:ext cx="455331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L’élève n’a pas de retour à court terme :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Agit sur l’implication et la motivation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Rend l’apprentissage plus difficile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D90000A-DDE7-4383-9203-C6E9C2F7F491}"/>
              </a:ext>
            </a:extLst>
          </p:cNvPr>
          <p:cNvSpPr txBox="1"/>
          <p:nvPr/>
        </p:nvSpPr>
        <p:spPr>
          <a:xfrm>
            <a:off x="6634552" y="3371675"/>
            <a:ext cx="455331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La compréhension des consignes et l’identification du sens des activités difficiles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CF9A419-A0C6-4470-A962-0ACD529F1831}"/>
              </a:ext>
            </a:extLst>
          </p:cNvPr>
          <p:cNvSpPr txBox="1"/>
          <p:nvPr/>
        </p:nvSpPr>
        <p:spPr>
          <a:xfrm>
            <a:off x="6551101" y="5193645"/>
            <a:ext cx="4720221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Nécessité pour l’enseignant de lâcher prise, faire confiance aux élèves et aux parents</a:t>
            </a:r>
          </a:p>
        </p:txBody>
      </p:sp>
    </p:spTree>
    <p:extLst>
      <p:ext uri="{BB962C8B-B14F-4D97-AF65-F5344CB8AC3E}">
        <p14:creationId xmlns:p14="http://schemas.microsoft.com/office/powerpoint/2010/main" val="325778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1" grpId="0" animBg="1"/>
      <p:bldP spid="12" grpId="0" animBg="1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78CC151D-3E87-49F8-947C-F3CD2D5C3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4" y="202850"/>
            <a:ext cx="11090449" cy="497712"/>
          </a:xfrm>
          <a:solidFill>
            <a:schemeClr val="accent4">
              <a:lumMod val="50000"/>
            </a:schemeClr>
          </a:solidFill>
        </p:spPr>
        <p:txBody>
          <a:bodyPr rtlCol="0" anchor="ctr" anchorCtr="0"/>
          <a:lstStyle/>
          <a:p>
            <a:pPr algn="ctr" rtl="0"/>
            <a:r>
              <a:rPr lang="fr-FR" b="1" dirty="0">
                <a:solidFill>
                  <a:schemeClr val="bg1"/>
                </a:solidFill>
              </a:rPr>
              <a:t>Pourquoi évaluer 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CFB099B-AE37-4E9F-A6A3-DFAC56BE7996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D6848AF0-E1C6-41F4-AB55-35748524C368}"/>
              </a:ext>
            </a:extLst>
          </p:cNvPr>
          <p:cNvGrpSpPr/>
          <p:nvPr/>
        </p:nvGrpSpPr>
        <p:grpSpPr>
          <a:xfrm>
            <a:off x="563880" y="1550186"/>
            <a:ext cx="4865503" cy="4392273"/>
            <a:chOff x="563880" y="1550186"/>
            <a:chExt cx="4865503" cy="4392273"/>
          </a:xfrm>
        </p:grpSpPr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E8B4F4EA-3BBF-4D58-9B6B-BDF11D23217E}"/>
                </a:ext>
              </a:extLst>
            </p:cNvPr>
            <p:cNvSpPr txBox="1"/>
            <p:nvPr/>
          </p:nvSpPr>
          <p:spPr>
            <a:xfrm>
              <a:off x="630587" y="1550186"/>
              <a:ext cx="4534903" cy="68577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noAutofit/>
            </a:bodyPr>
            <a:lstStyle/>
            <a:p>
              <a:r>
                <a:rPr lang="fr-FR" sz="2000" dirty="0"/>
                <a:t>Permettre à l’enseignant d’identifier les acquis des élèves à l’issue d’une séquence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89B71C3B-2D12-4D49-9EE0-1C7011246F93}"/>
                </a:ext>
              </a:extLst>
            </p:cNvPr>
            <p:cNvGrpSpPr/>
            <p:nvPr/>
          </p:nvGrpSpPr>
          <p:grpSpPr>
            <a:xfrm>
              <a:off x="563880" y="2429347"/>
              <a:ext cx="4865503" cy="3513112"/>
              <a:chOff x="563880" y="2429347"/>
              <a:chExt cx="4865503" cy="3513112"/>
            </a:xfrm>
          </p:grpSpPr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7D7B3258-7299-4695-909E-1A5EF263E3F0}"/>
                  </a:ext>
                </a:extLst>
              </p:cNvPr>
              <p:cNvSpPr txBox="1"/>
              <p:nvPr/>
            </p:nvSpPr>
            <p:spPr>
              <a:xfrm>
                <a:off x="685098" y="4926796"/>
                <a:ext cx="4668315" cy="101566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Suivre les progrès des élèves et non sanctionner un apprentissage : évaluation pédagogique et non certificative</a:t>
                </a:r>
              </a:p>
            </p:txBody>
          </p:sp>
          <p:sp>
            <p:nvSpPr>
              <p:cNvPr id="13" name="ZoneTexte 12">
                <a:extLst>
                  <a:ext uri="{FF2B5EF4-FFF2-40B4-BE49-F238E27FC236}">
                    <a16:creationId xmlns:a16="http://schemas.microsoft.com/office/drawing/2014/main" id="{96F24685-C849-4FF3-AAB7-FA1E9620AF16}"/>
                  </a:ext>
                </a:extLst>
              </p:cNvPr>
              <p:cNvSpPr txBox="1"/>
              <p:nvPr/>
            </p:nvSpPr>
            <p:spPr>
              <a:xfrm>
                <a:off x="661154" y="3366873"/>
                <a:ext cx="3646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Valoriser le travail de l’élève</a:t>
                </a:r>
              </a:p>
            </p:txBody>
          </p:sp>
          <p:sp>
            <p:nvSpPr>
              <p:cNvPr id="14" name="ZoneTexte 13">
                <a:extLst>
                  <a:ext uri="{FF2B5EF4-FFF2-40B4-BE49-F238E27FC236}">
                    <a16:creationId xmlns:a16="http://schemas.microsoft.com/office/drawing/2014/main" id="{EF9D9FB3-2E34-48F8-A8CD-2A05B413CAAC}"/>
                  </a:ext>
                </a:extLst>
              </p:cNvPr>
              <p:cNvSpPr txBox="1"/>
              <p:nvPr/>
            </p:nvSpPr>
            <p:spPr>
              <a:xfrm>
                <a:off x="563880" y="4236980"/>
                <a:ext cx="4295959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Stimuler l’engagement de l’élève</a:t>
                </a:r>
              </a:p>
            </p:txBody>
          </p:sp>
          <p:sp>
            <p:nvSpPr>
              <p:cNvPr id="16" name="ZoneTexte 15">
                <a:extLst>
                  <a:ext uri="{FF2B5EF4-FFF2-40B4-BE49-F238E27FC236}">
                    <a16:creationId xmlns:a16="http://schemas.microsoft.com/office/drawing/2014/main" id="{7DDC9664-A889-4601-9408-41D90B576AB7}"/>
                  </a:ext>
                </a:extLst>
              </p:cNvPr>
              <p:cNvSpPr txBox="1"/>
              <p:nvPr/>
            </p:nvSpPr>
            <p:spPr>
              <a:xfrm>
                <a:off x="609129" y="2429347"/>
                <a:ext cx="4820254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2000" dirty="0"/>
                  <a:t>Permettre à l’enseignant d’identifier les besoins des élèves en cours d’apprentissage</a:t>
                </a:r>
              </a:p>
            </p:txBody>
          </p:sp>
        </p:grpSp>
      </p:grpSp>
      <p:sp>
        <p:nvSpPr>
          <p:cNvPr id="19" name="Titre 4">
            <a:extLst>
              <a:ext uri="{FF2B5EF4-FFF2-40B4-BE49-F238E27FC236}">
                <a16:creationId xmlns:a16="http://schemas.microsoft.com/office/drawing/2014/main" id="{C29D11EC-36C7-45B9-909D-EDEACC22A508}"/>
              </a:ext>
            </a:extLst>
          </p:cNvPr>
          <p:cNvSpPr txBox="1">
            <a:spLocks/>
          </p:cNvSpPr>
          <p:nvPr/>
        </p:nvSpPr>
        <p:spPr>
          <a:xfrm>
            <a:off x="656074" y="891524"/>
            <a:ext cx="4204897" cy="5185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l’enseignant …</a:t>
            </a:r>
          </a:p>
        </p:txBody>
      </p:sp>
      <p:sp>
        <p:nvSpPr>
          <p:cNvPr id="18" name="Titre 4">
            <a:extLst>
              <a:ext uri="{FF2B5EF4-FFF2-40B4-BE49-F238E27FC236}">
                <a16:creationId xmlns:a16="http://schemas.microsoft.com/office/drawing/2014/main" id="{BA378200-D800-4C48-B7FE-9B92C72175ED}"/>
              </a:ext>
            </a:extLst>
          </p:cNvPr>
          <p:cNvSpPr txBox="1">
            <a:spLocks/>
          </p:cNvSpPr>
          <p:nvPr/>
        </p:nvSpPr>
        <p:spPr>
          <a:xfrm>
            <a:off x="7820886" y="976631"/>
            <a:ext cx="3039566" cy="5735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l’élève …</a:t>
            </a:r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C001E8B1-2B4C-4AB3-93E5-7AF53AF9590E}"/>
              </a:ext>
            </a:extLst>
          </p:cNvPr>
          <p:cNvGrpSpPr/>
          <p:nvPr/>
        </p:nvGrpSpPr>
        <p:grpSpPr>
          <a:xfrm>
            <a:off x="6602534" y="1888204"/>
            <a:ext cx="5468589" cy="4089011"/>
            <a:chOff x="6602534" y="1888204"/>
            <a:chExt cx="5468589" cy="4089011"/>
          </a:xfrm>
        </p:grpSpPr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D16E8ED9-478D-46F0-9184-C378DB05D830}"/>
                </a:ext>
              </a:extLst>
            </p:cNvPr>
            <p:cNvSpPr txBox="1"/>
            <p:nvPr/>
          </p:nvSpPr>
          <p:spPr>
            <a:xfrm>
              <a:off x="6691108" y="1888204"/>
              <a:ext cx="505541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Identifier ses acquis (connaissances, capacités)</a:t>
              </a:r>
            </a:p>
            <a:p>
              <a:pPr marL="342900" indent="-342900">
                <a:buFontTx/>
                <a:buChar char="-"/>
              </a:pPr>
              <a:r>
                <a:rPr lang="fr-FR" sz="2000" dirty="0"/>
                <a:t>Le « déjà –là »</a:t>
              </a:r>
            </a:p>
            <a:p>
              <a:pPr marL="342900" indent="-342900">
                <a:buFontTx/>
                <a:buChar char="-"/>
              </a:pPr>
              <a:r>
                <a:rPr lang="fr-FR" sz="2000" dirty="0"/>
                <a:t>Les nouvelles acquisitions</a:t>
              </a:r>
            </a:p>
          </p:txBody>
        </p:sp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0EA9BA3D-B6B4-44E7-9810-82E3A3FB011C}"/>
                </a:ext>
              </a:extLst>
            </p:cNvPr>
            <p:cNvSpPr txBox="1"/>
            <p:nvPr/>
          </p:nvSpPr>
          <p:spPr>
            <a:xfrm>
              <a:off x="6610215" y="3079279"/>
              <a:ext cx="54609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Identifier ses besoins (connaissances, capacités)</a:t>
              </a:r>
            </a:p>
          </p:txBody>
        </p:sp>
        <p:sp>
          <p:nvSpPr>
            <p:cNvPr id="22" name="ZoneTexte 21">
              <a:extLst>
                <a:ext uri="{FF2B5EF4-FFF2-40B4-BE49-F238E27FC236}">
                  <a16:creationId xmlns:a16="http://schemas.microsoft.com/office/drawing/2014/main" id="{1E45E4C5-BFEB-44C6-A26B-C4441A1C707A}"/>
                </a:ext>
              </a:extLst>
            </p:cNvPr>
            <p:cNvSpPr txBox="1"/>
            <p:nvPr/>
          </p:nvSpPr>
          <p:spPr>
            <a:xfrm>
              <a:off x="6602534" y="4526686"/>
              <a:ext cx="24178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Mesurer ses progrès</a:t>
              </a:r>
            </a:p>
          </p:txBody>
        </p:sp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3D8C7B1F-A880-4EE5-968A-3F28F72C3F27}"/>
                </a:ext>
              </a:extLst>
            </p:cNvPr>
            <p:cNvSpPr txBox="1"/>
            <p:nvPr/>
          </p:nvSpPr>
          <p:spPr>
            <a:xfrm>
              <a:off x="6610215" y="5034153"/>
              <a:ext cx="36456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Développer la confiance en soi</a:t>
              </a:r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D09DD084-63EB-4C63-87A0-DC2328EECE3E}"/>
                </a:ext>
              </a:extLst>
            </p:cNvPr>
            <p:cNvSpPr txBox="1"/>
            <p:nvPr/>
          </p:nvSpPr>
          <p:spPr>
            <a:xfrm>
              <a:off x="6610215" y="5577105"/>
              <a:ext cx="4820254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Consolider et développer ses compétences</a:t>
              </a:r>
            </a:p>
          </p:txBody>
        </p:sp>
        <p:sp>
          <p:nvSpPr>
            <p:cNvPr id="24" name="ZoneTexte 23">
              <a:extLst>
                <a:ext uri="{FF2B5EF4-FFF2-40B4-BE49-F238E27FC236}">
                  <a16:creationId xmlns:a16="http://schemas.microsoft.com/office/drawing/2014/main" id="{7A738E64-419B-4AA5-BF3F-DDA23CDB3FC0}"/>
                </a:ext>
              </a:extLst>
            </p:cNvPr>
            <p:cNvSpPr txBox="1"/>
            <p:nvPr/>
          </p:nvSpPr>
          <p:spPr>
            <a:xfrm>
              <a:off x="6602534" y="3628858"/>
              <a:ext cx="525048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2000" dirty="0"/>
                <a:t>Estimer son degré de réussite</a:t>
              </a:r>
            </a:p>
            <a:p>
              <a:r>
                <a:rPr lang="fr-FR" sz="2000" dirty="0"/>
                <a:t>Connaître </a:t>
              </a:r>
              <a:r>
                <a:rPr lang="fr-FR" sz="2000" dirty="0" err="1"/>
                <a:t>sespoints</a:t>
              </a:r>
              <a:r>
                <a:rPr lang="fr-FR" sz="2000" dirty="0"/>
                <a:t> forts et ses points faibles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94065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CFB099B-AE37-4E9F-A6A3-DFAC56BE7996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itre 4">
            <a:extLst>
              <a:ext uri="{FF2B5EF4-FFF2-40B4-BE49-F238E27FC236}">
                <a16:creationId xmlns:a16="http://schemas.microsoft.com/office/drawing/2014/main" id="{C29D11EC-36C7-45B9-909D-EDEACC22A508}"/>
              </a:ext>
            </a:extLst>
          </p:cNvPr>
          <p:cNvSpPr txBox="1">
            <a:spLocks/>
          </p:cNvSpPr>
          <p:nvPr/>
        </p:nvSpPr>
        <p:spPr>
          <a:xfrm>
            <a:off x="734845" y="816594"/>
            <a:ext cx="4204897" cy="5185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l’enseignant …</a:t>
            </a:r>
          </a:p>
        </p:txBody>
      </p:sp>
      <p:sp>
        <p:nvSpPr>
          <p:cNvPr id="18" name="Titre 4">
            <a:extLst>
              <a:ext uri="{FF2B5EF4-FFF2-40B4-BE49-F238E27FC236}">
                <a16:creationId xmlns:a16="http://schemas.microsoft.com/office/drawing/2014/main" id="{BA378200-D800-4C48-B7FE-9B92C72175ED}"/>
              </a:ext>
            </a:extLst>
          </p:cNvPr>
          <p:cNvSpPr txBox="1">
            <a:spLocks/>
          </p:cNvSpPr>
          <p:nvPr/>
        </p:nvSpPr>
        <p:spPr>
          <a:xfrm>
            <a:off x="8103333" y="807959"/>
            <a:ext cx="3039566" cy="5040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FR" sz="3200" b="1" dirty="0">
                <a:solidFill>
                  <a:schemeClr val="tx1"/>
                </a:solidFill>
              </a:rPr>
              <a:t>Pour l’élève …</a:t>
            </a:r>
          </a:p>
        </p:txBody>
      </p:sp>
      <p:sp>
        <p:nvSpPr>
          <p:cNvPr id="20" name="Titre 4">
            <a:extLst>
              <a:ext uri="{FF2B5EF4-FFF2-40B4-BE49-F238E27FC236}">
                <a16:creationId xmlns:a16="http://schemas.microsoft.com/office/drawing/2014/main" id="{84FB7DC1-6638-4B45-BF1D-81408AF6AC86}"/>
              </a:ext>
            </a:extLst>
          </p:cNvPr>
          <p:cNvSpPr txBox="1">
            <a:spLocks/>
          </p:cNvSpPr>
          <p:nvPr/>
        </p:nvSpPr>
        <p:spPr>
          <a:xfrm>
            <a:off x="331304" y="197768"/>
            <a:ext cx="11612166" cy="518518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txBody>
          <a:bodyPr vert="horz" lIns="91440" tIns="0" rIns="91440" bIns="0" rtlCol="0" anchor="ctr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600" b="0" kern="1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fr-FR" b="1" dirty="0">
                <a:solidFill>
                  <a:schemeClr val="bg1"/>
                </a:solidFill>
              </a:rPr>
              <a:t>Selon quels principes ?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000E483B-473F-4E7E-88B1-20A9BE5C7FA2}"/>
              </a:ext>
            </a:extLst>
          </p:cNvPr>
          <p:cNvSpPr txBox="1"/>
          <p:nvPr/>
        </p:nvSpPr>
        <p:spPr>
          <a:xfrm>
            <a:off x="731220" y="1454958"/>
            <a:ext cx="5061044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Une évaluation fondée sur des objectifs clairs  : compétence(s) identifiée(s)</a:t>
            </a:r>
          </a:p>
        </p:txBody>
      </p:sp>
      <p:sp>
        <p:nvSpPr>
          <p:cNvPr id="27" name="ZoneTexte 26">
            <a:extLst>
              <a:ext uri="{FF2B5EF4-FFF2-40B4-BE49-F238E27FC236}">
                <a16:creationId xmlns:a16="http://schemas.microsoft.com/office/drawing/2014/main" id="{729A6990-3CA3-4310-B9CC-99CFC85534AD}"/>
              </a:ext>
            </a:extLst>
          </p:cNvPr>
          <p:cNvSpPr txBox="1"/>
          <p:nvPr/>
        </p:nvSpPr>
        <p:spPr>
          <a:xfrm>
            <a:off x="7894977" y="1428507"/>
            <a:ext cx="3965718" cy="400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Un but de la tâche identifié</a:t>
            </a:r>
          </a:p>
        </p:txBody>
      </p:sp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3A7500A4-BEDE-4B9D-8DFA-344B140F715F}"/>
              </a:ext>
            </a:extLst>
          </p:cNvPr>
          <p:cNvSpPr/>
          <p:nvPr/>
        </p:nvSpPr>
        <p:spPr>
          <a:xfrm>
            <a:off x="6137387" y="1579603"/>
            <a:ext cx="1584960" cy="193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70968917-142E-4EA3-8242-2A463B8D2BCC}"/>
              </a:ext>
            </a:extLst>
          </p:cNvPr>
          <p:cNvSpPr txBox="1"/>
          <p:nvPr/>
        </p:nvSpPr>
        <p:spPr>
          <a:xfrm>
            <a:off x="731220" y="2309078"/>
            <a:ext cx="5061044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Fournir les critères de réussite et les indicateurs d’évaluation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2426E6DE-BF9F-438F-B991-3484EBECC2DB}"/>
              </a:ext>
            </a:extLst>
          </p:cNvPr>
          <p:cNvSpPr txBox="1"/>
          <p:nvPr/>
        </p:nvSpPr>
        <p:spPr>
          <a:xfrm>
            <a:off x="7894976" y="1953938"/>
            <a:ext cx="3965719" cy="144655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Auto-évaluation :</a:t>
            </a:r>
          </a:p>
          <a:p>
            <a:r>
              <a:rPr lang="fr-FR" sz="1200" dirty="0"/>
              <a:t>« Processus par lequel un sujet est amené à porter un jugement sur la qualité de son cheminement, de son travail ou de ses acquis en regard d'objectifs prédéfinis et tout en s'inspirant de critères précis d'appréciation »  Legendre</a:t>
            </a:r>
          </a:p>
          <a:p>
            <a:r>
              <a:rPr lang="fr-FR" sz="2000" dirty="0"/>
              <a:t>Auto - correction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4437D98B-DC1B-4FB8-8499-417AD0303382}"/>
              </a:ext>
            </a:extLst>
          </p:cNvPr>
          <p:cNvSpPr txBox="1"/>
          <p:nvPr/>
        </p:nvSpPr>
        <p:spPr>
          <a:xfrm>
            <a:off x="7894976" y="3503987"/>
            <a:ext cx="3965718" cy="707886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A du temps pour réaliser la tâche</a:t>
            </a:r>
          </a:p>
          <a:p>
            <a:r>
              <a:rPr lang="fr-FR" sz="2000" dirty="0"/>
              <a:t>Décide du moment de l’évaluation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87A1BFB4-C042-4D38-B0E2-E3BBF30E3523}"/>
              </a:ext>
            </a:extLst>
          </p:cNvPr>
          <p:cNvSpPr txBox="1"/>
          <p:nvPr/>
        </p:nvSpPr>
        <p:spPr>
          <a:xfrm>
            <a:off x="731220" y="3137551"/>
            <a:ext cx="5061044" cy="13849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Une temporalité adaptée à chacun : </a:t>
            </a:r>
          </a:p>
          <a:p>
            <a:pPr marL="342900" indent="-342900">
              <a:buFontTx/>
              <a:buChar char="-"/>
            </a:pPr>
            <a:r>
              <a:rPr lang="fr-FR" sz="1600" dirty="0"/>
              <a:t>fixer une durée de réalisation de la tâche (date limite de remise)</a:t>
            </a:r>
          </a:p>
          <a:p>
            <a:pPr marL="342900" indent="-342900">
              <a:buFontTx/>
              <a:buChar char="-"/>
            </a:pPr>
            <a:r>
              <a:rPr lang="fr-FR" sz="1600" dirty="0"/>
              <a:t>Laisser le temps pour réaliser une évaluation</a:t>
            </a:r>
          </a:p>
          <a:p>
            <a:pPr marL="342900" indent="-342900">
              <a:buFontTx/>
              <a:buChar char="-"/>
            </a:pPr>
            <a:r>
              <a:rPr lang="fr-FR" sz="1600" dirty="0"/>
              <a:t>Laisser l’élève décider du moment de l’évaluation</a:t>
            </a:r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C501EB6D-F57F-4EB3-975E-BD19F6325253}"/>
              </a:ext>
            </a:extLst>
          </p:cNvPr>
          <p:cNvSpPr txBox="1"/>
          <p:nvPr/>
        </p:nvSpPr>
        <p:spPr>
          <a:xfrm>
            <a:off x="731220" y="4631213"/>
            <a:ext cx="5061044" cy="400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Proposer un étayage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1F1520F2-6852-4205-88D8-CEE417C98A56}"/>
              </a:ext>
            </a:extLst>
          </p:cNvPr>
          <p:cNvSpPr txBox="1"/>
          <p:nvPr/>
        </p:nvSpPr>
        <p:spPr>
          <a:xfrm>
            <a:off x="7894975" y="4299714"/>
            <a:ext cx="3965719" cy="67710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Possibilité d’utiliser des ressources : </a:t>
            </a:r>
            <a:r>
              <a:rPr lang="fr-FR" dirty="0"/>
              <a:t>correction, coup de pouce, manuel, …</a:t>
            </a:r>
            <a:endParaRPr lang="fr-FR" sz="2000" dirty="0"/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44FAD513-1652-4549-829F-8515C6FFB126}"/>
              </a:ext>
            </a:extLst>
          </p:cNvPr>
          <p:cNvSpPr txBox="1"/>
          <p:nvPr/>
        </p:nvSpPr>
        <p:spPr>
          <a:xfrm>
            <a:off x="731220" y="5143088"/>
            <a:ext cx="5061044" cy="400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Bienveillance et mise en avant des réussites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2315E2FC-8106-4156-A11C-54EB20D81498}"/>
              </a:ext>
            </a:extLst>
          </p:cNvPr>
          <p:cNvSpPr txBox="1"/>
          <p:nvPr/>
        </p:nvSpPr>
        <p:spPr>
          <a:xfrm>
            <a:off x="7894975" y="5618656"/>
            <a:ext cx="3859178" cy="1015663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ne se compare pas aux autres mais prend conscience de ses points forts et de ses points faibles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214CFE2-6064-444A-B251-33CAECBC4F0E}"/>
              </a:ext>
            </a:extLst>
          </p:cNvPr>
          <p:cNvSpPr txBox="1"/>
          <p:nvPr/>
        </p:nvSpPr>
        <p:spPr>
          <a:xfrm>
            <a:off x="7894975" y="5064664"/>
            <a:ext cx="3965719" cy="40011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L’erreur est dédramatisée </a:t>
            </a:r>
          </a:p>
        </p:txBody>
      </p:sp>
      <p:sp>
        <p:nvSpPr>
          <p:cNvPr id="37" name="Flèche : droite 36">
            <a:extLst>
              <a:ext uri="{FF2B5EF4-FFF2-40B4-BE49-F238E27FC236}">
                <a16:creationId xmlns:a16="http://schemas.microsoft.com/office/drawing/2014/main" id="{97058301-C3DF-484C-9FEB-032C2FDF98A3}"/>
              </a:ext>
            </a:extLst>
          </p:cNvPr>
          <p:cNvSpPr/>
          <p:nvPr/>
        </p:nvSpPr>
        <p:spPr>
          <a:xfrm>
            <a:off x="6051140" y="2522750"/>
            <a:ext cx="1584960" cy="193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 : droite 37">
            <a:extLst>
              <a:ext uri="{FF2B5EF4-FFF2-40B4-BE49-F238E27FC236}">
                <a16:creationId xmlns:a16="http://schemas.microsoft.com/office/drawing/2014/main" id="{CB447362-DCBB-4544-9030-9C9D4826B532}"/>
              </a:ext>
            </a:extLst>
          </p:cNvPr>
          <p:cNvSpPr/>
          <p:nvPr/>
        </p:nvSpPr>
        <p:spPr>
          <a:xfrm rot="21280190">
            <a:off x="6055783" y="4601701"/>
            <a:ext cx="1712546" cy="179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 : droite 38">
            <a:extLst>
              <a:ext uri="{FF2B5EF4-FFF2-40B4-BE49-F238E27FC236}">
                <a16:creationId xmlns:a16="http://schemas.microsoft.com/office/drawing/2014/main" id="{CA8ED46A-49F5-4EE1-AB5A-F32CED451B2F}"/>
              </a:ext>
            </a:extLst>
          </p:cNvPr>
          <p:cNvSpPr/>
          <p:nvPr/>
        </p:nvSpPr>
        <p:spPr>
          <a:xfrm rot="1217984">
            <a:off x="5939769" y="5864001"/>
            <a:ext cx="1885248" cy="200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 : droite 39">
            <a:extLst>
              <a:ext uri="{FF2B5EF4-FFF2-40B4-BE49-F238E27FC236}">
                <a16:creationId xmlns:a16="http://schemas.microsoft.com/office/drawing/2014/main" id="{F9E751DD-C2B9-4F8E-95FB-109E0CDAF127}"/>
              </a:ext>
            </a:extLst>
          </p:cNvPr>
          <p:cNvSpPr/>
          <p:nvPr/>
        </p:nvSpPr>
        <p:spPr>
          <a:xfrm rot="21392840">
            <a:off x="6026120" y="5231125"/>
            <a:ext cx="1712546" cy="17966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 : droite 40">
            <a:extLst>
              <a:ext uri="{FF2B5EF4-FFF2-40B4-BE49-F238E27FC236}">
                <a16:creationId xmlns:a16="http://schemas.microsoft.com/office/drawing/2014/main" id="{B43CB94A-37ED-4039-9EED-7CFEB377F3AC}"/>
              </a:ext>
            </a:extLst>
          </p:cNvPr>
          <p:cNvSpPr/>
          <p:nvPr/>
        </p:nvSpPr>
        <p:spPr>
          <a:xfrm>
            <a:off x="6089913" y="3733382"/>
            <a:ext cx="1584960" cy="19333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14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7" grpId="0" animBg="1"/>
      <p:bldP spid="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/>
          </a:p>
        </p:txBody>
      </p:sp>
      <p:sp>
        <p:nvSpPr>
          <p:cNvPr id="10" name="Numéro de diapositive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fr-FR" sz="1000" smtClean="0">
                <a:solidFill>
                  <a:schemeClr val="bg1">
                    <a:alpha val="50000"/>
                  </a:schemeClr>
                </a:solidFill>
              </a:rPr>
              <a:pPr rtl="0"/>
              <a:t>5</a:t>
            </a:fld>
            <a:endParaRPr lang="fr-FR" sz="100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5B18A814-952A-4E4E-B088-C93635F2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5" y="202850"/>
            <a:ext cx="4267618" cy="497712"/>
          </a:xfrm>
          <a:solidFill>
            <a:schemeClr val="accent4">
              <a:lumMod val="50000"/>
            </a:schemeClr>
          </a:solidFill>
        </p:spPr>
        <p:txBody>
          <a:bodyPr rtlCol="0" anchor="ctr" anchorCtr="0"/>
          <a:lstStyle/>
          <a:p>
            <a:pPr algn="ctr" rtl="0"/>
            <a:r>
              <a:rPr lang="fr-FR" b="1" dirty="0">
                <a:solidFill>
                  <a:schemeClr val="bg1"/>
                </a:solidFill>
              </a:rPr>
              <a:t>Qu’évalue t-on?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CDD949-4F95-4B29-B759-B45606B166C6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B72BB6-7291-446B-B8CC-748695180EBD}"/>
              </a:ext>
            </a:extLst>
          </p:cNvPr>
          <p:cNvSpPr txBox="1"/>
          <p:nvPr/>
        </p:nvSpPr>
        <p:spPr>
          <a:xfrm>
            <a:off x="7156013" y="1489802"/>
            <a:ext cx="411530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Les progrès réalisés en cours d’apprentissage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3C0EB1-301F-4287-BFDA-DDBD5341E2B0}"/>
              </a:ext>
            </a:extLst>
          </p:cNvPr>
          <p:cNvSpPr txBox="1"/>
          <p:nvPr/>
        </p:nvSpPr>
        <p:spPr>
          <a:xfrm>
            <a:off x="3334558" y="2947193"/>
            <a:ext cx="4477506" cy="317009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Des compétences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Des connaissances (savoirs)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Des </a:t>
            </a:r>
            <a:r>
              <a:rPr lang="fr-FR" dirty="0" err="1"/>
              <a:t>pré-requis</a:t>
            </a:r>
            <a:endParaRPr lang="fr-FR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Des savoirs acquis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Des capacités (savoir-faire)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Des procédures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Des stratégies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Des capacités métacognitives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fr-FR" dirty="0"/>
              <a:t>Des attitudes (savoir-être)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La motivation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fr-FR" dirty="0"/>
              <a:t>L’implication</a:t>
            </a:r>
            <a:endParaRPr lang="fr-FR" sz="20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8F51B20-0036-4530-8A4D-DF07B80DDA4F}"/>
              </a:ext>
            </a:extLst>
          </p:cNvPr>
          <p:cNvSpPr txBox="1"/>
          <p:nvPr/>
        </p:nvSpPr>
        <p:spPr>
          <a:xfrm>
            <a:off x="1134698" y="1182025"/>
            <a:ext cx="4115309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L’implication des élèves :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Vérifier que l’activité a été menée </a:t>
            </a:r>
          </a:p>
          <a:p>
            <a:pPr marL="342900" indent="-342900">
              <a:buFontTx/>
              <a:buChar char="-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434107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/>
          </a:p>
        </p:txBody>
      </p:sp>
      <p:sp>
        <p:nvSpPr>
          <p:cNvPr id="10" name="Numéro de diapositive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fr-FR" sz="1000" smtClean="0">
                <a:solidFill>
                  <a:schemeClr val="bg1">
                    <a:alpha val="50000"/>
                  </a:schemeClr>
                </a:solidFill>
              </a:rPr>
              <a:pPr rtl="0"/>
              <a:t>6</a:t>
            </a:fld>
            <a:endParaRPr lang="fr-FR" sz="100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5B18A814-952A-4E4E-B088-C93635F2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4" y="202850"/>
            <a:ext cx="10966986" cy="497712"/>
          </a:xfrm>
          <a:solidFill>
            <a:schemeClr val="accent4">
              <a:lumMod val="50000"/>
            </a:schemeClr>
          </a:solidFill>
        </p:spPr>
        <p:txBody>
          <a:bodyPr rtlCol="0" anchor="ctr" anchorCtr="0"/>
          <a:lstStyle/>
          <a:p>
            <a:pPr algn="ctr" rtl="0"/>
            <a:r>
              <a:rPr lang="fr-FR" b="1" dirty="0">
                <a:solidFill>
                  <a:schemeClr val="bg1"/>
                </a:solidFill>
              </a:rPr>
              <a:t>Comment évalue t-on?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CDD949-4F95-4B29-B759-B45606B166C6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B72BB6-7291-446B-B8CC-748695180EBD}"/>
              </a:ext>
            </a:extLst>
          </p:cNvPr>
          <p:cNvSpPr txBox="1"/>
          <p:nvPr/>
        </p:nvSpPr>
        <p:spPr>
          <a:xfrm>
            <a:off x="808383" y="2562119"/>
            <a:ext cx="51141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Retour le plus rapide possible mais ciblé 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553C0EB1-301F-4287-BFDA-DDBD5341E2B0}"/>
              </a:ext>
            </a:extLst>
          </p:cNvPr>
          <p:cNvSpPr txBox="1"/>
          <p:nvPr/>
        </p:nvSpPr>
        <p:spPr>
          <a:xfrm>
            <a:off x="808383" y="919365"/>
            <a:ext cx="5114115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Ne pas évaluer systématiquement tous les élèves en même temps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40C2E9B-FA13-40CA-BBD9-B386A61841DF}"/>
              </a:ext>
            </a:extLst>
          </p:cNvPr>
          <p:cNvSpPr txBox="1"/>
          <p:nvPr/>
        </p:nvSpPr>
        <p:spPr>
          <a:xfrm>
            <a:off x="795807" y="1759883"/>
            <a:ext cx="51141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Proposer une  évaluation des progrès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6425BD88-79C9-40BB-B37B-CEBC55DC351A}"/>
              </a:ext>
            </a:extLst>
          </p:cNvPr>
          <p:cNvSpPr txBox="1"/>
          <p:nvPr/>
        </p:nvSpPr>
        <p:spPr>
          <a:xfrm>
            <a:off x="6690042" y="896429"/>
            <a:ext cx="493301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Évaluer lorsque l’élève est prêt, lorsque c’est nécessaire, répartir l’évaluation dans le temps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8B8F6F0-C2E1-4769-A11B-A4FA8A927688}"/>
              </a:ext>
            </a:extLst>
          </p:cNvPr>
          <p:cNvSpPr txBox="1"/>
          <p:nvPr/>
        </p:nvSpPr>
        <p:spPr>
          <a:xfrm>
            <a:off x="6690042" y="2348177"/>
            <a:ext cx="4933018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Activités adaptées : autocorrection, QCM, formulaires : ex : google Forms 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427175-1B37-46C2-8247-BABA39C0BB4F}"/>
              </a:ext>
            </a:extLst>
          </p:cNvPr>
          <p:cNvSpPr txBox="1"/>
          <p:nvPr/>
        </p:nvSpPr>
        <p:spPr>
          <a:xfrm>
            <a:off x="6690042" y="1776191"/>
            <a:ext cx="493301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Cahier de progrès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A7CF6F2A-0E28-436C-A4F7-617A5F34E0D5}"/>
              </a:ext>
            </a:extLst>
          </p:cNvPr>
          <p:cNvSpPr txBox="1"/>
          <p:nvPr/>
        </p:nvSpPr>
        <p:spPr>
          <a:xfrm>
            <a:off x="795805" y="3346518"/>
            <a:ext cx="51141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Donner des critères de réussite explicites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AB25A8E3-920A-4A08-90DD-BD6B852B16A9}"/>
              </a:ext>
            </a:extLst>
          </p:cNvPr>
          <p:cNvSpPr txBox="1"/>
          <p:nvPr/>
        </p:nvSpPr>
        <p:spPr>
          <a:xfrm>
            <a:off x="6690042" y="3376729"/>
            <a:ext cx="493301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Grilles de relecture, grille d’auto-évaluation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6FF91C84-AA35-4D02-9254-3D2FEA1E2601}"/>
              </a:ext>
            </a:extLst>
          </p:cNvPr>
          <p:cNvSpPr txBox="1"/>
          <p:nvPr/>
        </p:nvSpPr>
        <p:spPr>
          <a:xfrm>
            <a:off x="795805" y="4450106"/>
            <a:ext cx="51141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Différencier l’évaluation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E2AC7377-3B52-4183-969C-B8524BC6B395}"/>
              </a:ext>
            </a:extLst>
          </p:cNvPr>
          <p:cNvSpPr txBox="1"/>
          <p:nvPr/>
        </p:nvSpPr>
        <p:spPr>
          <a:xfrm>
            <a:off x="6690042" y="4108707"/>
            <a:ext cx="4933018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Le but est commun mais les chemins pour y arriver peuvent diverger</a:t>
            </a:r>
          </a:p>
          <a:p>
            <a:r>
              <a:rPr lang="fr-FR" sz="2000" dirty="0"/>
              <a:t>Ne pas évaluer les mêmes critères pour tous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D6E189B3-ADC8-4127-AC0A-216CEFB045BC}"/>
              </a:ext>
            </a:extLst>
          </p:cNvPr>
          <p:cNvSpPr txBox="1"/>
          <p:nvPr/>
        </p:nvSpPr>
        <p:spPr>
          <a:xfrm>
            <a:off x="808383" y="5553694"/>
            <a:ext cx="5114115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Évaluer pour différencier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ABE1513A-6F0A-48E3-940F-EA82775711F6}"/>
              </a:ext>
            </a:extLst>
          </p:cNvPr>
          <p:cNvSpPr txBox="1"/>
          <p:nvPr/>
        </p:nvSpPr>
        <p:spPr>
          <a:xfrm>
            <a:off x="6690042" y="5549253"/>
            <a:ext cx="5023566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Visio, capsules, fiches d’aide, …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AB26D556-579E-4C79-8909-B386DAC37F20}"/>
              </a:ext>
            </a:extLst>
          </p:cNvPr>
          <p:cNvSpPr/>
          <p:nvPr/>
        </p:nvSpPr>
        <p:spPr>
          <a:xfrm>
            <a:off x="6139567" y="1026942"/>
            <a:ext cx="415978" cy="393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867A5DD5-96FF-4779-9DC8-632A7B0AEE82}"/>
              </a:ext>
            </a:extLst>
          </p:cNvPr>
          <p:cNvSpPr/>
          <p:nvPr/>
        </p:nvSpPr>
        <p:spPr>
          <a:xfrm>
            <a:off x="6139567" y="1703750"/>
            <a:ext cx="415978" cy="393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11B511BE-B1F2-41FD-9486-AA4E67906BA7}"/>
              </a:ext>
            </a:extLst>
          </p:cNvPr>
          <p:cNvSpPr/>
          <p:nvPr/>
        </p:nvSpPr>
        <p:spPr>
          <a:xfrm>
            <a:off x="6167640" y="2534065"/>
            <a:ext cx="415978" cy="393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Flèche : droite 26">
            <a:extLst>
              <a:ext uri="{FF2B5EF4-FFF2-40B4-BE49-F238E27FC236}">
                <a16:creationId xmlns:a16="http://schemas.microsoft.com/office/drawing/2014/main" id="{08726225-C3D8-40E9-9CE1-83857CE52BBE}"/>
              </a:ext>
            </a:extLst>
          </p:cNvPr>
          <p:cNvSpPr/>
          <p:nvPr/>
        </p:nvSpPr>
        <p:spPr>
          <a:xfrm>
            <a:off x="6166432" y="3346518"/>
            <a:ext cx="415978" cy="393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Flèche : droite 27">
            <a:extLst>
              <a:ext uri="{FF2B5EF4-FFF2-40B4-BE49-F238E27FC236}">
                <a16:creationId xmlns:a16="http://schemas.microsoft.com/office/drawing/2014/main" id="{FE7F947A-B82B-41E9-AB13-62033BF2C391}"/>
              </a:ext>
            </a:extLst>
          </p:cNvPr>
          <p:cNvSpPr/>
          <p:nvPr/>
        </p:nvSpPr>
        <p:spPr>
          <a:xfrm>
            <a:off x="6137027" y="4419590"/>
            <a:ext cx="415978" cy="393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Flèche : droite 28">
            <a:extLst>
              <a:ext uri="{FF2B5EF4-FFF2-40B4-BE49-F238E27FC236}">
                <a16:creationId xmlns:a16="http://schemas.microsoft.com/office/drawing/2014/main" id="{4C7B4831-4D0C-4C72-9DA6-799E7A541285}"/>
              </a:ext>
            </a:extLst>
          </p:cNvPr>
          <p:cNvSpPr/>
          <p:nvPr/>
        </p:nvSpPr>
        <p:spPr>
          <a:xfrm>
            <a:off x="6154121" y="5555468"/>
            <a:ext cx="415978" cy="3938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68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e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1329322" y="5717514"/>
            <a:ext cx="1012464" cy="1007136"/>
          </a:xfrm>
          <a:prstGeom prst="ellipse">
            <a:avLst/>
          </a:prstGeom>
          <a:noFill/>
          <a:ln w="6350">
            <a:solidFill>
              <a:schemeClr val="tx1">
                <a:alpha val="10000"/>
              </a:schemeClr>
            </a:solidFill>
            <a:prstDash val="sysDot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sz="2700"/>
          </a:p>
        </p:txBody>
      </p:sp>
      <p:sp>
        <p:nvSpPr>
          <p:cNvPr id="10" name="Numéro de diapositive 04">
            <a:extLst>
              <a:ext uri="{FF2B5EF4-FFF2-40B4-BE49-F238E27FC236}">
                <a16:creationId xmlns:a16="http://schemas.microsoft.com/office/drawing/2014/main" id="{979C3E78-CF44-41DC-A57F-A9DFA28E5F1F}"/>
              </a:ext>
            </a:extLst>
          </p:cNvPr>
          <p:cNvSpPr txBox="1">
            <a:spLocks/>
          </p:cNvSpPr>
          <p:nvPr/>
        </p:nvSpPr>
        <p:spPr>
          <a:xfrm>
            <a:off x="10919584" y="441326"/>
            <a:ext cx="703476" cy="244475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r" defTabSz="914400" rtl="0" eaLnBrk="1" latinLnBrk="0" hangingPunct="1">
              <a:defRPr sz="803" b="1" kern="1200">
                <a:solidFill>
                  <a:schemeClr val="tx1">
                    <a:alpha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D8D877B3-D348-4611-9BDB-C5374591D951}" type="slidenum">
              <a:rPr lang="fr-FR" sz="1000" smtClean="0">
                <a:solidFill>
                  <a:schemeClr val="bg1">
                    <a:alpha val="50000"/>
                  </a:schemeClr>
                </a:solidFill>
              </a:rPr>
              <a:pPr rtl="0"/>
              <a:t>7</a:t>
            </a:fld>
            <a:endParaRPr lang="fr-FR" sz="1000">
              <a:solidFill>
                <a:schemeClr val="bg1">
                  <a:alpha val="50000"/>
                </a:schemeClr>
              </a:solidFill>
            </a:endParaRPr>
          </a:p>
        </p:txBody>
      </p:sp>
      <p:sp>
        <p:nvSpPr>
          <p:cNvPr id="13" name="Titre 4">
            <a:extLst>
              <a:ext uri="{FF2B5EF4-FFF2-40B4-BE49-F238E27FC236}">
                <a16:creationId xmlns:a16="http://schemas.microsoft.com/office/drawing/2014/main" id="{5B18A814-952A-4E4E-B088-C93635F23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5" y="202850"/>
            <a:ext cx="11188922" cy="497712"/>
          </a:xfrm>
          <a:solidFill>
            <a:schemeClr val="accent4">
              <a:lumMod val="50000"/>
            </a:schemeClr>
          </a:solidFill>
        </p:spPr>
        <p:txBody>
          <a:bodyPr rtlCol="0" anchor="ctr" anchorCtr="0"/>
          <a:lstStyle/>
          <a:p>
            <a:pPr algn="ctr" rtl="0"/>
            <a:r>
              <a:rPr lang="fr-FR" b="1" dirty="0">
                <a:solidFill>
                  <a:schemeClr val="bg1"/>
                </a:solidFill>
              </a:rPr>
              <a:t>Avec quels outils ?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4CDD949-4F95-4B29-B759-B45606B166C6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7B72BB6-7291-446B-B8CC-748695180EBD}"/>
              </a:ext>
            </a:extLst>
          </p:cNvPr>
          <p:cNvSpPr txBox="1"/>
          <p:nvPr/>
        </p:nvSpPr>
        <p:spPr>
          <a:xfrm>
            <a:off x="1329322" y="1096484"/>
            <a:ext cx="411530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Des outils collaboratifs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62D450E0-B49C-498F-9CF4-1471718669C6}"/>
              </a:ext>
            </a:extLst>
          </p:cNvPr>
          <p:cNvSpPr txBox="1"/>
          <p:nvPr/>
        </p:nvSpPr>
        <p:spPr>
          <a:xfrm>
            <a:off x="7272998" y="1096484"/>
            <a:ext cx="4571997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Framapad, </a:t>
            </a:r>
            <a:r>
              <a:rPr lang="fr-FR" sz="2000" dirty="0" err="1"/>
              <a:t>etherpad</a:t>
            </a:r>
            <a:r>
              <a:rPr lang="fr-FR" sz="2000" dirty="0"/>
              <a:t>, 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1EAC6AD1-8625-4518-9E20-D334DAE4A75E}"/>
              </a:ext>
            </a:extLst>
          </p:cNvPr>
          <p:cNvSpPr txBox="1"/>
          <p:nvPr/>
        </p:nvSpPr>
        <p:spPr>
          <a:xfrm>
            <a:off x="1329321" y="1692461"/>
            <a:ext cx="411530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Des documents en </a:t>
            </a:r>
            <a:r>
              <a:rPr lang="fr-FR" sz="2000" dirty="0" err="1"/>
              <a:t>pdf</a:t>
            </a:r>
            <a:r>
              <a:rPr lang="fr-FR" sz="2000" dirty="0"/>
              <a:t> modifiables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A718B3B-CAAD-4E2A-B085-A6F395C8AF7E}"/>
              </a:ext>
            </a:extLst>
          </p:cNvPr>
          <p:cNvSpPr txBox="1"/>
          <p:nvPr/>
        </p:nvSpPr>
        <p:spPr>
          <a:xfrm>
            <a:off x="7272997" y="1758204"/>
            <a:ext cx="457199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Tutoriel Johann Bonneau (EMFE Bamako)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D85F1CA-61C2-4D87-B396-3CA8FE7FE9EC}"/>
              </a:ext>
            </a:extLst>
          </p:cNvPr>
          <p:cNvSpPr txBox="1"/>
          <p:nvPr/>
        </p:nvSpPr>
        <p:spPr>
          <a:xfrm>
            <a:off x="1329321" y="2488493"/>
            <a:ext cx="411530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Des questionnaires en ligne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6706FCD-2B67-408A-B2B2-153713E38C44}"/>
              </a:ext>
            </a:extLst>
          </p:cNvPr>
          <p:cNvSpPr txBox="1"/>
          <p:nvPr/>
        </p:nvSpPr>
        <p:spPr>
          <a:xfrm>
            <a:off x="7272997" y="2440744"/>
            <a:ext cx="45876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Ressources sur le site de l’IPEF : </a:t>
            </a:r>
          </a:p>
          <a:p>
            <a:r>
              <a:rPr lang="fr-FR" sz="2000" dirty="0"/>
              <a:t>Google Forms, la </a:t>
            </a:r>
            <a:r>
              <a:rPr lang="fr-FR" sz="2000" dirty="0" err="1"/>
              <a:t>Quizinière</a:t>
            </a:r>
            <a:endParaRPr lang="fr-FR" sz="2000" dirty="0"/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9E07095A-56B4-4F82-920E-CC0EAFED40E4}"/>
              </a:ext>
            </a:extLst>
          </p:cNvPr>
          <p:cNvSpPr txBox="1"/>
          <p:nvPr/>
        </p:nvSpPr>
        <p:spPr>
          <a:xfrm>
            <a:off x="1329319" y="3290732"/>
            <a:ext cx="4115309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Visio-conférence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C31ADCA-6FCB-4116-AFC9-0126BB696B05}"/>
              </a:ext>
            </a:extLst>
          </p:cNvPr>
          <p:cNvSpPr txBox="1"/>
          <p:nvPr/>
        </p:nvSpPr>
        <p:spPr>
          <a:xfrm>
            <a:off x="7272997" y="3373010"/>
            <a:ext cx="4571998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ZOOM par petits groupes</a:t>
            </a:r>
          </a:p>
        </p:txBody>
      </p:sp>
      <p:sp>
        <p:nvSpPr>
          <p:cNvPr id="21" name="ZoneTexte 20">
            <a:extLst>
              <a:ext uri="{FF2B5EF4-FFF2-40B4-BE49-F238E27FC236}">
                <a16:creationId xmlns:a16="http://schemas.microsoft.com/office/drawing/2014/main" id="{DF87DC54-F318-46F3-BB86-0C670D0BA799}"/>
              </a:ext>
            </a:extLst>
          </p:cNvPr>
          <p:cNvSpPr txBox="1"/>
          <p:nvPr/>
        </p:nvSpPr>
        <p:spPr>
          <a:xfrm>
            <a:off x="1329318" y="4042458"/>
            <a:ext cx="4115309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Capsules vidéos :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En pédagogie inversée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En étayage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En correction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8321BCB-DBA6-4C88-965B-4108EE0917E4}"/>
              </a:ext>
            </a:extLst>
          </p:cNvPr>
          <p:cNvSpPr txBox="1"/>
          <p:nvPr/>
        </p:nvSpPr>
        <p:spPr>
          <a:xfrm>
            <a:off x="7272997" y="4350234"/>
            <a:ext cx="458769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Ressources sur le site de l’IPEF : </a:t>
            </a:r>
          </a:p>
          <a:p>
            <a:r>
              <a:rPr lang="fr-FR" sz="2000" dirty="0"/>
              <a:t>Formation enregistrée</a:t>
            </a:r>
          </a:p>
        </p:txBody>
      </p:sp>
      <p:sp>
        <p:nvSpPr>
          <p:cNvPr id="2" name="Flèche : droite 1">
            <a:extLst>
              <a:ext uri="{FF2B5EF4-FFF2-40B4-BE49-F238E27FC236}">
                <a16:creationId xmlns:a16="http://schemas.microsoft.com/office/drawing/2014/main" id="{762E505D-595A-4D6B-9FF2-1194D587C8E0}"/>
              </a:ext>
            </a:extLst>
          </p:cNvPr>
          <p:cNvSpPr/>
          <p:nvPr/>
        </p:nvSpPr>
        <p:spPr>
          <a:xfrm>
            <a:off x="5838092" y="1096484"/>
            <a:ext cx="102694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 : droite 22">
            <a:extLst>
              <a:ext uri="{FF2B5EF4-FFF2-40B4-BE49-F238E27FC236}">
                <a16:creationId xmlns:a16="http://schemas.microsoft.com/office/drawing/2014/main" id="{47E4EE0F-042B-4C4B-AF4E-668746BDEA9B}"/>
              </a:ext>
            </a:extLst>
          </p:cNvPr>
          <p:cNvSpPr/>
          <p:nvPr/>
        </p:nvSpPr>
        <p:spPr>
          <a:xfrm>
            <a:off x="5845342" y="1676015"/>
            <a:ext cx="102694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 : droite 23">
            <a:extLst>
              <a:ext uri="{FF2B5EF4-FFF2-40B4-BE49-F238E27FC236}">
                <a16:creationId xmlns:a16="http://schemas.microsoft.com/office/drawing/2014/main" id="{F1B738FD-3605-4278-9C26-5693C69CF30F}"/>
              </a:ext>
            </a:extLst>
          </p:cNvPr>
          <p:cNvSpPr/>
          <p:nvPr/>
        </p:nvSpPr>
        <p:spPr>
          <a:xfrm>
            <a:off x="5845342" y="2510904"/>
            <a:ext cx="102694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 : droite 24">
            <a:extLst>
              <a:ext uri="{FF2B5EF4-FFF2-40B4-BE49-F238E27FC236}">
                <a16:creationId xmlns:a16="http://schemas.microsoft.com/office/drawing/2014/main" id="{40D0AF25-7042-435E-8F6D-A0210E260D28}"/>
              </a:ext>
            </a:extLst>
          </p:cNvPr>
          <p:cNvSpPr/>
          <p:nvPr/>
        </p:nvSpPr>
        <p:spPr>
          <a:xfrm>
            <a:off x="5849823" y="3345793"/>
            <a:ext cx="102694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B1ADEF6F-C726-4671-AC53-305010C333B1}"/>
              </a:ext>
            </a:extLst>
          </p:cNvPr>
          <p:cNvSpPr/>
          <p:nvPr/>
        </p:nvSpPr>
        <p:spPr>
          <a:xfrm>
            <a:off x="5845342" y="4504122"/>
            <a:ext cx="1026942" cy="40011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409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7A15A4E-B892-4058-A001-16434AE1A159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Titre 4">
            <a:extLst>
              <a:ext uri="{FF2B5EF4-FFF2-40B4-BE49-F238E27FC236}">
                <a16:creationId xmlns:a16="http://schemas.microsoft.com/office/drawing/2014/main" id="{B434F526-9E4A-4881-815C-5846E3CAC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075" y="202850"/>
            <a:ext cx="11188922" cy="497712"/>
          </a:xfrm>
          <a:solidFill>
            <a:schemeClr val="accent4">
              <a:lumMod val="50000"/>
            </a:schemeClr>
          </a:solidFill>
        </p:spPr>
        <p:txBody>
          <a:bodyPr rtlCol="0" anchor="ctr" anchorCtr="0"/>
          <a:lstStyle/>
          <a:p>
            <a:pPr algn="ctr" rtl="0"/>
            <a:r>
              <a:rPr lang="fr-FR" b="1" dirty="0">
                <a:solidFill>
                  <a:schemeClr val="bg1"/>
                </a:solidFill>
              </a:rPr>
              <a:t>Des questions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2515545-2E88-42DE-BA0C-10692FA2ECDE}"/>
              </a:ext>
            </a:extLst>
          </p:cNvPr>
          <p:cNvSpPr txBox="1"/>
          <p:nvPr/>
        </p:nvSpPr>
        <p:spPr>
          <a:xfrm>
            <a:off x="656075" y="856675"/>
            <a:ext cx="5760592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Une évaluation qui n’est pas uniforme est-elle juste ?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EBEBE96-F7FE-4469-B43B-25A321040E02}"/>
              </a:ext>
            </a:extLst>
          </p:cNvPr>
          <p:cNvSpPr txBox="1"/>
          <p:nvPr/>
        </p:nvSpPr>
        <p:spPr>
          <a:xfrm>
            <a:off x="1064274" y="3859094"/>
            <a:ext cx="7827931" cy="40011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L’évaluation via des supports en ligne est-elle fiable ?</a:t>
            </a: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912E947-0A7F-4A9F-AE93-78C1A3868B1F}"/>
              </a:ext>
            </a:extLst>
          </p:cNvPr>
          <p:cNvSpPr txBox="1"/>
          <p:nvPr/>
        </p:nvSpPr>
        <p:spPr>
          <a:xfrm>
            <a:off x="2610678" y="1672754"/>
            <a:ext cx="8819324" cy="19389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000" dirty="0"/>
              <a:t>Elle est équitable mais non égalitaire. Elle permet à chacun d’exprimer ses compétences à son niveau et donne un feed-back essentiel à l’enseignant pour remédier.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Elle donne confiance car laisse la possibilité à l’élève fragile d’utiliser des outils d’étayage, d’avoir plus de temps pour réaliser la tâche, d’être évalué quand il se sent prêt, …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4EEC3E54-7931-4919-A5B7-D1C3BAFB0120}"/>
              </a:ext>
            </a:extLst>
          </p:cNvPr>
          <p:cNvSpPr txBox="1"/>
          <p:nvPr/>
        </p:nvSpPr>
        <p:spPr>
          <a:xfrm>
            <a:off x="2445026" y="4562272"/>
            <a:ext cx="881932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fr-FR" sz="2000" dirty="0"/>
              <a:t>La </a:t>
            </a:r>
            <a:r>
              <a:rPr lang="fr-FR" sz="2000" dirty="0" err="1"/>
              <a:t>rétro-action</a:t>
            </a:r>
            <a:r>
              <a:rPr lang="fr-FR" sz="2000" dirty="0"/>
              <a:t> est plus rapide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Favorise l’évaluation formative, l’auto évaluation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Elle est fiable du moment que les compétences et les critères de réussite sont clairement identifiés .</a:t>
            </a:r>
          </a:p>
        </p:txBody>
      </p:sp>
    </p:spTree>
    <p:extLst>
      <p:ext uri="{BB962C8B-B14F-4D97-AF65-F5344CB8AC3E}">
        <p14:creationId xmlns:p14="http://schemas.microsoft.com/office/powerpoint/2010/main" val="2935753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7A15A4E-B892-4058-A001-16434AE1A159}"/>
              </a:ext>
            </a:extLst>
          </p:cNvPr>
          <p:cNvSpPr/>
          <p:nvPr/>
        </p:nvSpPr>
        <p:spPr>
          <a:xfrm>
            <a:off x="331304" y="2292626"/>
            <a:ext cx="477079" cy="223961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5E69CEE-B682-4505-82A9-CBD3CCFB236E}"/>
              </a:ext>
            </a:extLst>
          </p:cNvPr>
          <p:cNvSpPr txBox="1"/>
          <p:nvPr/>
        </p:nvSpPr>
        <p:spPr>
          <a:xfrm>
            <a:off x="808383" y="665842"/>
            <a:ext cx="10557880" cy="707886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Faut-il empêcher les élèves de « tricher » (regarder la correction pendant l’exercice, demander à un adulte de donner les réponses …) ?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A3363A88-168E-4D42-958F-0A646B686257}"/>
              </a:ext>
            </a:extLst>
          </p:cNvPr>
          <p:cNvSpPr txBox="1"/>
          <p:nvPr/>
        </p:nvSpPr>
        <p:spPr>
          <a:xfrm>
            <a:off x="1139687" y="1729806"/>
            <a:ext cx="10721009" cy="372409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/>
              <a:t>« Tricher » développe certaines capacités !</a:t>
            </a:r>
          </a:p>
          <a:p>
            <a:r>
              <a:rPr lang="fr-FR" sz="2000" dirty="0"/>
              <a:t>Pour éviter la « malhonnêteté scolaire » :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Souplesse dans le rythme de l’évaluation (laisser du temps, laisser le choix du moment de l’évaluation, …)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Transformer la représentation souvent faussée de l’élève sur l’évaluation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Différencier la tâche pour la rendre réalisable : lever les craintes, donner confiance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Limiter l’enjeu de l’évaluation : doit faire partie du processus d’apprentissage </a:t>
            </a:r>
            <a:r>
              <a:rPr lang="fr-FR" sz="1600" dirty="0"/>
              <a:t>(évaluation courte, régulière, qui mesure les acquis et qui a un but précis) </a:t>
            </a:r>
            <a:r>
              <a:rPr lang="fr-FR" sz="2000" dirty="0"/>
              <a:t>et pas uniquement présentée comme une sanction </a:t>
            </a:r>
            <a:r>
              <a:rPr lang="fr-FR" sz="1600" dirty="0"/>
              <a:t>(contrôle)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Ne pas évaluer dans un climat compétitif par rapport aux autres.</a:t>
            </a:r>
          </a:p>
          <a:p>
            <a:pPr marL="342900" indent="-342900">
              <a:buFontTx/>
              <a:buChar char="-"/>
            </a:pPr>
            <a:r>
              <a:rPr lang="fr-FR" sz="2000" dirty="0" err="1"/>
              <a:t>Etablir</a:t>
            </a:r>
            <a:r>
              <a:rPr lang="fr-FR" sz="2000" dirty="0"/>
              <a:t> une relation de confiance enseignant / élève</a:t>
            </a:r>
          </a:p>
          <a:p>
            <a:pPr marL="342900" indent="-342900">
              <a:buFontTx/>
              <a:buChar char="-"/>
            </a:pPr>
            <a:r>
              <a:rPr lang="fr-FR" sz="2000" dirty="0"/>
              <a:t>Permettre différentes formes de restitution : orale, écrite</a:t>
            </a:r>
          </a:p>
        </p:txBody>
      </p:sp>
    </p:spTree>
    <p:extLst>
      <p:ext uri="{BB962C8B-B14F-4D97-AF65-F5344CB8AC3E}">
        <p14:creationId xmlns:p14="http://schemas.microsoft.com/office/powerpoint/2010/main" val="29997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Fashion Brochure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0C0C0C"/>
      </a:accent2>
      <a:accent3>
        <a:srgbClr val="595959"/>
      </a:accent3>
      <a:accent4>
        <a:srgbClr val="F9D5E9"/>
      </a:accent4>
      <a:accent5>
        <a:srgbClr val="EE81BD"/>
      </a:accent5>
      <a:accent6>
        <a:srgbClr val="D54773"/>
      </a:accent6>
      <a:hlink>
        <a:srgbClr val="C830CC"/>
      </a:hlink>
      <a:folHlink>
        <a:srgbClr val="8C8C8C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54169_TF16411254" id="{F97F0743-2BF5-4293-8A96-C334729DE1D0}" vid="{0D54A90D-2370-4FE2-8F78-C3DB41C842C8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D0B596E-8E5F-4DB7-9C0B-A416410C0FA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71DA07E-9A1F-402C-A357-ABD24F8C703B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5215998C-280A-471A-8BB1-CDC2B95FC2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Présentation moderne</Template>
  <TotalTime>0</TotalTime>
  <Words>967</Words>
  <Application>Microsoft Office PowerPoint</Application>
  <PresentationFormat>Grand écran</PresentationFormat>
  <Paragraphs>132</Paragraphs>
  <Slides>10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Thème Office</vt:lpstr>
      <vt:lpstr>Évaluer à distance</vt:lpstr>
      <vt:lpstr>Des conditions particulières pour évaluer</vt:lpstr>
      <vt:lpstr>Pourquoi évaluer ?</vt:lpstr>
      <vt:lpstr>Présentation PowerPoint</vt:lpstr>
      <vt:lpstr>Qu’évalue t-on?</vt:lpstr>
      <vt:lpstr>Comment évalue t-on?</vt:lpstr>
      <vt:lpstr>Avec quels outils ?</vt:lpstr>
      <vt:lpstr>Des questions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2020-04-13T14:23:08Z</dcterms:created>
  <dcterms:modified xsi:type="dcterms:W3CDTF">2020-04-14T13:34:41Z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