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86A2-19E7-4CCC-8EA8-5720764E9F9F}" type="datetimeFigureOut">
              <a:rPr lang="fr-FR" smtClean="0"/>
              <a:t>25/01/2018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F8699-8BE5-4E1B-89D2-E6BC637BB502}" type="slidenum">
              <a:rPr lang="fr-FR" smtClean="0"/>
              <a:t>‹N°›</a:t>
            </a:fld>
            <a:endParaRPr lang="fr-FR"/>
          </a:p>
        </p:txBody>
      </p:sp>
    </p:spTree>
    <p:extLst>
      <p:ext uri="{BB962C8B-B14F-4D97-AF65-F5344CB8AC3E}">
        <p14:creationId xmlns:p14="http://schemas.microsoft.com/office/powerpoint/2010/main" val="126841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630DE6EC-C7E9-4171-B858-81A9CE50E754}" type="datetime1">
              <a:rPr lang="fr-FR" smtClean="0"/>
              <a:t>25/01/2018</a:t>
            </a:fld>
            <a:endParaRPr lang="fr-FR"/>
          </a:p>
        </p:txBody>
      </p:sp>
      <p:sp>
        <p:nvSpPr>
          <p:cNvPr id="5" name="Footer Placeholder 4"/>
          <p:cNvSpPr>
            <a:spLocks noGrp="1"/>
          </p:cNvSpPr>
          <p:nvPr>
            <p:ph type="ftr" sz="quarter" idx="11"/>
          </p:nvPr>
        </p:nvSpPr>
        <p:spPr/>
        <p:txBody>
          <a:bodyPr/>
          <a:lstStyle/>
          <a:p>
            <a:r>
              <a:rPr lang="fr-FR" smtClean="0"/>
              <a:t>Christine RICHARD CPAPV 76</a:t>
            </a:r>
            <a:endParaRPr lang="fr-FR"/>
          </a:p>
        </p:txBody>
      </p:sp>
      <p:sp>
        <p:nvSpPr>
          <p:cNvPr id="6" name="Slide Number Placeholder 5"/>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394910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A8AA10D-52D9-4299-BF64-03982BC57AF8}" type="datetime1">
              <a:rPr lang="fr-FR" smtClean="0"/>
              <a:t>25/01/2018</a:t>
            </a:fld>
            <a:endParaRPr lang="fr-FR"/>
          </a:p>
        </p:txBody>
      </p:sp>
      <p:sp>
        <p:nvSpPr>
          <p:cNvPr id="5" name="Footer Placeholder 4"/>
          <p:cNvSpPr>
            <a:spLocks noGrp="1"/>
          </p:cNvSpPr>
          <p:nvPr>
            <p:ph type="ftr" sz="quarter" idx="11"/>
          </p:nvPr>
        </p:nvSpPr>
        <p:spPr/>
        <p:txBody>
          <a:bodyPr/>
          <a:lstStyle/>
          <a:p>
            <a:r>
              <a:rPr lang="fr-FR" smtClean="0"/>
              <a:t>Christine RICHARD CPAPV 76</a:t>
            </a:r>
            <a:endParaRPr lang="fr-FR"/>
          </a:p>
        </p:txBody>
      </p:sp>
      <p:sp>
        <p:nvSpPr>
          <p:cNvPr id="6" name="Slide Number Placeholder 5"/>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163100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998F39B-E228-4DB0-A398-9B43873F8FB6}" type="datetime1">
              <a:rPr lang="fr-FR" smtClean="0"/>
              <a:t>25/01/2018</a:t>
            </a:fld>
            <a:endParaRPr lang="fr-FR"/>
          </a:p>
        </p:txBody>
      </p:sp>
      <p:sp>
        <p:nvSpPr>
          <p:cNvPr id="5" name="Footer Placeholder 4"/>
          <p:cNvSpPr>
            <a:spLocks noGrp="1"/>
          </p:cNvSpPr>
          <p:nvPr>
            <p:ph type="ftr" sz="quarter" idx="11"/>
          </p:nvPr>
        </p:nvSpPr>
        <p:spPr/>
        <p:txBody>
          <a:bodyPr/>
          <a:lstStyle/>
          <a:p>
            <a:r>
              <a:rPr lang="fr-FR" smtClean="0"/>
              <a:t>Christine RICHARD CPAPV 76</a:t>
            </a:r>
            <a:endParaRPr lang="fr-FR"/>
          </a:p>
        </p:txBody>
      </p:sp>
      <p:sp>
        <p:nvSpPr>
          <p:cNvPr id="6" name="Slide Number Placeholder 5"/>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359087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DE04068-CFE3-401D-92A1-C2404A380EA4}" type="datetime1">
              <a:rPr lang="fr-FR" smtClean="0"/>
              <a:t>25/01/2018</a:t>
            </a:fld>
            <a:endParaRPr lang="fr-FR"/>
          </a:p>
        </p:txBody>
      </p:sp>
      <p:sp>
        <p:nvSpPr>
          <p:cNvPr id="5" name="Footer Placeholder 4"/>
          <p:cNvSpPr>
            <a:spLocks noGrp="1"/>
          </p:cNvSpPr>
          <p:nvPr>
            <p:ph type="ftr" sz="quarter" idx="11"/>
          </p:nvPr>
        </p:nvSpPr>
        <p:spPr/>
        <p:txBody>
          <a:bodyPr/>
          <a:lstStyle/>
          <a:p>
            <a:r>
              <a:rPr lang="fr-FR" smtClean="0"/>
              <a:t>Christine RICHARD CPAPV 76</a:t>
            </a:r>
            <a:endParaRPr lang="fr-FR"/>
          </a:p>
        </p:txBody>
      </p:sp>
      <p:sp>
        <p:nvSpPr>
          <p:cNvPr id="6" name="Slide Number Placeholder 5"/>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205704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7E69FB4-CFFB-4D93-A126-4762F5BB8CAA}" type="datetime1">
              <a:rPr lang="fr-FR" smtClean="0"/>
              <a:t>25/01/2018</a:t>
            </a:fld>
            <a:endParaRPr lang="fr-FR"/>
          </a:p>
        </p:txBody>
      </p:sp>
      <p:sp>
        <p:nvSpPr>
          <p:cNvPr id="5" name="Footer Placeholder 4"/>
          <p:cNvSpPr>
            <a:spLocks noGrp="1"/>
          </p:cNvSpPr>
          <p:nvPr>
            <p:ph type="ftr" sz="quarter" idx="11"/>
          </p:nvPr>
        </p:nvSpPr>
        <p:spPr/>
        <p:txBody>
          <a:bodyPr/>
          <a:lstStyle/>
          <a:p>
            <a:r>
              <a:rPr lang="fr-FR" smtClean="0"/>
              <a:t>Christine RICHARD CPAPV 76</a:t>
            </a:r>
            <a:endParaRPr lang="fr-FR"/>
          </a:p>
        </p:txBody>
      </p:sp>
      <p:sp>
        <p:nvSpPr>
          <p:cNvPr id="6" name="Slide Number Placeholder 5"/>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168588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DC57B8A-24B8-4D53-AD4C-453444F97D5B}" type="datetime1">
              <a:rPr lang="fr-FR" smtClean="0"/>
              <a:t>25/01/2018</a:t>
            </a:fld>
            <a:endParaRPr lang="fr-FR"/>
          </a:p>
        </p:txBody>
      </p:sp>
      <p:sp>
        <p:nvSpPr>
          <p:cNvPr id="6" name="Footer Placeholder 5"/>
          <p:cNvSpPr>
            <a:spLocks noGrp="1"/>
          </p:cNvSpPr>
          <p:nvPr>
            <p:ph type="ftr" sz="quarter" idx="11"/>
          </p:nvPr>
        </p:nvSpPr>
        <p:spPr/>
        <p:txBody>
          <a:bodyPr/>
          <a:lstStyle/>
          <a:p>
            <a:r>
              <a:rPr lang="fr-FR" smtClean="0"/>
              <a:t>Christine RICHARD CPAPV 76</a:t>
            </a:r>
            <a:endParaRPr lang="fr-FR"/>
          </a:p>
        </p:txBody>
      </p:sp>
      <p:sp>
        <p:nvSpPr>
          <p:cNvPr id="7" name="Slide Number Placeholder 6"/>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262209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9AEF75F-C3BE-40E3-BD3C-2AAEE0295C31}" type="datetime1">
              <a:rPr lang="fr-FR" smtClean="0"/>
              <a:t>25/01/2018</a:t>
            </a:fld>
            <a:endParaRPr lang="fr-FR"/>
          </a:p>
        </p:txBody>
      </p:sp>
      <p:sp>
        <p:nvSpPr>
          <p:cNvPr id="8" name="Footer Placeholder 7"/>
          <p:cNvSpPr>
            <a:spLocks noGrp="1"/>
          </p:cNvSpPr>
          <p:nvPr>
            <p:ph type="ftr" sz="quarter" idx="11"/>
          </p:nvPr>
        </p:nvSpPr>
        <p:spPr/>
        <p:txBody>
          <a:bodyPr/>
          <a:lstStyle/>
          <a:p>
            <a:r>
              <a:rPr lang="fr-FR" smtClean="0"/>
              <a:t>Christine RICHARD CPAPV 76</a:t>
            </a:r>
            <a:endParaRPr lang="fr-FR"/>
          </a:p>
        </p:txBody>
      </p:sp>
      <p:sp>
        <p:nvSpPr>
          <p:cNvPr id="9" name="Slide Number Placeholder 8"/>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22962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650AB7-75C6-4D7B-BFAC-555B6878B596}" type="datetime1">
              <a:rPr lang="fr-FR" smtClean="0"/>
              <a:t>25/01/2018</a:t>
            </a:fld>
            <a:endParaRPr lang="fr-FR"/>
          </a:p>
        </p:txBody>
      </p:sp>
      <p:sp>
        <p:nvSpPr>
          <p:cNvPr id="4" name="Footer Placeholder 3"/>
          <p:cNvSpPr>
            <a:spLocks noGrp="1"/>
          </p:cNvSpPr>
          <p:nvPr>
            <p:ph type="ftr" sz="quarter" idx="11"/>
          </p:nvPr>
        </p:nvSpPr>
        <p:spPr/>
        <p:txBody>
          <a:bodyPr/>
          <a:lstStyle/>
          <a:p>
            <a:r>
              <a:rPr lang="fr-FR" smtClean="0"/>
              <a:t>Christine RICHARD CPAPV 76</a:t>
            </a:r>
            <a:endParaRPr lang="fr-FR"/>
          </a:p>
        </p:txBody>
      </p:sp>
      <p:sp>
        <p:nvSpPr>
          <p:cNvPr id="5" name="Slide Number Placeholder 4"/>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103600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EDC34-B291-4435-90D7-4F0C5C579ECB}" type="datetime1">
              <a:rPr lang="fr-FR" smtClean="0"/>
              <a:t>25/01/2018</a:t>
            </a:fld>
            <a:endParaRPr lang="fr-FR"/>
          </a:p>
        </p:txBody>
      </p:sp>
      <p:sp>
        <p:nvSpPr>
          <p:cNvPr id="3" name="Footer Placeholder 2"/>
          <p:cNvSpPr>
            <a:spLocks noGrp="1"/>
          </p:cNvSpPr>
          <p:nvPr>
            <p:ph type="ftr" sz="quarter" idx="11"/>
          </p:nvPr>
        </p:nvSpPr>
        <p:spPr/>
        <p:txBody>
          <a:bodyPr/>
          <a:lstStyle/>
          <a:p>
            <a:r>
              <a:rPr lang="fr-FR" smtClean="0"/>
              <a:t>Christine RICHARD CPAPV 76</a:t>
            </a:r>
            <a:endParaRPr lang="fr-FR"/>
          </a:p>
        </p:txBody>
      </p:sp>
      <p:sp>
        <p:nvSpPr>
          <p:cNvPr id="4" name="Slide Number Placeholder 3"/>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61272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8DD6561-715D-4FA1-91CA-4F4E228B585C}" type="datetime1">
              <a:rPr lang="fr-FR" smtClean="0"/>
              <a:t>25/01/2018</a:t>
            </a:fld>
            <a:endParaRPr lang="fr-FR"/>
          </a:p>
        </p:txBody>
      </p:sp>
      <p:sp>
        <p:nvSpPr>
          <p:cNvPr id="6" name="Footer Placeholder 5"/>
          <p:cNvSpPr>
            <a:spLocks noGrp="1"/>
          </p:cNvSpPr>
          <p:nvPr>
            <p:ph type="ftr" sz="quarter" idx="11"/>
          </p:nvPr>
        </p:nvSpPr>
        <p:spPr/>
        <p:txBody>
          <a:bodyPr/>
          <a:lstStyle/>
          <a:p>
            <a:r>
              <a:rPr lang="fr-FR" smtClean="0"/>
              <a:t>Christine RICHARD CPAPV 76</a:t>
            </a:r>
            <a:endParaRPr lang="fr-FR"/>
          </a:p>
        </p:txBody>
      </p:sp>
      <p:sp>
        <p:nvSpPr>
          <p:cNvPr id="7" name="Slide Number Placeholder 6"/>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304567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11614C9-414E-4289-8773-64088BA841B5}" type="datetime1">
              <a:rPr lang="fr-FR" smtClean="0"/>
              <a:t>25/01/2018</a:t>
            </a:fld>
            <a:endParaRPr lang="fr-FR"/>
          </a:p>
        </p:txBody>
      </p:sp>
      <p:sp>
        <p:nvSpPr>
          <p:cNvPr id="6" name="Footer Placeholder 5"/>
          <p:cNvSpPr>
            <a:spLocks noGrp="1"/>
          </p:cNvSpPr>
          <p:nvPr>
            <p:ph type="ftr" sz="quarter" idx="11"/>
          </p:nvPr>
        </p:nvSpPr>
        <p:spPr/>
        <p:txBody>
          <a:bodyPr/>
          <a:lstStyle/>
          <a:p>
            <a:r>
              <a:rPr lang="fr-FR" smtClean="0"/>
              <a:t>Christine RICHARD CPAPV 76</a:t>
            </a:r>
            <a:endParaRPr lang="fr-FR"/>
          </a:p>
        </p:txBody>
      </p:sp>
      <p:sp>
        <p:nvSpPr>
          <p:cNvPr id="7" name="Slide Number Placeholder 6"/>
          <p:cNvSpPr>
            <a:spLocks noGrp="1"/>
          </p:cNvSpPr>
          <p:nvPr>
            <p:ph type="sldNum" sz="quarter" idx="12"/>
          </p:nvPr>
        </p:nvSpPr>
        <p:spPr/>
        <p:txBody>
          <a:bodyPr/>
          <a:lstStyle/>
          <a:p>
            <a:fld id="{3CAFD7B9-7169-4AA3-A3FE-737EB3F0249E}" type="slidenum">
              <a:rPr lang="fr-FR" smtClean="0"/>
              <a:t>‹N°›</a:t>
            </a:fld>
            <a:endParaRPr lang="fr-FR"/>
          </a:p>
        </p:txBody>
      </p:sp>
    </p:spTree>
    <p:extLst>
      <p:ext uri="{BB962C8B-B14F-4D97-AF65-F5344CB8AC3E}">
        <p14:creationId xmlns:p14="http://schemas.microsoft.com/office/powerpoint/2010/main" val="224953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7637C-A694-4541-9944-1083E5BF663C}" type="datetime1">
              <a:rPr lang="fr-FR" smtClean="0"/>
              <a:t>25/01/2018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Christine RICHARD CPAPV 76</a:t>
            </a:r>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FD7B9-7169-4AA3-A3FE-737EB3F0249E}" type="slidenum">
              <a:rPr lang="fr-FR" smtClean="0"/>
              <a:t>‹N°›</a:t>
            </a:fld>
            <a:endParaRPr lang="fr-FR"/>
          </a:p>
        </p:txBody>
      </p:sp>
    </p:spTree>
    <p:extLst>
      <p:ext uri="{BB962C8B-B14F-4D97-AF65-F5344CB8AC3E}">
        <p14:creationId xmlns:p14="http://schemas.microsoft.com/office/powerpoint/2010/main" val="2133457309"/>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1982"/>
            <a:ext cx="12192000" cy="816827"/>
          </a:xfrm>
          <a:prstGeom prst="rect">
            <a:avLst/>
          </a:prstGeom>
        </p:spPr>
        <p:txBody>
          <a:bodyPr wrap="square">
            <a:spAutoFit/>
          </a:bodyPr>
          <a:lstStyle/>
          <a:p>
            <a:pPr algn="ctr">
              <a:lnSpc>
                <a:spcPct val="107000"/>
              </a:lnSpc>
              <a:spcAft>
                <a:spcPts val="0"/>
              </a:spcAft>
            </a:pPr>
            <a:r>
              <a:rPr lang="fr-FR" sz="4400" b="1" dirty="0" smtClean="0">
                <a:latin typeface="Calibri" panose="020F0502020204030204" pitchFamily="34" charset="0"/>
                <a:ea typeface="Calibri" panose="020F0502020204030204" pitchFamily="34" charset="0"/>
                <a:cs typeface="Calibri" panose="020F0502020204030204" pitchFamily="34" charset="0"/>
              </a:rPr>
              <a:t>LA PHOTOGRAPHIE À L'ÉCOLE MATERNELLE</a:t>
            </a:r>
            <a:endParaRPr lang="fr-FR"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978372" y="1961369"/>
            <a:ext cx="6485302" cy="553357"/>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Calibri" panose="020F0502020204030204" pitchFamily="34" charset="0"/>
                <a:cs typeface="Calibri" panose="020F0502020204030204" pitchFamily="34" charset="0"/>
              </a:rPr>
              <a:t>QUELLE PLACE DANS LES PROGRAMMES ?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978372" y="3126897"/>
            <a:ext cx="6577057" cy="523220"/>
          </a:xfrm>
          <a:prstGeom prst="rect">
            <a:avLst/>
          </a:prstGeom>
        </p:spPr>
        <p:txBody>
          <a:bodyPr wrap="none">
            <a:spAutoFit/>
          </a:bodyPr>
          <a:lstStyle/>
          <a:p>
            <a:r>
              <a:rPr lang="fr-FR" sz="2800" b="1" dirty="0">
                <a:latin typeface="Calibri" panose="020F0502020204030204" pitchFamily="34" charset="0"/>
                <a:ea typeface="Times New Roman" panose="02020603050405020304" pitchFamily="18" charset="0"/>
              </a:rPr>
              <a:t>POURQUOI LA PHOTOGRAPHIE A L’ECOLE ?</a:t>
            </a:r>
            <a:endParaRPr lang="fr-FR" sz="2800" dirty="0"/>
          </a:p>
        </p:txBody>
      </p:sp>
      <p:sp>
        <p:nvSpPr>
          <p:cNvPr id="7" name="Rectangle 6"/>
          <p:cNvSpPr/>
          <p:nvPr/>
        </p:nvSpPr>
        <p:spPr>
          <a:xfrm>
            <a:off x="995203" y="4367742"/>
            <a:ext cx="6045053" cy="553357"/>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Calibri" panose="020F0502020204030204" pitchFamily="34" charset="0"/>
                <a:cs typeface="Calibri" panose="020F0502020204030204" pitchFamily="34" charset="0"/>
              </a:rPr>
              <a:t>PETITE HISTOIRE DE LA PHOTOGRAPHIE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space réservé du pied de page 7"/>
          <p:cNvSpPr>
            <a:spLocks noGrp="1"/>
          </p:cNvSpPr>
          <p:nvPr>
            <p:ph type="ftr" sz="quarter" idx="11"/>
          </p:nvPr>
        </p:nvSpPr>
        <p:spPr/>
        <p:txBody>
          <a:bodyPr/>
          <a:lstStyle/>
          <a:p>
            <a:r>
              <a:rPr lang="fr-FR" smtClean="0"/>
              <a:t>Christine RICHARD CPAPV 76</a:t>
            </a:r>
            <a:endParaRPr lang="fr-FR"/>
          </a:p>
        </p:txBody>
      </p:sp>
      <p:sp>
        <p:nvSpPr>
          <p:cNvPr id="9" name="Espace réservé du numéro de diapositive 8"/>
          <p:cNvSpPr>
            <a:spLocks noGrp="1"/>
          </p:cNvSpPr>
          <p:nvPr>
            <p:ph type="sldNum" sz="quarter" idx="12"/>
          </p:nvPr>
        </p:nvSpPr>
        <p:spPr/>
        <p:txBody>
          <a:bodyPr/>
          <a:lstStyle/>
          <a:p>
            <a:fld id="{3CAFD7B9-7169-4AA3-A3FE-737EB3F0249E}" type="slidenum">
              <a:rPr lang="fr-FR" smtClean="0"/>
              <a:t>1</a:t>
            </a:fld>
            <a:endParaRPr lang="fr-FR"/>
          </a:p>
        </p:txBody>
      </p:sp>
    </p:spTree>
    <p:extLst>
      <p:ext uri="{BB962C8B-B14F-4D97-AF65-F5344CB8AC3E}">
        <p14:creationId xmlns:p14="http://schemas.microsoft.com/office/powerpoint/2010/main" val="282377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Christine RICHARD CPAPV 76</a:t>
            </a:r>
            <a:endParaRPr lang="fr-FR"/>
          </a:p>
        </p:txBody>
      </p:sp>
      <p:sp>
        <p:nvSpPr>
          <p:cNvPr id="3" name="Espace réservé du numéro de diapositive 2"/>
          <p:cNvSpPr>
            <a:spLocks noGrp="1"/>
          </p:cNvSpPr>
          <p:nvPr>
            <p:ph type="sldNum" sz="quarter" idx="12"/>
          </p:nvPr>
        </p:nvSpPr>
        <p:spPr/>
        <p:txBody>
          <a:bodyPr/>
          <a:lstStyle/>
          <a:p>
            <a:fld id="{3CAFD7B9-7169-4AA3-A3FE-737EB3F0249E}" type="slidenum">
              <a:rPr lang="fr-FR" smtClean="0"/>
              <a:t>2</a:t>
            </a:fld>
            <a:endParaRPr lang="fr-FR"/>
          </a:p>
        </p:txBody>
      </p:sp>
      <p:sp>
        <p:nvSpPr>
          <p:cNvPr id="4" name="Rectangle 3"/>
          <p:cNvSpPr/>
          <p:nvPr/>
        </p:nvSpPr>
        <p:spPr>
          <a:xfrm>
            <a:off x="306265" y="912753"/>
            <a:ext cx="11579469" cy="5295168"/>
          </a:xfrm>
          <a:prstGeom prst="rect">
            <a:avLst/>
          </a:prstGeom>
        </p:spPr>
        <p:txBody>
          <a:bodyPr wrap="square">
            <a:spAutoFit/>
          </a:bodyPr>
          <a:lstStyle/>
          <a:p>
            <a:pPr>
              <a:lnSpc>
                <a:spcPct val="107000"/>
              </a:lnSpc>
              <a:spcAft>
                <a:spcPts val="0"/>
              </a:spcAft>
            </a:pPr>
            <a:r>
              <a:rPr lang="fr-FR" b="1" dirty="0" smtClean="0">
                <a:latin typeface="Calibri" panose="020F0502020204030204" pitchFamily="34" charset="0"/>
                <a:ea typeface="Times New Roman" panose="02020603050405020304" pitchFamily="18" charset="0"/>
                <a:cs typeface="Calibri" panose="020F0502020204030204" pitchFamily="34" charset="0"/>
              </a:rPr>
              <a:t>Agir</a:t>
            </a:r>
            <a:r>
              <a:rPr lang="fr-FR" b="1" dirty="0">
                <a:latin typeface="Calibri" panose="020F0502020204030204" pitchFamily="34" charset="0"/>
                <a:ea typeface="Times New Roman" panose="02020603050405020304" pitchFamily="18" charset="0"/>
                <a:cs typeface="Calibri" panose="020F0502020204030204" pitchFamily="34" charset="0"/>
              </a:rPr>
              <a:t>, s’exprimer, comprendre à travers les activités </a:t>
            </a:r>
            <a:r>
              <a:rPr lang="fr-FR" b="1" dirty="0" smtClean="0">
                <a:latin typeface="Calibri" panose="020F0502020204030204" pitchFamily="34" charset="0"/>
                <a:ea typeface="Times New Roman" panose="02020603050405020304" pitchFamily="18" charset="0"/>
                <a:cs typeface="Calibri" panose="020F0502020204030204" pitchFamily="34" charset="0"/>
              </a:rPr>
              <a:t>artistiques.</a:t>
            </a: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Explorer la </a:t>
            </a:r>
            <a:r>
              <a:rPr lang="fr-FR" dirty="0" smtClean="0">
                <a:latin typeface="Calibri" panose="020F0502020204030204" pitchFamily="34" charset="0"/>
                <a:ea typeface="Times New Roman" panose="02020603050405020304" pitchFamily="18" charset="0"/>
                <a:cs typeface="Calibri" panose="020F0502020204030204" pitchFamily="34" charset="0"/>
              </a:rPr>
              <a:t>matière.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Développer du goût pour les pratiques </a:t>
            </a:r>
            <a:r>
              <a:rPr lang="fr-FR" dirty="0" smtClean="0">
                <a:latin typeface="Calibri" panose="020F0502020204030204" pitchFamily="34" charset="0"/>
                <a:ea typeface="Times New Roman" panose="02020603050405020304" pitchFamily="18" charset="0"/>
                <a:cs typeface="Calibri" panose="020F0502020204030204" pitchFamily="34" charset="0"/>
              </a:rPr>
              <a:t>artistiques.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Découvrir différentes formes d'expression </a:t>
            </a:r>
            <a:r>
              <a:rPr lang="fr-FR" dirty="0" smtClean="0">
                <a:latin typeface="Calibri" panose="020F0502020204030204" pitchFamily="34" charset="0"/>
                <a:ea typeface="Times New Roman" panose="02020603050405020304" pitchFamily="18" charset="0"/>
                <a:cs typeface="Calibri" panose="020F0502020204030204" pitchFamily="34" charset="0"/>
              </a:rPr>
              <a:t>artistique.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Vivre et exprimer des émotions, formuler des </a:t>
            </a:r>
            <a:r>
              <a:rPr lang="fr-FR" dirty="0" smtClean="0">
                <a:latin typeface="Calibri" panose="020F0502020204030204" pitchFamily="34" charset="0"/>
                <a:ea typeface="Times New Roman" panose="02020603050405020304" pitchFamily="18" charset="0"/>
                <a:cs typeface="Calibri" panose="020F0502020204030204" pitchFamily="34" charset="0"/>
              </a:rPr>
              <a:t>choix.</a:t>
            </a: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Observer, comprendre et transformer des images : </a:t>
            </a: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Les enfants apprennent peu à peu à caractériser les différentes images, fixes ou animées, et leurs fonctions, et à distinguer le réel de sa représentation, afin d'avoir à terme un regard critique sur la multitude d'images auxquelles ils sont confrontés depuis leur plus jeune </a:t>
            </a:r>
            <a:r>
              <a:rPr lang="fr-FR" dirty="0" smtClean="0">
                <a:latin typeface="Calibri" panose="020F0502020204030204" pitchFamily="34" charset="0"/>
                <a:ea typeface="Times New Roman" panose="02020603050405020304" pitchFamily="18" charset="0"/>
                <a:cs typeface="Calibri" panose="020F0502020204030204" pitchFamily="34" charset="0"/>
              </a:rPr>
              <a:t>âge.</a:t>
            </a: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Eduquer et affiner le regard </a:t>
            </a:r>
            <a:r>
              <a:rPr lang="fr-FR" dirty="0">
                <a:latin typeface="Calibri" panose="020F0502020204030204" pitchFamily="34" charset="0"/>
                <a:ea typeface="Times New Roman" panose="02020603050405020304" pitchFamily="18" charset="0"/>
                <a:cs typeface="Calibri" panose="020F0502020204030204" pitchFamily="34" charset="0"/>
              </a:rPr>
              <a:t>de l’élève par l’observation de son environnement selon différents points de vue en limitant son champ visuel à travers l’utilisation d’un appareil photo. </a:t>
            </a:r>
            <a:endParaRPr lang="fr-FR" dirty="0" smtClean="0">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Times New Roman" panose="02020603050405020304" pitchFamily="18" charset="0"/>
                <a:cs typeface="Calibri" panose="020F0502020204030204" pitchFamily="34" charset="0"/>
              </a:rPr>
              <a:t>Eveiller </a:t>
            </a:r>
            <a:r>
              <a:rPr lang="fr-FR" dirty="0">
                <a:latin typeface="Calibri" panose="020F0502020204030204" pitchFamily="34" charset="0"/>
                <a:ea typeface="Times New Roman" panose="02020603050405020304" pitchFamily="18" charset="0"/>
                <a:cs typeface="Calibri" panose="020F0502020204030204" pitchFamily="34" charset="0"/>
              </a:rPr>
              <a:t>l’enfant à l’analyse d’images (description, provenance, tri d’images…). </a:t>
            </a:r>
          </a:p>
          <a:p>
            <a:pPr>
              <a:lnSpc>
                <a:spcPct val="107000"/>
              </a:lnSpc>
              <a:spcAft>
                <a:spcPts val="0"/>
              </a:spcAft>
            </a:pPr>
            <a:endParaRPr lang="fr-FR" dirty="0" smtClean="0">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Times New Roman" panose="02020603050405020304" pitchFamily="18" charset="0"/>
                <a:cs typeface="Calibri" panose="020F0502020204030204" pitchFamily="34" charset="0"/>
              </a:rPr>
              <a:t>Permettre </a:t>
            </a:r>
            <a:r>
              <a:rPr lang="fr-FR" dirty="0">
                <a:latin typeface="Calibri" panose="020F0502020204030204" pitchFamily="34" charset="0"/>
                <a:ea typeface="Times New Roman" panose="02020603050405020304" pitchFamily="18" charset="0"/>
                <a:cs typeface="Calibri" panose="020F0502020204030204" pitchFamily="34" charset="0"/>
              </a:rPr>
              <a:t>à l’élève </a:t>
            </a:r>
            <a:r>
              <a:rPr lang="fr-FR" b="1" dirty="0">
                <a:latin typeface="Calibri" panose="020F0502020204030204" pitchFamily="34" charset="0"/>
                <a:ea typeface="Times New Roman" panose="02020603050405020304" pitchFamily="18" charset="0"/>
                <a:cs typeface="Calibri" panose="020F0502020204030204" pitchFamily="34" charset="0"/>
              </a:rPr>
              <a:t>d’élaborer sa propre démarche artistique </a:t>
            </a:r>
            <a:r>
              <a:rPr lang="fr-FR" dirty="0">
                <a:latin typeface="Calibri" panose="020F0502020204030204" pitchFamily="34" charset="0"/>
                <a:ea typeface="Times New Roman" panose="02020603050405020304" pitchFamily="18" charset="0"/>
                <a:cs typeface="Calibri" panose="020F0502020204030204" pitchFamily="34" charset="0"/>
              </a:rPr>
              <a:t>en observant, en transformant, en produisant des images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Utiliser, fabriquer, manipuler des objets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Utiliser des outils numériques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554009" y="231422"/>
            <a:ext cx="6485302" cy="532903"/>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Calibri" panose="020F0502020204030204" pitchFamily="34" charset="0"/>
                <a:cs typeface="Calibri" panose="020F0502020204030204" pitchFamily="34" charset="0"/>
              </a:rPr>
              <a:t>QUELLE PLACE DANS LES PROGRAMMES ? </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2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Christine RICHARD CPAPV 76</a:t>
            </a:r>
            <a:endParaRPr lang="fr-FR"/>
          </a:p>
        </p:txBody>
      </p:sp>
      <p:sp>
        <p:nvSpPr>
          <p:cNvPr id="3" name="Espace réservé du numéro de diapositive 2"/>
          <p:cNvSpPr>
            <a:spLocks noGrp="1"/>
          </p:cNvSpPr>
          <p:nvPr>
            <p:ph type="sldNum" sz="quarter" idx="12"/>
          </p:nvPr>
        </p:nvSpPr>
        <p:spPr/>
        <p:txBody>
          <a:bodyPr/>
          <a:lstStyle/>
          <a:p>
            <a:fld id="{3CAFD7B9-7169-4AA3-A3FE-737EB3F0249E}" type="slidenum">
              <a:rPr lang="fr-FR" smtClean="0"/>
              <a:t>3</a:t>
            </a:fld>
            <a:endParaRPr lang="fr-FR"/>
          </a:p>
        </p:txBody>
      </p:sp>
      <p:sp>
        <p:nvSpPr>
          <p:cNvPr id="4" name="Rectangle 3"/>
          <p:cNvSpPr/>
          <p:nvPr/>
        </p:nvSpPr>
        <p:spPr>
          <a:xfrm>
            <a:off x="581891" y="1134400"/>
            <a:ext cx="11028217" cy="3286477"/>
          </a:xfrm>
          <a:prstGeom prst="rect">
            <a:avLst/>
          </a:prstGeom>
        </p:spPr>
        <p:txBody>
          <a:bodyPr wrap="square">
            <a:spAutoFit/>
          </a:bodyPr>
          <a:lstStyle/>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CONSTRUIRE SA </a:t>
            </a:r>
            <a:r>
              <a:rPr lang="fr-FR" b="1" dirty="0" smtClean="0">
                <a:latin typeface="Calibri" panose="020F0502020204030204" pitchFamily="34" charset="0"/>
                <a:ea typeface="Calibri" panose="020F0502020204030204" pitchFamily="34" charset="0"/>
                <a:cs typeface="Calibri" panose="020F0502020204030204" pitchFamily="34" charset="0"/>
              </a:rPr>
              <a:t>PERSONNALITE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Développer ses compétences du vivre ensemble pour accéder à une vie sociale et à l’autonomie.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Prendre </a:t>
            </a:r>
            <a:r>
              <a:rPr lang="fr-FR" dirty="0">
                <a:latin typeface="Calibri" panose="020F0502020204030204" pitchFamily="34" charset="0"/>
                <a:ea typeface="Calibri" panose="020F0502020204030204" pitchFamily="34" charset="0"/>
                <a:cs typeface="Calibri" panose="020F0502020204030204" pitchFamily="34" charset="0"/>
              </a:rPr>
              <a:t>conscience de son corps.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Prendre </a:t>
            </a:r>
            <a:r>
              <a:rPr lang="fr-FR" dirty="0">
                <a:latin typeface="Calibri" panose="020F0502020204030204" pitchFamily="34" charset="0"/>
                <a:ea typeface="Calibri" panose="020F0502020204030204" pitchFamily="34" charset="0"/>
                <a:cs typeface="Calibri" panose="020F0502020204030204" pitchFamily="34" charset="0"/>
              </a:rPr>
              <a:t>conscience de l’autre.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Prendre </a:t>
            </a:r>
            <a:r>
              <a:rPr lang="fr-FR" dirty="0">
                <a:latin typeface="Calibri" panose="020F0502020204030204" pitchFamily="34" charset="0"/>
                <a:ea typeface="Calibri" panose="020F0502020204030204" pitchFamily="34" charset="0"/>
                <a:cs typeface="Calibri" panose="020F0502020204030204" pitchFamily="34" charset="0"/>
              </a:rPr>
              <a:t>conscience de ce qui est réel autour de lui et de ce qui est imaginaire (images).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Rencontrer </a:t>
            </a:r>
            <a:r>
              <a:rPr lang="fr-FR" dirty="0">
                <a:latin typeface="Calibri" panose="020F0502020204030204" pitchFamily="34" charset="0"/>
                <a:ea typeface="Calibri" panose="020F0502020204030204" pitchFamily="34" charset="0"/>
                <a:cs typeface="Calibri" panose="020F0502020204030204" pitchFamily="34" charset="0"/>
              </a:rPr>
              <a:t>des artistes.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322071" y="315169"/>
            <a:ext cx="6577057" cy="532903"/>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Times New Roman" panose="02020603050405020304" pitchFamily="18" charset="0"/>
                <a:cs typeface="Calibri" panose="020F0502020204030204" pitchFamily="34" charset="0"/>
              </a:rPr>
              <a:t>POURQUOI LA PHOTOGRAPHIE A L’ECOLE ?</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730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Christine RICHARD CPAPV 76</a:t>
            </a:r>
            <a:endParaRPr lang="fr-FR"/>
          </a:p>
        </p:txBody>
      </p:sp>
      <p:sp>
        <p:nvSpPr>
          <p:cNvPr id="3" name="Espace réservé du numéro de diapositive 2"/>
          <p:cNvSpPr>
            <a:spLocks noGrp="1"/>
          </p:cNvSpPr>
          <p:nvPr>
            <p:ph type="sldNum" sz="quarter" idx="12"/>
          </p:nvPr>
        </p:nvSpPr>
        <p:spPr/>
        <p:txBody>
          <a:bodyPr/>
          <a:lstStyle/>
          <a:p>
            <a:fld id="{3CAFD7B9-7169-4AA3-A3FE-737EB3F0249E}" type="slidenum">
              <a:rPr lang="fr-FR" smtClean="0"/>
              <a:t>4</a:t>
            </a:fld>
            <a:endParaRPr lang="fr-FR"/>
          </a:p>
        </p:txBody>
      </p:sp>
      <p:sp>
        <p:nvSpPr>
          <p:cNvPr id="4" name="Rectangle 3"/>
          <p:cNvSpPr/>
          <p:nvPr/>
        </p:nvSpPr>
        <p:spPr>
          <a:xfrm>
            <a:off x="434109" y="1140438"/>
            <a:ext cx="11323782" cy="4636590"/>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CONSTRUIRE SA SENBILITE ESTHETIQUE ET DEVELOPPER DES </a:t>
            </a:r>
            <a:r>
              <a:rPr lang="fr-FR" b="1" dirty="0" smtClean="0">
                <a:latin typeface="Calibri" panose="020F0502020204030204" pitchFamily="34" charset="0"/>
                <a:ea typeface="Calibri" panose="020F0502020204030204" pitchFamily="34" charset="0"/>
                <a:cs typeface="Calibri" panose="020F0502020204030204" pitchFamily="34" charset="0"/>
              </a:rPr>
              <a:t>CONNAISSANCES</a:t>
            </a: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sa sensibilité en rencontrant de nombreuses images.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sa personnalité en exprimant des préférences.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Observer </a:t>
            </a:r>
            <a:r>
              <a:rPr lang="fr-FR" dirty="0">
                <a:latin typeface="Calibri" panose="020F0502020204030204" pitchFamily="34" charset="0"/>
                <a:ea typeface="Calibri" panose="020F0502020204030204" pitchFamily="34" charset="0"/>
                <a:cs typeface="Calibri" panose="020F0502020204030204" pitchFamily="34" charset="0"/>
              </a:rPr>
              <a:t>de nombreuses images et les questionner.</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la soif d’apprendre, l’envie de connaître, d’observer de nouvelles </a:t>
            </a:r>
            <a:r>
              <a:rPr lang="fr-FR" dirty="0" smtClean="0">
                <a:latin typeface="Calibri" panose="020F0502020204030204" pitchFamily="34" charset="0"/>
                <a:ea typeface="Calibri" panose="020F0502020204030204" pitchFamily="34" charset="0"/>
                <a:cs typeface="Calibri" panose="020F0502020204030204" pitchFamily="34" charset="0"/>
              </a:rPr>
              <a:t>choses.</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Sensibiliser </a:t>
            </a:r>
            <a:r>
              <a:rPr lang="fr-FR" dirty="0">
                <a:latin typeface="Calibri" panose="020F0502020204030204" pitchFamily="34" charset="0"/>
                <a:ea typeface="Calibri" panose="020F0502020204030204" pitchFamily="34" charset="0"/>
                <a:cs typeface="Calibri" panose="020F0502020204030204" pitchFamily="34" charset="0"/>
              </a:rPr>
              <a:t>l’élève à la réflexion, à la découverte du monde (problèmes proches de l’élève comme les hommes, les animaux, les plantes, les phénomènes naturels</a:t>
            </a:r>
            <a:r>
              <a:rPr lang="fr-FR" dirty="0" smtClean="0">
                <a:latin typeface="Calibri" panose="020F0502020204030204" pitchFamily="34" charset="0"/>
                <a:ea typeface="Calibri" panose="020F0502020204030204" pitchFamily="34" charset="0"/>
                <a:cs typeface="Calibri" panose="020F0502020204030204" pitchFamily="34" charset="0"/>
              </a:rPr>
              <a:t>…).</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Faire </a:t>
            </a:r>
            <a:r>
              <a:rPr lang="fr-FR" dirty="0">
                <a:latin typeface="Calibri" panose="020F0502020204030204" pitchFamily="34" charset="0"/>
                <a:ea typeface="Calibri" panose="020F0502020204030204" pitchFamily="34" charset="0"/>
                <a:cs typeface="Calibri" panose="020F0502020204030204" pitchFamily="34" charset="0"/>
              </a:rPr>
              <a:t>des recherches, des lectures d’images dans des livres, des documents iconographiques imprimés ou </a:t>
            </a:r>
            <a:r>
              <a:rPr lang="fr-FR" dirty="0" smtClean="0">
                <a:latin typeface="Calibri" panose="020F0502020204030204" pitchFamily="34" charset="0"/>
                <a:ea typeface="Calibri" panose="020F0502020204030204" pitchFamily="34" charset="0"/>
                <a:cs typeface="Calibri" panose="020F0502020204030204" pitchFamily="34" charset="0"/>
              </a:rPr>
              <a:t>numérisés.</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un langage adapté pour verbaliser ce qu’il comprend.</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208543" y="182662"/>
            <a:ext cx="6577057" cy="532903"/>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Times New Roman" panose="02020603050405020304" pitchFamily="18" charset="0"/>
                <a:cs typeface="Calibri" panose="020F0502020204030204" pitchFamily="34" charset="0"/>
              </a:rPr>
              <a:t>POURQUOI LA PHOTOGRAPHIE A L’ECOLE ?</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8190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Christine RICHARD CPAPV 76</a:t>
            </a:r>
            <a:endParaRPr lang="fr-FR"/>
          </a:p>
        </p:txBody>
      </p:sp>
      <p:sp>
        <p:nvSpPr>
          <p:cNvPr id="3" name="Espace réservé du numéro de diapositive 2"/>
          <p:cNvSpPr>
            <a:spLocks noGrp="1"/>
          </p:cNvSpPr>
          <p:nvPr>
            <p:ph type="sldNum" sz="quarter" idx="12"/>
          </p:nvPr>
        </p:nvSpPr>
        <p:spPr/>
        <p:txBody>
          <a:bodyPr/>
          <a:lstStyle/>
          <a:p>
            <a:fld id="{3CAFD7B9-7169-4AA3-A3FE-737EB3F0249E}" type="slidenum">
              <a:rPr lang="fr-FR" smtClean="0"/>
              <a:t>5</a:t>
            </a:fld>
            <a:endParaRPr lang="fr-FR"/>
          </a:p>
        </p:txBody>
      </p:sp>
      <p:sp>
        <p:nvSpPr>
          <p:cNvPr id="4" name="Rectangle 3"/>
          <p:cNvSpPr/>
          <p:nvPr/>
        </p:nvSpPr>
        <p:spPr>
          <a:xfrm>
            <a:off x="378691" y="1093056"/>
            <a:ext cx="11406909" cy="4406078"/>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CONSTRUIRE DES REPERES DANS LE </a:t>
            </a:r>
            <a:r>
              <a:rPr lang="fr-FR" b="1" dirty="0" smtClean="0">
                <a:latin typeface="Calibri" panose="020F0502020204030204" pitchFamily="34" charset="0"/>
                <a:ea typeface="Calibri" panose="020F0502020204030204" pitchFamily="34" charset="0"/>
                <a:cs typeface="Calibri" panose="020F0502020204030204" pitchFamily="34" charset="0"/>
              </a:rPr>
              <a:t>TEMPS</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la notion d’espace par la connaissance de l’espace quotidien de l’élève (de la classe, de l’école, du quartier</a:t>
            </a:r>
            <a:r>
              <a:rPr lang="fr-FR" dirty="0" smtClean="0">
                <a:latin typeface="Calibri" panose="020F0502020204030204" pitchFamily="34" charset="0"/>
                <a:ea typeface="Calibri" panose="020F0502020204030204" pitchFamily="34" charset="0"/>
                <a:cs typeface="Calibri" panose="020F0502020204030204" pitchFamily="34" charset="0"/>
              </a:rPr>
              <a:t>).</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Développer </a:t>
            </a:r>
            <a:r>
              <a:rPr lang="fr-FR" dirty="0">
                <a:latin typeface="Calibri" panose="020F0502020204030204" pitchFamily="34" charset="0"/>
                <a:ea typeface="Calibri" panose="020F0502020204030204" pitchFamily="34" charset="0"/>
                <a:cs typeface="Calibri" panose="020F0502020204030204" pitchFamily="34" charset="0"/>
              </a:rPr>
              <a:t>la notion de temps (journée de l’élève, repères chronologiques).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DEVELOPPER LA MAITRISE DE LA </a:t>
            </a:r>
            <a:r>
              <a:rPr lang="fr-FR" b="1" dirty="0" smtClean="0">
                <a:latin typeface="Calibri" panose="020F0502020204030204" pitchFamily="34" charset="0"/>
                <a:ea typeface="Calibri" panose="020F0502020204030204" pitchFamily="34" charset="0"/>
                <a:cs typeface="Calibri" panose="020F0502020204030204" pitchFamily="34" charset="0"/>
              </a:rPr>
              <a:t>LANGUE</a:t>
            </a:r>
          </a:p>
          <a:p>
            <a:pPr lvl="0">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Utiliser </a:t>
            </a:r>
            <a:r>
              <a:rPr lang="fr-FR" dirty="0">
                <a:latin typeface="Calibri" panose="020F0502020204030204" pitchFamily="34" charset="0"/>
                <a:ea typeface="Calibri" panose="020F0502020204030204" pitchFamily="34" charset="0"/>
                <a:cs typeface="Calibri" panose="020F0502020204030204" pitchFamily="34" charset="0"/>
              </a:rPr>
              <a:t>la photographie comme support de langage, pour structure la pensée, se souvenir...</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EDUQUER LE </a:t>
            </a:r>
            <a:r>
              <a:rPr lang="fr-FR" b="1" dirty="0" smtClean="0">
                <a:latin typeface="Calibri" panose="020F0502020204030204" pitchFamily="34" charset="0"/>
                <a:ea typeface="Calibri" panose="020F0502020204030204" pitchFamily="34" charset="0"/>
                <a:cs typeface="Calibri" panose="020F0502020204030204" pitchFamily="34" charset="0"/>
              </a:rPr>
              <a:t>REGARD</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Observer</a:t>
            </a:r>
            <a:r>
              <a:rPr lang="fr-FR" dirty="0">
                <a:latin typeface="Calibri" panose="020F0502020204030204" pitchFamily="34" charset="0"/>
                <a:ea typeface="Calibri" panose="020F0502020204030204" pitchFamily="34" charset="0"/>
                <a:cs typeface="Calibri" panose="020F0502020204030204" pitchFamily="34" charset="0"/>
              </a:rPr>
              <a:t>, analyser et comprendre les caractéristiques et les fonctions des images (les photographies liées à l’expérience vécue en classe, les affiches et les images prélevées dans l’environnement, les dessins et les illustrations d’albums, les reproductions d’œuvres, les images documentaires, les fictions (images fixes ou animées), les différentes images de l’écran de l’ordinateur, les images numériques</a:t>
            </a:r>
            <a:r>
              <a:rPr lang="fr-FR" dirty="0" smtClean="0">
                <a:latin typeface="Calibri" panose="020F0502020204030204" pitchFamily="34" charset="0"/>
                <a:ea typeface="Calibri" panose="020F0502020204030204" pitchFamily="34" charset="0"/>
                <a:cs typeface="Calibri" panose="020F0502020204030204" pitchFamily="34" charset="0"/>
              </a:rPr>
              <a:t>).</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Fréquenter </a:t>
            </a:r>
            <a:r>
              <a:rPr lang="fr-FR" dirty="0">
                <a:latin typeface="Calibri" panose="020F0502020204030204" pitchFamily="34" charset="0"/>
                <a:ea typeface="Calibri" panose="020F0502020204030204" pitchFamily="34" charset="0"/>
                <a:cs typeface="Calibri" panose="020F0502020204030204" pitchFamily="34" charset="0"/>
              </a:rPr>
              <a:t>des lieux culturels et de création.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208543" y="235840"/>
            <a:ext cx="6577057" cy="532903"/>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Times New Roman" panose="02020603050405020304" pitchFamily="18" charset="0"/>
                <a:cs typeface="Calibri" panose="020F0502020204030204" pitchFamily="34" charset="0"/>
              </a:rPr>
              <a:t>POURQUOI LA PHOTOGRAPHIE A L’ECOLE ?</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016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Christine RICHARD CPAPV 76</a:t>
            </a:r>
            <a:endParaRPr lang="fr-FR"/>
          </a:p>
        </p:txBody>
      </p:sp>
      <p:sp>
        <p:nvSpPr>
          <p:cNvPr id="3" name="Espace réservé du numéro de diapositive 2"/>
          <p:cNvSpPr>
            <a:spLocks noGrp="1"/>
          </p:cNvSpPr>
          <p:nvPr>
            <p:ph type="sldNum" sz="quarter" idx="12"/>
          </p:nvPr>
        </p:nvSpPr>
        <p:spPr/>
        <p:txBody>
          <a:bodyPr/>
          <a:lstStyle/>
          <a:p>
            <a:fld id="{3CAFD7B9-7169-4AA3-A3FE-737EB3F0249E}" type="slidenum">
              <a:rPr lang="fr-FR" smtClean="0"/>
              <a:t>6</a:t>
            </a:fld>
            <a:endParaRPr lang="fr-FR"/>
          </a:p>
        </p:txBody>
      </p:sp>
      <p:sp>
        <p:nvSpPr>
          <p:cNvPr id="4" name="Rectangle 3"/>
          <p:cNvSpPr/>
          <p:nvPr/>
        </p:nvSpPr>
        <p:spPr>
          <a:xfrm>
            <a:off x="457200" y="1058510"/>
            <a:ext cx="11277600" cy="3286477"/>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fr-FR" b="1" dirty="0">
                <a:latin typeface="Calibri" panose="020F0502020204030204" pitchFamily="34" charset="0"/>
                <a:ea typeface="Calibri" panose="020F0502020204030204" pitchFamily="34" charset="0"/>
                <a:cs typeface="Calibri" panose="020F0502020204030204" pitchFamily="34" charset="0"/>
              </a:rPr>
              <a:t>DEVELOPPER LA MAITRISE DE L’OUTIL : APPAREIL PHOTO, TABLETTE NUMERIQUE… ET SA CREATIVITE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Découvrir le monde des objets (l’appareil photo, la tablette </a:t>
            </a:r>
            <a:r>
              <a:rPr lang="fr-FR" dirty="0" smtClean="0">
                <a:latin typeface="Calibri" panose="020F0502020204030204" pitchFamily="34" charset="0"/>
                <a:ea typeface="Calibri" panose="020F0502020204030204" pitchFamily="34" charset="0"/>
                <a:cs typeface="Calibri" panose="020F0502020204030204" pitchFamily="34" charset="0"/>
              </a:rPr>
              <a:t>numérique, le smartphone) </a:t>
            </a:r>
            <a:r>
              <a:rPr lang="fr-FR" dirty="0">
                <a:latin typeface="Calibri" panose="020F0502020204030204" pitchFamily="34" charset="0"/>
                <a:ea typeface="Calibri" panose="020F0502020204030204" pitchFamily="34" charset="0"/>
                <a:cs typeface="Calibri" panose="020F0502020204030204" pitchFamily="34" charset="0"/>
              </a:rPr>
              <a:t>avec l'utilisation d'un objet technique en situation </a:t>
            </a:r>
            <a:r>
              <a:rPr lang="fr-FR" dirty="0" smtClean="0">
                <a:latin typeface="Calibri" panose="020F0502020204030204" pitchFamily="34" charset="0"/>
                <a:ea typeface="Calibri" panose="020F0502020204030204" pitchFamily="34" charset="0"/>
                <a:cs typeface="Calibri" panose="020F0502020204030204" pitchFamily="34" charset="0"/>
              </a:rPr>
              <a:t>fonctionnelle.</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Pour </a:t>
            </a:r>
            <a:r>
              <a:rPr lang="fr-FR" dirty="0">
                <a:latin typeface="Calibri" panose="020F0502020204030204" pitchFamily="34" charset="0"/>
                <a:ea typeface="Calibri" panose="020F0502020204030204" pitchFamily="34" charset="0"/>
                <a:cs typeface="Calibri" panose="020F0502020204030204" pitchFamily="34" charset="0"/>
              </a:rPr>
              <a:t>fixer un moment donné avec le groupe classe ou un petit groupe d’élèves (sortie culturelles, mémorisation d’une expérience vécue en classe ou hors de la classe, plantations…).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Calibri" panose="020F0502020204030204" pitchFamily="34" charset="0"/>
                <a:cs typeface="Calibri" panose="020F0502020204030204" pitchFamily="34" charset="0"/>
              </a:rPr>
              <a:t>Mettre </a:t>
            </a:r>
            <a:r>
              <a:rPr lang="fr-FR" dirty="0">
                <a:latin typeface="Calibri" panose="020F0502020204030204" pitchFamily="34" charset="0"/>
                <a:ea typeface="Calibri" panose="020F0502020204030204" pitchFamily="34" charset="0"/>
                <a:cs typeface="Calibri" panose="020F0502020204030204" pitchFamily="34" charset="0"/>
              </a:rPr>
              <a:t>en place des situations pédagogiques qui permettent de réaliser et lire des photographies (Réaliser des mises en scènes, des cadrages, parler à partir de portraits, raconter une histoire, album écho à la première personne, le cahier de vie de la classe…).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322071" y="148829"/>
            <a:ext cx="6577057" cy="532903"/>
          </a:xfrm>
          <a:prstGeom prst="rect">
            <a:avLst/>
          </a:prstGeom>
        </p:spPr>
        <p:txBody>
          <a:bodyPr wrap="none">
            <a:spAutoFit/>
          </a:bodyPr>
          <a:lstStyle/>
          <a:p>
            <a:pPr>
              <a:lnSpc>
                <a:spcPct val="107000"/>
              </a:lnSpc>
              <a:spcAft>
                <a:spcPts val="0"/>
              </a:spcAft>
            </a:pPr>
            <a:r>
              <a:rPr lang="fr-FR" sz="2800" b="1" dirty="0">
                <a:latin typeface="Calibri" panose="020F0502020204030204" pitchFamily="34" charset="0"/>
                <a:ea typeface="Times New Roman" panose="02020603050405020304" pitchFamily="18" charset="0"/>
                <a:cs typeface="Calibri" panose="020F0502020204030204" pitchFamily="34" charset="0"/>
              </a:rPr>
              <a:t>POURQUOI LA PHOTOGRAPHIE A L’ECOLE ?</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57268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450</Words>
  <Application>Microsoft Office PowerPoint</Application>
  <PresentationFormat>Grand écran</PresentationFormat>
  <Paragraphs>81</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Symbol</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vector>
  </TitlesOfParts>
  <Company>Rectorat de Rouen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richardc06</dc:creator>
  <cp:lastModifiedBy>richardc06</cp:lastModifiedBy>
  <cp:revision>22</cp:revision>
  <dcterms:created xsi:type="dcterms:W3CDTF">2018-01-22T21:14:10Z</dcterms:created>
  <dcterms:modified xsi:type="dcterms:W3CDTF">2018-01-25T20:09:45Z</dcterms:modified>
</cp:coreProperties>
</file>