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69" r:id="rId2"/>
    <p:sldId id="257" r:id="rId3"/>
    <p:sldId id="258" r:id="rId4"/>
    <p:sldId id="259" r:id="rId5"/>
    <p:sldId id="260" r:id="rId6"/>
    <p:sldId id="261" r:id="rId7"/>
    <p:sldId id="262" r:id="rId8"/>
    <p:sldId id="263" r:id="rId9"/>
    <p:sldId id="270" r:id="rId10"/>
    <p:sldId id="264" r:id="rId11"/>
    <p:sldId id="271" r:id="rId12"/>
    <p:sldId id="272" r:id="rId13"/>
    <p:sldId id="265" r:id="rId14"/>
    <p:sldId id="266" r:id="rId15"/>
    <p:sldId id="267" r:id="rId16"/>
    <p:sldId id="268" r:id="rId17"/>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9" d="100"/>
          <a:sy n="109" d="100"/>
        </p:scale>
        <p:origin x="636"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DAD40A1-0632-4774-B4EF-33A7FDA37C2C}" type="datetimeFigureOut">
              <a:rPr lang="fr-FR" smtClean="0"/>
              <a:t>29/01/2018</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74CFAF3-DB99-4E72-BDAF-27B158B9FE8F}" type="slidenum">
              <a:rPr lang="fr-FR" smtClean="0"/>
              <a:t>‹N°›</a:t>
            </a:fld>
            <a:endParaRPr lang="fr-FR"/>
          </a:p>
        </p:txBody>
      </p:sp>
    </p:spTree>
    <p:extLst>
      <p:ext uri="{BB962C8B-B14F-4D97-AF65-F5344CB8AC3E}">
        <p14:creationId xmlns:p14="http://schemas.microsoft.com/office/powerpoint/2010/main" val="17645835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e flou donne son cachet à l’image de guerre, il indique la précipitation et le caractère purement documentaire de l’image. Le grain semble indiquer le « vécu » du négatif, et celui du reporter, comme pour les photographies qu’a réalisées Capa du débarquement à Omaha Beach pour le numéro de Life devant paraitre le 19 juin 1945, qui ont été développées dans des conditions difficiles, selon les possibilités précaires du reporter. La fortune de ce type d’image de guerre, floue, mal développée, parfois décadrée, montre que ce qui devait être un « moins » devient un « plus ». C’est devenu une esthétique, qui reflète la droiture du photoreporter de guerre : près des soldats, soucieux de donner un témoignage sincère avant toute chose.</a:t>
            </a:r>
            <a:endParaRPr lang="fr-FR" dirty="0"/>
          </a:p>
        </p:txBody>
      </p:sp>
      <p:sp>
        <p:nvSpPr>
          <p:cNvPr id="4" name="Espace réservé du numéro de diapositive 3"/>
          <p:cNvSpPr>
            <a:spLocks noGrp="1"/>
          </p:cNvSpPr>
          <p:nvPr>
            <p:ph type="sldNum" sz="quarter" idx="10"/>
          </p:nvPr>
        </p:nvSpPr>
        <p:spPr/>
        <p:txBody>
          <a:bodyPr/>
          <a:lstStyle/>
          <a:p>
            <a:fld id="{498F8699-8BE5-4E1B-89D2-E6BC637BB502}" type="slidenum">
              <a:rPr lang="fr-FR" smtClean="0"/>
              <a:t>14</a:t>
            </a:fld>
            <a:endParaRPr lang="fr-FR"/>
          </a:p>
        </p:txBody>
      </p:sp>
    </p:spTree>
    <p:extLst>
      <p:ext uri="{BB962C8B-B14F-4D97-AF65-F5344CB8AC3E}">
        <p14:creationId xmlns:p14="http://schemas.microsoft.com/office/powerpoint/2010/main" val="12699021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smtClean="0"/>
              <a:t>Modifiez le style du titre</a:t>
            </a:r>
            <a:endParaRPr lang="fr-F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Modifier le style des sous-titres du masque</a:t>
            </a:r>
            <a:endParaRPr lang="fr-FR"/>
          </a:p>
        </p:txBody>
      </p:sp>
      <p:sp>
        <p:nvSpPr>
          <p:cNvPr id="4" name="Espace réservé de la date 3"/>
          <p:cNvSpPr>
            <a:spLocks noGrp="1"/>
          </p:cNvSpPr>
          <p:nvPr>
            <p:ph type="dt" sz="half" idx="10"/>
          </p:nvPr>
        </p:nvSpPr>
        <p:spPr/>
        <p:txBody>
          <a:bodyPr/>
          <a:lstStyle/>
          <a:p>
            <a:fld id="{9EF6CE7A-FFA9-439C-A4C1-A7D7A97D6B8C}" type="datetimeFigureOut">
              <a:rPr lang="fr-FR" smtClean="0"/>
              <a:t>29/01/2018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0E5E417-8E7D-4246-9466-F1A1FE60CC5D}" type="slidenum">
              <a:rPr lang="fr-FR" smtClean="0"/>
              <a:t>‹N°›</a:t>
            </a:fld>
            <a:endParaRPr lang="fr-FR"/>
          </a:p>
        </p:txBody>
      </p:sp>
    </p:spTree>
    <p:extLst>
      <p:ext uri="{BB962C8B-B14F-4D97-AF65-F5344CB8AC3E}">
        <p14:creationId xmlns:p14="http://schemas.microsoft.com/office/powerpoint/2010/main" val="3807730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9EF6CE7A-FFA9-439C-A4C1-A7D7A97D6B8C}" type="datetimeFigureOut">
              <a:rPr lang="fr-FR" smtClean="0"/>
              <a:t>29/01/2018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0E5E417-8E7D-4246-9466-F1A1FE60CC5D}" type="slidenum">
              <a:rPr lang="fr-FR" smtClean="0"/>
              <a:t>‹N°›</a:t>
            </a:fld>
            <a:endParaRPr lang="fr-FR"/>
          </a:p>
        </p:txBody>
      </p:sp>
    </p:spTree>
    <p:extLst>
      <p:ext uri="{BB962C8B-B14F-4D97-AF65-F5344CB8AC3E}">
        <p14:creationId xmlns:p14="http://schemas.microsoft.com/office/powerpoint/2010/main" val="29496943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9EF6CE7A-FFA9-439C-A4C1-A7D7A97D6B8C}" type="datetimeFigureOut">
              <a:rPr lang="fr-FR" smtClean="0"/>
              <a:t>29/01/2018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0E5E417-8E7D-4246-9466-F1A1FE60CC5D}" type="slidenum">
              <a:rPr lang="fr-FR" smtClean="0"/>
              <a:t>‹N°›</a:t>
            </a:fld>
            <a:endParaRPr lang="fr-FR"/>
          </a:p>
        </p:txBody>
      </p:sp>
    </p:spTree>
    <p:extLst>
      <p:ext uri="{BB962C8B-B14F-4D97-AF65-F5344CB8AC3E}">
        <p14:creationId xmlns:p14="http://schemas.microsoft.com/office/powerpoint/2010/main" val="12781815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9EF6CE7A-FFA9-439C-A4C1-A7D7A97D6B8C}" type="datetimeFigureOut">
              <a:rPr lang="fr-FR" smtClean="0"/>
              <a:t>29/01/2018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0E5E417-8E7D-4246-9466-F1A1FE60CC5D}" type="slidenum">
              <a:rPr lang="fr-FR" smtClean="0"/>
              <a:t>‹N°›</a:t>
            </a:fld>
            <a:endParaRPr lang="fr-FR"/>
          </a:p>
        </p:txBody>
      </p:sp>
    </p:spTree>
    <p:extLst>
      <p:ext uri="{BB962C8B-B14F-4D97-AF65-F5344CB8AC3E}">
        <p14:creationId xmlns:p14="http://schemas.microsoft.com/office/powerpoint/2010/main" val="9268487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smtClean="0"/>
              <a:t>Modifiez le style du titre</a:t>
            </a:r>
            <a:endParaRPr lang="fr-F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Modifier les styles du texte du masque</a:t>
            </a:r>
          </a:p>
        </p:txBody>
      </p:sp>
      <p:sp>
        <p:nvSpPr>
          <p:cNvPr id="4" name="Espace réservé de la date 3"/>
          <p:cNvSpPr>
            <a:spLocks noGrp="1"/>
          </p:cNvSpPr>
          <p:nvPr>
            <p:ph type="dt" sz="half" idx="10"/>
          </p:nvPr>
        </p:nvSpPr>
        <p:spPr/>
        <p:txBody>
          <a:bodyPr/>
          <a:lstStyle/>
          <a:p>
            <a:fld id="{9EF6CE7A-FFA9-439C-A4C1-A7D7A97D6B8C}" type="datetimeFigureOut">
              <a:rPr lang="fr-FR" smtClean="0"/>
              <a:t>29/01/2018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0E5E417-8E7D-4246-9466-F1A1FE60CC5D}" type="slidenum">
              <a:rPr lang="fr-FR" smtClean="0"/>
              <a:t>‹N°›</a:t>
            </a:fld>
            <a:endParaRPr lang="fr-FR"/>
          </a:p>
        </p:txBody>
      </p:sp>
    </p:spTree>
    <p:extLst>
      <p:ext uri="{BB962C8B-B14F-4D97-AF65-F5344CB8AC3E}">
        <p14:creationId xmlns:p14="http://schemas.microsoft.com/office/powerpoint/2010/main" val="10933032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838200" y="1825625"/>
            <a:ext cx="5181600" cy="435133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6172200" y="1825625"/>
            <a:ext cx="5181600" cy="435133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9EF6CE7A-FFA9-439C-A4C1-A7D7A97D6B8C}" type="datetimeFigureOut">
              <a:rPr lang="fr-FR" smtClean="0"/>
              <a:t>29/01/2018</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0E5E417-8E7D-4246-9466-F1A1FE60CC5D}" type="slidenum">
              <a:rPr lang="fr-FR" smtClean="0"/>
              <a:t>‹N°›</a:t>
            </a:fld>
            <a:endParaRPr lang="fr-FR"/>
          </a:p>
        </p:txBody>
      </p:sp>
    </p:spTree>
    <p:extLst>
      <p:ext uri="{BB962C8B-B14F-4D97-AF65-F5344CB8AC3E}">
        <p14:creationId xmlns:p14="http://schemas.microsoft.com/office/powerpoint/2010/main" val="7031713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smtClean="0"/>
              <a:t>Modifiez le style du titre</a:t>
            </a:r>
            <a:endParaRPr lang="fr-F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9EF6CE7A-FFA9-439C-A4C1-A7D7A97D6B8C}" type="datetimeFigureOut">
              <a:rPr lang="fr-FR" smtClean="0"/>
              <a:t>29/01/2018</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20E5E417-8E7D-4246-9466-F1A1FE60CC5D}" type="slidenum">
              <a:rPr lang="fr-FR" smtClean="0"/>
              <a:t>‹N°›</a:t>
            </a:fld>
            <a:endParaRPr lang="fr-FR"/>
          </a:p>
        </p:txBody>
      </p:sp>
    </p:spTree>
    <p:extLst>
      <p:ext uri="{BB962C8B-B14F-4D97-AF65-F5344CB8AC3E}">
        <p14:creationId xmlns:p14="http://schemas.microsoft.com/office/powerpoint/2010/main" val="8043628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9EF6CE7A-FFA9-439C-A4C1-A7D7A97D6B8C}" type="datetimeFigureOut">
              <a:rPr lang="fr-FR" smtClean="0"/>
              <a:t>29/01/2018</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20E5E417-8E7D-4246-9466-F1A1FE60CC5D}" type="slidenum">
              <a:rPr lang="fr-FR" smtClean="0"/>
              <a:t>‹N°›</a:t>
            </a:fld>
            <a:endParaRPr lang="fr-FR"/>
          </a:p>
        </p:txBody>
      </p:sp>
    </p:spTree>
    <p:extLst>
      <p:ext uri="{BB962C8B-B14F-4D97-AF65-F5344CB8AC3E}">
        <p14:creationId xmlns:p14="http://schemas.microsoft.com/office/powerpoint/2010/main" val="25518869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9EF6CE7A-FFA9-439C-A4C1-A7D7A97D6B8C}" type="datetimeFigureOut">
              <a:rPr lang="fr-FR" smtClean="0"/>
              <a:t>29/01/2018</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20E5E417-8E7D-4246-9466-F1A1FE60CC5D}" type="slidenum">
              <a:rPr lang="fr-FR" smtClean="0"/>
              <a:t>‹N°›</a:t>
            </a:fld>
            <a:endParaRPr lang="fr-FR"/>
          </a:p>
        </p:txBody>
      </p:sp>
    </p:spTree>
    <p:extLst>
      <p:ext uri="{BB962C8B-B14F-4D97-AF65-F5344CB8AC3E}">
        <p14:creationId xmlns:p14="http://schemas.microsoft.com/office/powerpoint/2010/main" val="1373783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Espace réservé de la date 4"/>
          <p:cNvSpPr>
            <a:spLocks noGrp="1"/>
          </p:cNvSpPr>
          <p:nvPr>
            <p:ph type="dt" sz="half" idx="10"/>
          </p:nvPr>
        </p:nvSpPr>
        <p:spPr/>
        <p:txBody>
          <a:bodyPr/>
          <a:lstStyle/>
          <a:p>
            <a:fld id="{9EF6CE7A-FFA9-439C-A4C1-A7D7A97D6B8C}" type="datetimeFigureOut">
              <a:rPr lang="fr-FR" smtClean="0"/>
              <a:t>29/01/2018</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0E5E417-8E7D-4246-9466-F1A1FE60CC5D}" type="slidenum">
              <a:rPr lang="fr-FR" smtClean="0"/>
              <a:t>‹N°›</a:t>
            </a:fld>
            <a:endParaRPr lang="fr-FR"/>
          </a:p>
        </p:txBody>
      </p:sp>
    </p:spTree>
    <p:extLst>
      <p:ext uri="{BB962C8B-B14F-4D97-AF65-F5344CB8AC3E}">
        <p14:creationId xmlns:p14="http://schemas.microsoft.com/office/powerpoint/2010/main" val="37993971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Espace réservé de la date 4"/>
          <p:cNvSpPr>
            <a:spLocks noGrp="1"/>
          </p:cNvSpPr>
          <p:nvPr>
            <p:ph type="dt" sz="half" idx="10"/>
          </p:nvPr>
        </p:nvSpPr>
        <p:spPr/>
        <p:txBody>
          <a:bodyPr/>
          <a:lstStyle/>
          <a:p>
            <a:fld id="{9EF6CE7A-FFA9-439C-A4C1-A7D7A97D6B8C}" type="datetimeFigureOut">
              <a:rPr lang="fr-FR" smtClean="0"/>
              <a:t>29/01/2018</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0E5E417-8E7D-4246-9466-F1A1FE60CC5D}" type="slidenum">
              <a:rPr lang="fr-FR" smtClean="0"/>
              <a:t>‹N°›</a:t>
            </a:fld>
            <a:endParaRPr lang="fr-FR"/>
          </a:p>
        </p:txBody>
      </p:sp>
    </p:spTree>
    <p:extLst>
      <p:ext uri="{BB962C8B-B14F-4D97-AF65-F5344CB8AC3E}">
        <p14:creationId xmlns:p14="http://schemas.microsoft.com/office/powerpoint/2010/main" val="8053531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F6CE7A-FFA9-439C-A4C1-A7D7A97D6B8C}" type="datetimeFigureOut">
              <a:rPr lang="fr-FR" smtClean="0"/>
              <a:t>29/01/2018</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E5E417-8E7D-4246-9466-F1A1FE60CC5D}" type="slidenum">
              <a:rPr lang="fr-FR" smtClean="0"/>
              <a:t>‹N°›</a:t>
            </a:fld>
            <a:endParaRPr lang="fr-FR"/>
          </a:p>
        </p:txBody>
      </p:sp>
    </p:spTree>
    <p:extLst>
      <p:ext uri="{BB962C8B-B14F-4D97-AF65-F5344CB8AC3E}">
        <p14:creationId xmlns:p14="http://schemas.microsoft.com/office/powerpoint/2010/main" val="42106235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7" Type="http://schemas.openxmlformats.org/officeDocument/2006/relationships/image" Target="../media/image27.jpg"/><Relationship Id="rId2" Type="http://schemas.openxmlformats.org/officeDocument/2006/relationships/image" Target="../media/image22.jpeg"/><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5.jpg"/><Relationship Id="rId4" Type="http://schemas.openxmlformats.org/officeDocument/2006/relationships/image" Target="../media/image24.jpg"/></Relationships>
</file>

<file path=ppt/slides/_rels/slide13.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7.xml"/><Relationship Id="rId5" Type="http://schemas.openxmlformats.org/officeDocument/2006/relationships/image" Target="../media/image33.gif"/><Relationship Id="rId4" Type="http://schemas.openxmlformats.org/officeDocument/2006/relationships/image" Target="../media/image32.jpeg"/></Relationships>
</file>

<file path=ppt/slides/_rels/slide1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34.jpg"/><Relationship Id="rId1" Type="http://schemas.openxmlformats.org/officeDocument/2006/relationships/slideLayout" Target="../slideLayouts/slideLayout7.xml"/><Relationship Id="rId4" Type="http://schemas.openxmlformats.org/officeDocument/2006/relationships/image" Target="../media/image36.jpg"/></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7.xml"/><Relationship Id="rId4" Type="http://schemas.openxmlformats.org/officeDocument/2006/relationships/image" Target="../media/image6.jpg"/></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15.jpeg"/><Relationship Id="rId2" Type="http://schemas.openxmlformats.org/officeDocument/2006/relationships/image" Target="../media/image10.GIF"/><Relationship Id="rId1" Type="http://schemas.openxmlformats.org/officeDocument/2006/relationships/slideLayout" Target="../slideLayouts/slideLayout7.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341982"/>
            <a:ext cx="12192000" cy="816827"/>
          </a:xfrm>
          <a:prstGeom prst="rect">
            <a:avLst/>
          </a:prstGeom>
        </p:spPr>
        <p:txBody>
          <a:bodyPr wrap="square">
            <a:spAutoFit/>
          </a:bodyPr>
          <a:lstStyle/>
          <a:p>
            <a:pPr algn="ctr">
              <a:lnSpc>
                <a:spcPct val="107000"/>
              </a:lnSpc>
              <a:spcAft>
                <a:spcPts val="0"/>
              </a:spcAft>
            </a:pPr>
            <a:r>
              <a:rPr lang="fr-FR" sz="4400" b="1" dirty="0" smtClean="0">
                <a:latin typeface="Calibri" panose="020F0502020204030204" pitchFamily="34" charset="0"/>
                <a:ea typeface="Calibri" panose="020F0502020204030204" pitchFamily="34" charset="0"/>
                <a:cs typeface="Calibri" panose="020F0502020204030204" pitchFamily="34" charset="0"/>
              </a:rPr>
              <a:t>LA PHOTOGRAPHIE À L'ÉCOLE</a:t>
            </a:r>
            <a:endParaRPr lang="fr-FR" sz="4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Rectangle 6"/>
          <p:cNvSpPr/>
          <p:nvPr/>
        </p:nvSpPr>
        <p:spPr>
          <a:xfrm>
            <a:off x="1204443" y="2927544"/>
            <a:ext cx="6045053" cy="553357"/>
          </a:xfrm>
          <a:prstGeom prst="rect">
            <a:avLst/>
          </a:prstGeom>
        </p:spPr>
        <p:txBody>
          <a:bodyPr wrap="none">
            <a:spAutoFit/>
          </a:bodyPr>
          <a:lstStyle/>
          <a:p>
            <a:pPr>
              <a:lnSpc>
                <a:spcPct val="107000"/>
              </a:lnSpc>
              <a:spcAft>
                <a:spcPts val="0"/>
              </a:spcAft>
            </a:pPr>
            <a:r>
              <a:rPr lang="fr-FR" sz="2800" b="1" dirty="0">
                <a:latin typeface="Calibri" panose="020F0502020204030204" pitchFamily="34" charset="0"/>
                <a:ea typeface="Calibri" panose="020F0502020204030204" pitchFamily="34" charset="0"/>
                <a:cs typeface="Calibri" panose="020F0502020204030204" pitchFamily="34" charset="0"/>
              </a:rPr>
              <a:t>PETITE HISTOIRE DE LA PHOTOGRAPHIE</a:t>
            </a:r>
            <a:endParaRPr lang="fr-FR"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Espace réservé du pied de page 7"/>
          <p:cNvSpPr>
            <a:spLocks noGrp="1"/>
          </p:cNvSpPr>
          <p:nvPr>
            <p:ph type="ftr" sz="quarter" idx="11"/>
          </p:nvPr>
        </p:nvSpPr>
        <p:spPr/>
        <p:txBody>
          <a:bodyPr/>
          <a:lstStyle/>
          <a:p>
            <a:r>
              <a:rPr lang="fr-FR" smtClean="0"/>
              <a:t>Christine RICHARD CPAPV 76</a:t>
            </a:r>
            <a:endParaRPr lang="fr-FR"/>
          </a:p>
        </p:txBody>
      </p:sp>
      <p:sp>
        <p:nvSpPr>
          <p:cNvPr id="9" name="Espace réservé du numéro de diapositive 8"/>
          <p:cNvSpPr>
            <a:spLocks noGrp="1"/>
          </p:cNvSpPr>
          <p:nvPr>
            <p:ph type="sldNum" sz="quarter" idx="12"/>
          </p:nvPr>
        </p:nvSpPr>
        <p:spPr/>
        <p:txBody>
          <a:bodyPr/>
          <a:lstStyle/>
          <a:p>
            <a:fld id="{3CAFD7B9-7169-4AA3-A3FE-737EB3F0249E}" type="slidenum">
              <a:rPr lang="fr-FR" smtClean="0"/>
              <a:t>1</a:t>
            </a:fld>
            <a:endParaRPr lang="fr-FR"/>
          </a:p>
        </p:txBody>
      </p:sp>
    </p:spTree>
    <p:extLst>
      <p:ext uri="{BB962C8B-B14F-4D97-AF65-F5344CB8AC3E}">
        <p14:creationId xmlns:p14="http://schemas.microsoft.com/office/powerpoint/2010/main" val="7887040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fr-FR" smtClean="0"/>
              <a:t>Christine RICHARD CPAPV 76</a:t>
            </a:r>
            <a:endParaRPr lang="fr-FR"/>
          </a:p>
        </p:txBody>
      </p:sp>
      <p:sp>
        <p:nvSpPr>
          <p:cNvPr id="3" name="Espace réservé du numéro de diapositive 2"/>
          <p:cNvSpPr>
            <a:spLocks noGrp="1"/>
          </p:cNvSpPr>
          <p:nvPr>
            <p:ph type="sldNum" sz="quarter" idx="12"/>
          </p:nvPr>
        </p:nvSpPr>
        <p:spPr/>
        <p:txBody>
          <a:bodyPr/>
          <a:lstStyle/>
          <a:p>
            <a:fld id="{3CAFD7B9-7169-4AA3-A3FE-737EB3F0249E}" type="slidenum">
              <a:rPr lang="fr-FR" smtClean="0"/>
              <a:t>10</a:t>
            </a:fld>
            <a:endParaRPr lang="fr-FR"/>
          </a:p>
        </p:txBody>
      </p:sp>
      <p:sp>
        <p:nvSpPr>
          <p:cNvPr id="4" name="Rectangle 3"/>
          <p:cNvSpPr/>
          <p:nvPr/>
        </p:nvSpPr>
        <p:spPr>
          <a:xfrm>
            <a:off x="322384" y="4485838"/>
            <a:ext cx="11749453" cy="2166875"/>
          </a:xfrm>
          <a:prstGeom prst="rect">
            <a:avLst/>
          </a:prstGeom>
        </p:spPr>
        <p:txBody>
          <a:bodyPr wrap="square">
            <a:spAutoFit/>
          </a:bodyPr>
          <a:lstStyle/>
          <a:p>
            <a:pPr>
              <a:lnSpc>
                <a:spcPct val="107000"/>
              </a:lnSpc>
              <a:spcAft>
                <a:spcPts val="0"/>
              </a:spcAft>
            </a:pPr>
            <a:r>
              <a:rPr lang="fr-FR" b="1" dirty="0">
                <a:ea typeface="Times New Roman" panose="02020603050405020304" pitchFamily="18" charset="0"/>
                <a:cs typeface="Calibri" panose="020F0502020204030204" pitchFamily="34" charset="0"/>
              </a:rPr>
              <a:t>1911-1913</a:t>
            </a:r>
            <a:r>
              <a:rPr lang="fr-FR" dirty="0">
                <a:ea typeface="Times New Roman" panose="02020603050405020304" pitchFamily="18" charset="0"/>
                <a:cs typeface="Calibri" panose="020F0502020204030204" pitchFamily="34" charset="0"/>
              </a:rPr>
              <a:t> : </a:t>
            </a:r>
            <a:r>
              <a:rPr lang="fr-FR" b="1" dirty="0">
                <a:ea typeface="Times New Roman" panose="02020603050405020304" pitchFamily="18" charset="0"/>
                <a:cs typeface="Calibri" panose="020F0502020204030204" pitchFamily="34" charset="0"/>
              </a:rPr>
              <a:t>Le </a:t>
            </a:r>
            <a:r>
              <a:rPr lang="fr-FR" b="1" dirty="0" err="1">
                <a:ea typeface="Times New Roman" panose="02020603050405020304" pitchFamily="18" charset="0"/>
                <a:cs typeface="Calibri" panose="020F0502020204030204" pitchFamily="34" charset="0"/>
              </a:rPr>
              <a:t>Leica</a:t>
            </a:r>
            <a:r>
              <a:rPr lang="fr-FR" dirty="0">
                <a:ea typeface="Times New Roman" panose="02020603050405020304" pitchFamily="18" charset="0"/>
                <a:cs typeface="Calibri" panose="020F0502020204030204" pitchFamily="34" charset="0"/>
              </a:rPr>
              <a:t> est créé par Oscar </a:t>
            </a:r>
            <a:r>
              <a:rPr lang="fr-FR" dirty="0" err="1">
                <a:ea typeface="Times New Roman" panose="02020603050405020304" pitchFamily="18" charset="0"/>
                <a:cs typeface="Calibri" panose="020F0502020204030204" pitchFamily="34" charset="0"/>
              </a:rPr>
              <a:t>Barnack</a:t>
            </a:r>
            <a:r>
              <a:rPr lang="fr-FR" dirty="0">
                <a:ea typeface="Times New Roman" panose="02020603050405020304" pitchFamily="18" charset="0"/>
                <a:cs typeface="Calibri" panose="020F0502020204030204" pitchFamily="34" charset="0"/>
              </a:rPr>
              <a:t>, un employé de la firme allemande </a:t>
            </a:r>
            <a:r>
              <a:rPr lang="fr-FR" dirty="0" err="1">
                <a:ea typeface="Times New Roman" panose="02020603050405020304" pitchFamily="18" charset="0"/>
                <a:cs typeface="Calibri" panose="020F0502020204030204" pitchFamily="34" charset="0"/>
              </a:rPr>
              <a:t>Leitz</a:t>
            </a:r>
            <a:r>
              <a:rPr lang="fr-FR" dirty="0">
                <a:ea typeface="Times New Roman" panose="02020603050405020304" pitchFamily="18" charset="0"/>
                <a:cs typeface="Calibri" panose="020F0502020204030204" pitchFamily="34" charset="0"/>
              </a:rPr>
              <a:t>, fabriquant d’optiques. </a:t>
            </a:r>
            <a:endParaRPr lang="fr-FR" dirty="0">
              <a:ea typeface="Calibri" panose="020F0502020204030204" pitchFamily="34" charset="0"/>
              <a:cs typeface="Times New Roman" panose="02020603050405020304" pitchFamily="18" charset="0"/>
            </a:endParaRPr>
          </a:p>
          <a:p>
            <a:pPr>
              <a:lnSpc>
                <a:spcPct val="107000"/>
              </a:lnSpc>
            </a:pPr>
            <a:r>
              <a:rPr lang="fr-FR" dirty="0">
                <a:ea typeface="Times New Roman" panose="02020603050405020304" pitchFamily="18" charset="0"/>
                <a:cs typeface="Calibri" panose="020F0502020204030204" pitchFamily="34" charset="0"/>
              </a:rPr>
              <a:t>Il voulait un petit appareil, </a:t>
            </a:r>
            <a:r>
              <a:rPr lang="fr-FR" b="1" dirty="0">
                <a:ea typeface="Times New Roman" panose="02020603050405020304" pitchFamily="18" charset="0"/>
                <a:cs typeface="Calibri" panose="020F0502020204030204" pitchFamily="34" charset="0"/>
              </a:rPr>
              <a:t>léger et maniable et silencieux</a:t>
            </a:r>
            <a:r>
              <a:rPr lang="fr-FR" dirty="0">
                <a:ea typeface="Times New Roman" panose="02020603050405020304" pitchFamily="18" charset="0"/>
                <a:cs typeface="Calibri" panose="020F0502020204030204" pitchFamily="34" charset="0"/>
              </a:rPr>
              <a:t>, que l’on puisse emmener partout.  </a:t>
            </a:r>
            <a:r>
              <a:rPr lang="fr-FR" i="1" dirty="0"/>
              <a:t>Entre 1913 et 1914, il adapta le format de film 35 mm, utilisé par le cinéma, à la photographie, créant ainsi le premier appareil photographique argentique de « petit format ». </a:t>
            </a:r>
            <a:r>
              <a:rPr lang="fr-FR" dirty="0" smtClean="0">
                <a:ea typeface="Times New Roman" panose="02020603050405020304" pitchFamily="18" charset="0"/>
                <a:cs typeface="Calibri" panose="020F0502020204030204" pitchFamily="34" charset="0"/>
              </a:rPr>
              <a:t>Il </a:t>
            </a:r>
            <a:r>
              <a:rPr lang="fr-FR" dirty="0">
                <a:ea typeface="Times New Roman" panose="02020603050405020304" pitchFamily="18" charset="0"/>
                <a:cs typeface="Calibri" panose="020F0502020204030204" pitchFamily="34" charset="0"/>
              </a:rPr>
              <a:t>utilise le fameux format 24 X 36, avec des pellicules de 36 poses : </a:t>
            </a:r>
            <a:r>
              <a:rPr lang="fr-FR" b="1" dirty="0">
                <a:ea typeface="Times New Roman" panose="02020603050405020304" pitchFamily="18" charset="0"/>
                <a:cs typeface="Calibri" panose="020F0502020204030204" pitchFamily="34" charset="0"/>
              </a:rPr>
              <a:t>ce n’est donc plus la peine de recharger son appareil</a:t>
            </a:r>
            <a:r>
              <a:rPr lang="fr-FR" dirty="0">
                <a:ea typeface="Times New Roman" panose="02020603050405020304" pitchFamily="18" charset="0"/>
                <a:cs typeface="Calibri" panose="020F0502020204030204" pitchFamily="34" charset="0"/>
              </a:rPr>
              <a:t> aussi souvent qu’avant. </a:t>
            </a:r>
            <a:r>
              <a:rPr lang="fr-FR" i="1" dirty="0"/>
              <a:t>Il inventa le concept de petit négatif à partir duquel on peut faire un tirage positif par agrandissement dans un local adapté aux travaux photographiques.</a:t>
            </a:r>
            <a:endParaRPr lang="fr-FR" dirty="0"/>
          </a:p>
          <a:p>
            <a:pPr>
              <a:lnSpc>
                <a:spcPct val="107000"/>
              </a:lnSpc>
              <a:spcAft>
                <a:spcPts val="0"/>
              </a:spcAft>
            </a:pPr>
            <a:endParaRPr lang="fr-FR" dirty="0">
              <a:effectLst/>
              <a:ea typeface="Calibri" panose="020F0502020204030204" pitchFamily="34" charset="0"/>
              <a:cs typeface="Times New Roman" panose="02020603050405020304" pitchFamily="18" charset="0"/>
            </a:endParaRPr>
          </a:p>
        </p:txBody>
      </p:sp>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1823" y="612471"/>
            <a:ext cx="5632939" cy="3717740"/>
          </a:xfrm>
          <a:prstGeom prst="rect">
            <a:avLst/>
          </a:prstGeom>
        </p:spPr>
      </p:pic>
      <p:pic>
        <p:nvPicPr>
          <p:cNvPr id="7" name="Imag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99738" y="1126118"/>
            <a:ext cx="4818185" cy="3204094"/>
          </a:xfrm>
          <a:prstGeom prst="rect">
            <a:avLst/>
          </a:prstGeom>
        </p:spPr>
      </p:pic>
      <p:sp>
        <p:nvSpPr>
          <p:cNvPr id="8" name="Rectangle 7"/>
          <p:cNvSpPr/>
          <p:nvPr/>
        </p:nvSpPr>
        <p:spPr>
          <a:xfrm>
            <a:off x="5864083" y="66579"/>
            <a:ext cx="6045053" cy="532903"/>
          </a:xfrm>
          <a:prstGeom prst="rect">
            <a:avLst/>
          </a:prstGeom>
        </p:spPr>
        <p:txBody>
          <a:bodyPr wrap="none">
            <a:spAutoFit/>
          </a:bodyPr>
          <a:lstStyle/>
          <a:p>
            <a:pPr>
              <a:lnSpc>
                <a:spcPct val="107000"/>
              </a:lnSpc>
              <a:spcAft>
                <a:spcPts val="0"/>
              </a:spcAft>
            </a:pPr>
            <a:r>
              <a:rPr lang="fr-FR" sz="2800" b="1" dirty="0">
                <a:latin typeface="Calibri" panose="020F0502020204030204" pitchFamily="34" charset="0"/>
                <a:ea typeface="Calibri" panose="020F0502020204030204" pitchFamily="34" charset="0"/>
                <a:cs typeface="Calibri" panose="020F0502020204030204" pitchFamily="34" charset="0"/>
              </a:rPr>
              <a:t>PETITE HISTOIRE DE LA PHOTOGRAPHIE</a:t>
            </a:r>
            <a:endParaRPr lang="fr-FR" sz="20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767420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7237701" y="2143498"/>
            <a:ext cx="5424853" cy="3051480"/>
          </a:xfrm>
          <a:prstGeom prst="rect">
            <a:avLst/>
          </a:prstGeom>
        </p:spPr>
      </p:pic>
      <p:pic>
        <p:nvPicPr>
          <p:cNvPr id="3" name="Imag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3395793" y="2143496"/>
            <a:ext cx="5424855" cy="3051481"/>
          </a:xfrm>
          <a:prstGeom prst="rect">
            <a:avLst/>
          </a:prstGeom>
        </p:spPr>
      </p:pic>
      <p:pic>
        <p:nvPicPr>
          <p:cNvPr id="4" name="Imag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446115" y="2143497"/>
            <a:ext cx="5424854" cy="3051480"/>
          </a:xfrm>
          <a:prstGeom prst="rect">
            <a:avLst/>
          </a:prstGeom>
        </p:spPr>
      </p:pic>
    </p:spTree>
    <p:extLst>
      <p:ext uri="{BB962C8B-B14F-4D97-AF65-F5344CB8AC3E}">
        <p14:creationId xmlns:p14="http://schemas.microsoft.com/office/powerpoint/2010/main" val="3715411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rotWithShape="1">
          <a:blip r:embed="rId2" cstate="print">
            <a:extLst>
              <a:ext uri="{28A0092B-C50C-407E-A947-70E740481C1C}">
                <a14:useLocalDpi xmlns:a14="http://schemas.microsoft.com/office/drawing/2010/main" val="0"/>
              </a:ext>
            </a:extLst>
          </a:blip>
          <a:srcRect l="34904" t="-128" r="26370" b="-3719"/>
          <a:stretch/>
        </p:blipFill>
        <p:spPr>
          <a:xfrm>
            <a:off x="214737" y="1240577"/>
            <a:ext cx="3520129" cy="5309691"/>
          </a:xfrm>
          <a:prstGeom prst="rect">
            <a:avLst/>
          </a:prstGeom>
        </p:spPr>
      </p:pic>
      <p:pic>
        <p:nvPicPr>
          <p:cNvPr id="3" name="Imag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92546" y="1240578"/>
            <a:ext cx="4267200" cy="2400300"/>
          </a:xfrm>
          <a:prstGeom prst="rect">
            <a:avLst/>
          </a:prstGeom>
        </p:spPr>
      </p:pic>
      <p:pic>
        <p:nvPicPr>
          <p:cNvPr id="5" name="Imag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68823" y="1240578"/>
            <a:ext cx="3266513" cy="2170650"/>
          </a:xfrm>
          <a:prstGeom prst="rect">
            <a:avLst/>
          </a:prstGeom>
        </p:spPr>
      </p:pic>
      <p:pic>
        <p:nvPicPr>
          <p:cNvPr id="6" name="Imag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68823" y="3780692"/>
            <a:ext cx="3266513" cy="2558562"/>
          </a:xfrm>
          <a:prstGeom prst="rect">
            <a:avLst/>
          </a:prstGeom>
        </p:spPr>
      </p:pic>
      <p:pic>
        <p:nvPicPr>
          <p:cNvPr id="7" name="Imag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792546" y="3780692"/>
            <a:ext cx="1237154" cy="2486741"/>
          </a:xfrm>
          <a:prstGeom prst="rect">
            <a:avLst/>
          </a:prstGeom>
        </p:spPr>
      </p:pic>
      <p:pic>
        <p:nvPicPr>
          <p:cNvPr id="8" name="Imag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386910" y="3780692"/>
            <a:ext cx="2486741" cy="2486741"/>
          </a:xfrm>
          <a:prstGeom prst="rect">
            <a:avLst/>
          </a:prstGeom>
        </p:spPr>
      </p:pic>
    </p:spTree>
    <p:extLst>
      <p:ext uri="{BB962C8B-B14F-4D97-AF65-F5344CB8AC3E}">
        <p14:creationId xmlns:p14="http://schemas.microsoft.com/office/powerpoint/2010/main" val="8799431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fr-FR" smtClean="0"/>
              <a:t>Christine RICHARD CPAPV 76</a:t>
            </a:r>
            <a:endParaRPr lang="fr-FR"/>
          </a:p>
        </p:txBody>
      </p:sp>
      <p:sp>
        <p:nvSpPr>
          <p:cNvPr id="3" name="Espace réservé du numéro de diapositive 2"/>
          <p:cNvSpPr>
            <a:spLocks noGrp="1"/>
          </p:cNvSpPr>
          <p:nvPr>
            <p:ph type="sldNum" sz="quarter" idx="12"/>
          </p:nvPr>
        </p:nvSpPr>
        <p:spPr/>
        <p:txBody>
          <a:bodyPr/>
          <a:lstStyle/>
          <a:p>
            <a:fld id="{3CAFD7B9-7169-4AA3-A3FE-737EB3F0249E}" type="slidenum">
              <a:rPr lang="fr-FR" smtClean="0"/>
              <a:t>13</a:t>
            </a:fld>
            <a:endParaRPr lang="fr-FR"/>
          </a:p>
        </p:txBody>
      </p:sp>
      <p:sp>
        <p:nvSpPr>
          <p:cNvPr id="4" name="Rectangle 3"/>
          <p:cNvSpPr/>
          <p:nvPr/>
        </p:nvSpPr>
        <p:spPr>
          <a:xfrm>
            <a:off x="878577" y="5721477"/>
            <a:ext cx="5002282" cy="646331"/>
          </a:xfrm>
          <a:prstGeom prst="rect">
            <a:avLst/>
          </a:prstGeom>
        </p:spPr>
        <p:txBody>
          <a:bodyPr wrap="square">
            <a:spAutoFit/>
          </a:bodyPr>
          <a:lstStyle/>
          <a:p>
            <a:r>
              <a:rPr lang="fr-FR" dirty="0" smtClean="0"/>
              <a:t>Henri Cartier Bresson, Place </a:t>
            </a:r>
            <a:r>
              <a:rPr lang="fr-FR" dirty="0"/>
              <a:t>de l'Europe - Gare Saint </a:t>
            </a:r>
            <a:r>
              <a:rPr lang="fr-FR" dirty="0" smtClean="0"/>
              <a:t>Lazare, 1932, “l’instant </a:t>
            </a:r>
            <a:r>
              <a:rPr lang="fr-FR" dirty="0"/>
              <a:t>décisif</a:t>
            </a:r>
            <a:r>
              <a:rPr lang="fr-FR" dirty="0" smtClean="0"/>
              <a:t>”.</a:t>
            </a:r>
            <a:endParaRPr lang="fr-FR" dirty="0"/>
          </a:p>
        </p:txBody>
      </p:sp>
      <p:pic>
        <p:nvPicPr>
          <p:cNvPr id="6" name="Imag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06146" y="694592"/>
            <a:ext cx="10510716" cy="4882397"/>
          </a:xfrm>
          <a:prstGeom prst="rect">
            <a:avLst/>
          </a:prstGeom>
        </p:spPr>
      </p:pic>
      <p:sp>
        <p:nvSpPr>
          <p:cNvPr id="7" name="Rectangle 6"/>
          <p:cNvSpPr/>
          <p:nvPr/>
        </p:nvSpPr>
        <p:spPr>
          <a:xfrm>
            <a:off x="5864083" y="66579"/>
            <a:ext cx="6045053" cy="532903"/>
          </a:xfrm>
          <a:prstGeom prst="rect">
            <a:avLst/>
          </a:prstGeom>
        </p:spPr>
        <p:txBody>
          <a:bodyPr wrap="none">
            <a:spAutoFit/>
          </a:bodyPr>
          <a:lstStyle/>
          <a:p>
            <a:pPr>
              <a:lnSpc>
                <a:spcPct val="107000"/>
              </a:lnSpc>
              <a:spcAft>
                <a:spcPts val="0"/>
              </a:spcAft>
            </a:pPr>
            <a:r>
              <a:rPr lang="fr-FR" sz="2800" b="1" dirty="0">
                <a:latin typeface="Calibri" panose="020F0502020204030204" pitchFamily="34" charset="0"/>
                <a:ea typeface="Calibri" panose="020F0502020204030204" pitchFamily="34" charset="0"/>
                <a:cs typeface="Calibri" panose="020F0502020204030204" pitchFamily="34" charset="0"/>
              </a:rPr>
              <a:t>PETITE HISTOIRE DE LA PHOTOGRAPHIE</a:t>
            </a:r>
            <a:endParaRPr lang="fr-FR" sz="20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457169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fr-FR" smtClean="0"/>
              <a:t>Christine RICHARD CPAPV 76</a:t>
            </a:r>
            <a:endParaRPr lang="fr-FR"/>
          </a:p>
        </p:txBody>
      </p:sp>
      <p:sp>
        <p:nvSpPr>
          <p:cNvPr id="3" name="Espace réservé du numéro de diapositive 2"/>
          <p:cNvSpPr>
            <a:spLocks noGrp="1"/>
          </p:cNvSpPr>
          <p:nvPr>
            <p:ph type="sldNum" sz="quarter" idx="12"/>
          </p:nvPr>
        </p:nvSpPr>
        <p:spPr/>
        <p:txBody>
          <a:bodyPr/>
          <a:lstStyle/>
          <a:p>
            <a:fld id="{3CAFD7B9-7169-4AA3-A3FE-737EB3F0249E}" type="slidenum">
              <a:rPr lang="fr-FR" smtClean="0"/>
              <a:t>14</a:t>
            </a:fld>
            <a:endParaRPr lang="fr-FR"/>
          </a:p>
        </p:txBody>
      </p:sp>
      <p:pic>
        <p:nvPicPr>
          <p:cNvPr id="4" name="Imag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25010" y="598364"/>
            <a:ext cx="7308697" cy="4896827"/>
          </a:xfrm>
          <a:prstGeom prst="rect">
            <a:avLst/>
          </a:prstGeom>
        </p:spPr>
      </p:pic>
      <p:sp>
        <p:nvSpPr>
          <p:cNvPr id="5" name="Rectangle 4"/>
          <p:cNvSpPr/>
          <p:nvPr/>
        </p:nvSpPr>
        <p:spPr>
          <a:xfrm>
            <a:off x="2633030" y="5797956"/>
            <a:ext cx="7066615" cy="369332"/>
          </a:xfrm>
          <a:prstGeom prst="rect">
            <a:avLst/>
          </a:prstGeom>
        </p:spPr>
        <p:txBody>
          <a:bodyPr wrap="none">
            <a:spAutoFit/>
          </a:bodyPr>
          <a:lstStyle/>
          <a:p>
            <a:r>
              <a:rPr lang="fr-FR" dirty="0"/>
              <a:t>Robert CAPA : débarquement en Normandie le 6 juin </a:t>
            </a:r>
            <a:r>
              <a:rPr lang="fr-FR" dirty="0" smtClean="0"/>
              <a:t>1944, Omaha Beach</a:t>
            </a:r>
            <a:endParaRPr lang="fr-FR" dirty="0"/>
          </a:p>
        </p:txBody>
      </p:sp>
      <p:sp>
        <p:nvSpPr>
          <p:cNvPr id="6" name="Rectangle 5"/>
          <p:cNvSpPr/>
          <p:nvPr/>
        </p:nvSpPr>
        <p:spPr>
          <a:xfrm>
            <a:off x="5864083" y="66579"/>
            <a:ext cx="6045053" cy="532903"/>
          </a:xfrm>
          <a:prstGeom prst="rect">
            <a:avLst/>
          </a:prstGeom>
        </p:spPr>
        <p:txBody>
          <a:bodyPr wrap="none">
            <a:spAutoFit/>
          </a:bodyPr>
          <a:lstStyle/>
          <a:p>
            <a:pPr>
              <a:lnSpc>
                <a:spcPct val="107000"/>
              </a:lnSpc>
              <a:spcAft>
                <a:spcPts val="0"/>
              </a:spcAft>
            </a:pPr>
            <a:r>
              <a:rPr lang="fr-FR" sz="2800" b="1" dirty="0">
                <a:latin typeface="Calibri" panose="020F0502020204030204" pitchFamily="34" charset="0"/>
                <a:ea typeface="Calibri" panose="020F0502020204030204" pitchFamily="34" charset="0"/>
                <a:cs typeface="Calibri" panose="020F0502020204030204" pitchFamily="34" charset="0"/>
              </a:rPr>
              <a:t>PETITE HISTOIRE DE LA PHOTOGRAPHIE</a:t>
            </a:r>
            <a:endParaRPr lang="fr-FR" sz="20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172613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fr-FR" smtClean="0"/>
              <a:t>Christine RICHARD CPAPV 76</a:t>
            </a:r>
            <a:endParaRPr lang="fr-FR"/>
          </a:p>
        </p:txBody>
      </p:sp>
      <p:sp>
        <p:nvSpPr>
          <p:cNvPr id="3" name="Espace réservé du numéro de diapositive 2"/>
          <p:cNvSpPr>
            <a:spLocks noGrp="1"/>
          </p:cNvSpPr>
          <p:nvPr>
            <p:ph type="sldNum" sz="quarter" idx="12"/>
          </p:nvPr>
        </p:nvSpPr>
        <p:spPr/>
        <p:txBody>
          <a:bodyPr/>
          <a:lstStyle/>
          <a:p>
            <a:fld id="{3CAFD7B9-7169-4AA3-A3FE-737EB3F0249E}" type="slidenum">
              <a:rPr lang="fr-FR" smtClean="0"/>
              <a:t>15</a:t>
            </a:fld>
            <a:endParaRPr lang="fr-FR"/>
          </a:p>
        </p:txBody>
      </p:sp>
      <p:sp>
        <p:nvSpPr>
          <p:cNvPr id="4" name="Rectangle 3"/>
          <p:cNvSpPr/>
          <p:nvPr/>
        </p:nvSpPr>
        <p:spPr>
          <a:xfrm>
            <a:off x="87923" y="5547320"/>
            <a:ext cx="6096000" cy="923330"/>
          </a:xfrm>
          <a:prstGeom prst="rect">
            <a:avLst/>
          </a:prstGeom>
        </p:spPr>
        <p:txBody>
          <a:bodyPr>
            <a:spAutoFit/>
          </a:bodyPr>
          <a:lstStyle/>
          <a:p>
            <a:r>
              <a:rPr lang="fr-FR" b="1" dirty="0">
                <a:latin typeface="Verdana, Arial, Helvetica, sans-serif"/>
              </a:rPr>
              <a:t>APN</a:t>
            </a:r>
            <a:r>
              <a:rPr lang="fr-FR" dirty="0">
                <a:latin typeface="Verdana, Arial, Helvetica, sans-serif"/>
              </a:rPr>
              <a:t> = Appareil Photo Numérique. Il y a 4 types principaux d'APN: les compacts, les bridges, les hybrides et les </a:t>
            </a:r>
            <a:r>
              <a:rPr lang="fr-FR" dirty="0" smtClean="0">
                <a:latin typeface="Verdana, Arial, Helvetica, sans-serif"/>
              </a:rPr>
              <a:t>Reflex</a:t>
            </a:r>
            <a:endParaRPr lang="fr-FR" dirty="0"/>
          </a:p>
        </p:txBody>
      </p:sp>
      <p:pic>
        <p:nvPicPr>
          <p:cNvPr id="5" name="Image 4"/>
          <p:cNvPicPr>
            <a:picLocks noChangeAspect="1"/>
          </p:cNvPicPr>
          <p:nvPr/>
        </p:nvPicPr>
        <p:blipFill rotWithShape="1">
          <a:blip r:embed="rId2" cstate="print">
            <a:extLst>
              <a:ext uri="{28A0092B-C50C-407E-A947-70E740481C1C}">
                <a14:useLocalDpi xmlns:a14="http://schemas.microsoft.com/office/drawing/2010/main" val="0"/>
              </a:ext>
            </a:extLst>
          </a:blip>
          <a:srcRect l="25352" t="10770" r="27629" b="7596"/>
          <a:stretch/>
        </p:blipFill>
        <p:spPr>
          <a:xfrm>
            <a:off x="492370" y="612869"/>
            <a:ext cx="2180104" cy="2523393"/>
          </a:xfrm>
          <a:prstGeom prst="rect">
            <a:avLst/>
          </a:prstGeom>
        </p:spPr>
      </p:pic>
      <p:pic>
        <p:nvPicPr>
          <p:cNvPr id="6" name="Imag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49511" y="612869"/>
            <a:ext cx="3847221" cy="2530665"/>
          </a:xfrm>
          <a:prstGeom prst="rect">
            <a:avLst/>
          </a:prstGeom>
        </p:spPr>
      </p:pic>
      <p:pic>
        <p:nvPicPr>
          <p:cNvPr id="7" name="Imag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73769" y="630600"/>
            <a:ext cx="3872754" cy="2523393"/>
          </a:xfrm>
          <a:prstGeom prst="rect">
            <a:avLst/>
          </a:prstGeom>
        </p:spPr>
      </p:pic>
      <p:sp>
        <p:nvSpPr>
          <p:cNvPr id="8" name="Rectangle 7"/>
          <p:cNvSpPr/>
          <p:nvPr/>
        </p:nvSpPr>
        <p:spPr>
          <a:xfrm>
            <a:off x="369277" y="3406526"/>
            <a:ext cx="11377246" cy="1200329"/>
          </a:xfrm>
          <a:prstGeom prst="rect">
            <a:avLst/>
          </a:prstGeom>
        </p:spPr>
        <p:txBody>
          <a:bodyPr wrap="square">
            <a:spAutoFit/>
          </a:bodyPr>
          <a:lstStyle/>
          <a:p>
            <a:r>
              <a:rPr lang="fr-FR" dirty="0"/>
              <a:t>Ce prototype est le premier appareil photo qui n’utilisait pas de film photographique, il fut inventé dans un laboratoire de l’usine de Kodak à Rochester en décembre 1975.</a:t>
            </a:r>
          </a:p>
          <a:p>
            <a:r>
              <a:rPr lang="fr-FR" dirty="0"/>
              <a:t>Il était composé d’une optique de caméra Super8, un enregistreur de cassette, 16 batteries, un nouveau capteur CCD et divers composants électroniques pour relier tout ça.</a:t>
            </a:r>
          </a:p>
        </p:txBody>
      </p:sp>
      <p:pic>
        <p:nvPicPr>
          <p:cNvPr id="9" name="Imag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96000" y="4330140"/>
            <a:ext cx="5595571" cy="2204529"/>
          </a:xfrm>
          <a:prstGeom prst="rect">
            <a:avLst/>
          </a:prstGeom>
        </p:spPr>
      </p:pic>
      <p:sp>
        <p:nvSpPr>
          <p:cNvPr id="10" name="Rectangle 9"/>
          <p:cNvSpPr/>
          <p:nvPr/>
        </p:nvSpPr>
        <p:spPr>
          <a:xfrm>
            <a:off x="5864083" y="66579"/>
            <a:ext cx="6045053" cy="532903"/>
          </a:xfrm>
          <a:prstGeom prst="rect">
            <a:avLst/>
          </a:prstGeom>
        </p:spPr>
        <p:txBody>
          <a:bodyPr wrap="none">
            <a:spAutoFit/>
          </a:bodyPr>
          <a:lstStyle/>
          <a:p>
            <a:pPr>
              <a:lnSpc>
                <a:spcPct val="107000"/>
              </a:lnSpc>
              <a:spcAft>
                <a:spcPts val="0"/>
              </a:spcAft>
            </a:pPr>
            <a:r>
              <a:rPr lang="fr-FR" sz="2800" b="1" dirty="0">
                <a:latin typeface="Calibri" panose="020F0502020204030204" pitchFamily="34" charset="0"/>
                <a:ea typeface="Calibri" panose="020F0502020204030204" pitchFamily="34" charset="0"/>
                <a:cs typeface="Calibri" panose="020F0502020204030204" pitchFamily="34" charset="0"/>
              </a:rPr>
              <a:t>PETITE HISTOIRE DE LA PHOTOGRAPHIE</a:t>
            </a:r>
            <a:endParaRPr lang="fr-FR" sz="20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35966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fr-FR" smtClean="0"/>
              <a:t>Christine RICHARD CPAPV 76</a:t>
            </a:r>
            <a:endParaRPr lang="fr-FR"/>
          </a:p>
        </p:txBody>
      </p:sp>
      <p:sp>
        <p:nvSpPr>
          <p:cNvPr id="3" name="Espace réservé du numéro de diapositive 2"/>
          <p:cNvSpPr>
            <a:spLocks noGrp="1"/>
          </p:cNvSpPr>
          <p:nvPr>
            <p:ph type="sldNum" sz="quarter" idx="12"/>
          </p:nvPr>
        </p:nvSpPr>
        <p:spPr/>
        <p:txBody>
          <a:bodyPr/>
          <a:lstStyle/>
          <a:p>
            <a:fld id="{3CAFD7B9-7169-4AA3-A3FE-737EB3F0249E}" type="slidenum">
              <a:rPr lang="fr-FR" smtClean="0"/>
              <a:t>16</a:t>
            </a:fld>
            <a:endParaRPr lang="fr-FR"/>
          </a:p>
        </p:txBody>
      </p:sp>
      <p:pic>
        <p:nvPicPr>
          <p:cNvPr id="4" name="Image 3"/>
          <p:cNvPicPr>
            <a:picLocks noChangeAspect="1"/>
          </p:cNvPicPr>
          <p:nvPr/>
        </p:nvPicPr>
        <p:blipFill rotWithShape="1">
          <a:blip r:embed="rId2">
            <a:extLst>
              <a:ext uri="{28A0092B-C50C-407E-A947-70E740481C1C}">
                <a14:useLocalDpi xmlns:a14="http://schemas.microsoft.com/office/drawing/2010/main" val="0"/>
              </a:ext>
            </a:extLst>
          </a:blip>
          <a:srcRect t="11886" b="10099"/>
          <a:stretch/>
        </p:blipFill>
        <p:spPr>
          <a:xfrm>
            <a:off x="349995" y="3843557"/>
            <a:ext cx="4654501" cy="2723402"/>
          </a:xfrm>
          <a:prstGeom prst="rect">
            <a:avLst/>
          </a:prstGeom>
        </p:spPr>
      </p:pic>
      <p:pic>
        <p:nvPicPr>
          <p:cNvPr id="5" name="Imag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42163" y="2091852"/>
            <a:ext cx="6536873" cy="3676991"/>
          </a:xfrm>
          <a:prstGeom prst="rect">
            <a:avLst/>
          </a:prstGeom>
        </p:spPr>
      </p:pic>
      <p:sp>
        <p:nvSpPr>
          <p:cNvPr id="6" name="Rectangle 5"/>
          <p:cNvSpPr/>
          <p:nvPr/>
        </p:nvSpPr>
        <p:spPr>
          <a:xfrm>
            <a:off x="5423876" y="886539"/>
            <a:ext cx="6373446" cy="954107"/>
          </a:xfrm>
          <a:prstGeom prst="rect">
            <a:avLst/>
          </a:prstGeom>
        </p:spPr>
        <p:txBody>
          <a:bodyPr wrap="square">
            <a:spAutoFit/>
          </a:bodyPr>
          <a:lstStyle/>
          <a:p>
            <a:pPr algn="ctr"/>
            <a:r>
              <a:rPr lang="fr-FR" sz="2800" b="1" dirty="0"/>
              <a:t>La prise de photos à l’aide </a:t>
            </a:r>
            <a:r>
              <a:rPr lang="fr-FR" sz="2800" b="1" dirty="0" smtClean="0"/>
              <a:t>d’un APN, d’un smartphone ou d’une </a:t>
            </a:r>
            <a:r>
              <a:rPr lang="fr-FR" sz="2800" b="1" dirty="0"/>
              <a:t>tablette tactile</a:t>
            </a:r>
          </a:p>
        </p:txBody>
      </p:sp>
      <p:pic>
        <p:nvPicPr>
          <p:cNvPr id="7" name="Imag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9996" y="327149"/>
            <a:ext cx="4639589" cy="3093059"/>
          </a:xfrm>
          <a:prstGeom prst="rect">
            <a:avLst/>
          </a:prstGeom>
        </p:spPr>
      </p:pic>
      <p:sp>
        <p:nvSpPr>
          <p:cNvPr id="8" name="Rectangle 7"/>
          <p:cNvSpPr/>
          <p:nvPr/>
        </p:nvSpPr>
        <p:spPr>
          <a:xfrm>
            <a:off x="5327543" y="5768843"/>
            <a:ext cx="6469779" cy="369332"/>
          </a:xfrm>
          <a:prstGeom prst="rect">
            <a:avLst/>
          </a:prstGeom>
        </p:spPr>
        <p:txBody>
          <a:bodyPr wrap="square">
            <a:spAutoFit/>
          </a:bodyPr>
          <a:lstStyle/>
          <a:p>
            <a:pPr algn="ctr"/>
            <a:r>
              <a:rPr lang="fr-FR" dirty="0" smtClean="0">
                <a:latin typeface="Calibri" panose="020F0502020204030204" pitchFamily="34" charset="0"/>
                <a:ea typeface="Times New Roman" panose="02020603050405020304" pitchFamily="18" charset="0"/>
              </a:rPr>
              <a:t>Aujourd’hui tout </a:t>
            </a:r>
            <a:r>
              <a:rPr lang="fr-FR" dirty="0">
                <a:latin typeface="Calibri" panose="020F0502020204030204" pitchFamily="34" charset="0"/>
                <a:ea typeface="Times New Roman" panose="02020603050405020304" pitchFamily="18" charset="0"/>
              </a:rPr>
              <a:t>le monde </a:t>
            </a:r>
            <a:r>
              <a:rPr lang="fr-FR" dirty="0" smtClean="0">
                <a:latin typeface="Calibri" panose="020F0502020204030204" pitchFamily="34" charset="0"/>
                <a:ea typeface="Times New Roman" panose="02020603050405020304" pitchFamily="18" charset="0"/>
              </a:rPr>
              <a:t>peut avoir un </a:t>
            </a:r>
            <a:r>
              <a:rPr lang="fr-FR" dirty="0">
                <a:latin typeface="Calibri" panose="020F0502020204030204" pitchFamily="34" charset="0"/>
                <a:ea typeface="Times New Roman" panose="02020603050405020304" pitchFamily="18" charset="0"/>
              </a:rPr>
              <a:t>appareil sous la </a:t>
            </a:r>
            <a:r>
              <a:rPr lang="fr-FR" dirty="0" smtClean="0">
                <a:latin typeface="Calibri" panose="020F0502020204030204" pitchFamily="34" charset="0"/>
                <a:ea typeface="Times New Roman" panose="02020603050405020304" pitchFamily="18" charset="0"/>
              </a:rPr>
              <a:t>main. </a:t>
            </a:r>
            <a:endParaRPr lang="fr-FR" dirty="0"/>
          </a:p>
        </p:txBody>
      </p:sp>
      <p:sp>
        <p:nvSpPr>
          <p:cNvPr id="9" name="Rectangle 8"/>
          <p:cNvSpPr/>
          <p:nvPr/>
        </p:nvSpPr>
        <p:spPr>
          <a:xfrm>
            <a:off x="5833983" y="55958"/>
            <a:ext cx="6045053" cy="532903"/>
          </a:xfrm>
          <a:prstGeom prst="rect">
            <a:avLst/>
          </a:prstGeom>
        </p:spPr>
        <p:txBody>
          <a:bodyPr wrap="none">
            <a:spAutoFit/>
          </a:bodyPr>
          <a:lstStyle/>
          <a:p>
            <a:pPr>
              <a:lnSpc>
                <a:spcPct val="107000"/>
              </a:lnSpc>
              <a:spcAft>
                <a:spcPts val="0"/>
              </a:spcAft>
            </a:pPr>
            <a:r>
              <a:rPr lang="fr-FR" sz="2800" b="1" dirty="0">
                <a:latin typeface="Calibri" panose="020F0502020204030204" pitchFamily="34" charset="0"/>
                <a:ea typeface="Calibri" panose="020F0502020204030204" pitchFamily="34" charset="0"/>
                <a:cs typeface="Calibri" panose="020F0502020204030204" pitchFamily="34" charset="0"/>
              </a:rPr>
              <a:t>PETITE HISTOIRE DE LA PHOTOGRAPHIE</a:t>
            </a:r>
            <a:endParaRPr lang="fr-FR" sz="20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084372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fr-FR" smtClean="0"/>
              <a:t>Christine RICHARD CPAPV 76</a:t>
            </a:r>
            <a:endParaRPr lang="fr-FR"/>
          </a:p>
        </p:txBody>
      </p:sp>
      <p:sp>
        <p:nvSpPr>
          <p:cNvPr id="3" name="Espace réservé du numéro de diapositive 2"/>
          <p:cNvSpPr>
            <a:spLocks noGrp="1"/>
          </p:cNvSpPr>
          <p:nvPr>
            <p:ph type="sldNum" sz="quarter" idx="12"/>
          </p:nvPr>
        </p:nvSpPr>
        <p:spPr/>
        <p:txBody>
          <a:bodyPr/>
          <a:lstStyle/>
          <a:p>
            <a:fld id="{3CAFD7B9-7169-4AA3-A3FE-737EB3F0249E}" type="slidenum">
              <a:rPr lang="fr-FR" smtClean="0"/>
              <a:t>2</a:t>
            </a:fld>
            <a:endParaRPr lang="fr-FR"/>
          </a:p>
        </p:txBody>
      </p:sp>
      <p:sp>
        <p:nvSpPr>
          <p:cNvPr id="4" name="Rectangle 3"/>
          <p:cNvSpPr/>
          <p:nvPr/>
        </p:nvSpPr>
        <p:spPr>
          <a:xfrm>
            <a:off x="282864" y="5756226"/>
            <a:ext cx="11626272" cy="968278"/>
          </a:xfrm>
          <a:prstGeom prst="rect">
            <a:avLst/>
          </a:prstGeom>
        </p:spPr>
        <p:txBody>
          <a:bodyPr wrap="square">
            <a:spAutoFit/>
          </a:bodyPr>
          <a:lstStyle/>
          <a:p>
            <a:pPr algn="just">
              <a:lnSpc>
                <a:spcPct val="107000"/>
              </a:lnSpc>
              <a:spcAft>
                <a:spcPts val="0"/>
              </a:spcAft>
            </a:pPr>
            <a:r>
              <a:rPr lang="fr-FR" dirty="0" smtClean="0">
                <a:latin typeface="Calibri" panose="020F0502020204030204" pitchFamily="34" charset="0"/>
                <a:ea typeface="Times New Roman" panose="02020603050405020304" pitchFamily="18" charset="0"/>
                <a:cs typeface="Calibri" panose="020F0502020204030204" pitchFamily="34" charset="0"/>
              </a:rPr>
              <a:t>Vers </a:t>
            </a:r>
            <a:r>
              <a:rPr lang="fr-FR" dirty="0">
                <a:latin typeface="Calibri" panose="020F0502020204030204" pitchFamily="34" charset="0"/>
                <a:ea typeface="Times New Roman" panose="02020603050405020304" pitchFamily="18" charset="0"/>
                <a:cs typeface="Calibri" panose="020F0502020204030204" pitchFamily="34" charset="0"/>
              </a:rPr>
              <a:t>1826-1827, après onze années de recherche, le physicien français Niepce parvint à photographier le paysage qu'il voyait de sa </a:t>
            </a:r>
            <a:r>
              <a:rPr lang="fr-FR" dirty="0" smtClean="0">
                <a:latin typeface="Calibri" panose="020F0502020204030204" pitchFamily="34" charset="0"/>
                <a:ea typeface="Times New Roman" panose="02020603050405020304" pitchFamily="18" charset="0"/>
                <a:cs typeface="Calibri" panose="020F0502020204030204" pitchFamily="34" charset="0"/>
              </a:rPr>
              <a:t>fenêtre sur </a:t>
            </a:r>
            <a:r>
              <a:rPr lang="fr-FR" dirty="0">
                <a:latin typeface="Calibri" panose="020F0502020204030204" pitchFamily="34" charset="0"/>
                <a:ea typeface="Times New Roman" panose="02020603050405020304" pitchFamily="18" charset="0"/>
                <a:cs typeface="Calibri" panose="020F0502020204030204" pitchFamily="34" charset="0"/>
              </a:rPr>
              <a:t>une plaque d’étain, rendue sensible à la lumière</a:t>
            </a:r>
            <a:r>
              <a:rPr lang="fr-FR" dirty="0" smtClean="0">
                <a:latin typeface="Calibri" panose="020F0502020204030204" pitchFamily="34" charset="0"/>
                <a:ea typeface="Times New Roman" panose="02020603050405020304" pitchFamily="18" charset="0"/>
                <a:cs typeface="Calibri" panose="020F0502020204030204" pitchFamily="34" charset="0"/>
              </a:rPr>
              <a:t>. </a:t>
            </a:r>
            <a:r>
              <a:rPr lang="fr-FR" dirty="0">
                <a:latin typeface="Calibri" panose="020F0502020204030204" pitchFamily="34" charset="0"/>
                <a:ea typeface="Times New Roman" panose="02020603050405020304" pitchFamily="18" charset="0"/>
                <a:cs typeface="Calibri" panose="020F0502020204030204" pitchFamily="34" charset="0"/>
              </a:rPr>
              <a:t>8 heures de temps de pose pour réaliser son cliché</a:t>
            </a:r>
            <a:r>
              <a:rPr lang="fr-FR" dirty="0" smtClean="0">
                <a:latin typeface="Calibri" panose="020F0502020204030204" pitchFamily="34" charset="0"/>
                <a:ea typeface="Times New Roman" panose="02020603050405020304" pitchFamily="18" charset="0"/>
                <a:cs typeface="Calibri" panose="020F0502020204030204" pitchFamily="34" charset="0"/>
              </a:rPr>
              <a:t>.</a:t>
            </a:r>
            <a:endParaRPr lang="fr-FR" sz="1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p:cNvSpPr/>
          <p:nvPr/>
        </p:nvSpPr>
        <p:spPr>
          <a:xfrm>
            <a:off x="5864083" y="66579"/>
            <a:ext cx="6045053" cy="532903"/>
          </a:xfrm>
          <a:prstGeom prst="rect">
            <a:avLst/>
          </a:prstGeom>
        </p:spPr>
        <p:txBody>
          <a:bodyPr wrap="none">
            <a:spAutoFit/>
          </a:bodyPr>
          <a:lstStyle/>
          <a:p>
            <a:pPr>
              <a:lnSpc>
                <a:spcPct val="107000"/>
              </a:lnSpc>
              <a:spcAft>
                <a:spcPts val="0"/>
              </a:spcAft>
            </a:pPr>
            <a:r>
              <a:rPr lang="fr-FR" sz="2800" b="1" dirty="0">
                <a:latin typeface="Calibri" panose="020F0502020204030204" pitchFamily="34" charset="0"/>
                <a:ea typeface="Calibri" panose="020F0502020204030204" pitchFamily="34" charset="0"/>
                <a:cs typeface="Calibri" panose="020F0502020204030204" pitchFamily="34" charset="0"/>
              </a:rPr>
              <a:t>PETITE HISTOIRE DE LA PHOTOGRAPHIE</a:t>
            </a:r>
            <a:endParaRPr lang="fr-FR" sz="20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1026" name="Picture 2" descr="https://upload.wikimedia.org/wikipedia/commons/5/5c/View_from_the_Window_at_Le_Gras%2C_Joseph_Nic%C3%A9phore_Ni%C3%A9pc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27476" y="636867"/>
            <a:ext cx="7176461" cy="4988077"/>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8203937" y="4941399"/>
            <a:ext cx="3328928" cy="685059"/>
          </a:xfrm>
          <a:prstGeom prst="rect">
            <a:avLst/>
          </a:prstGeom>
        </p:spPr>
        <p:txBody>
          <a:bodyPr wrap="square">
            <a:spAutoFit/>
          </a:bodyPr>
          <a:lstStyle/>
          <a:p>
            <a:pPr algn="just">
              <a:lnSpc>
                <a:spcPct val="107000"/>
              </a:lnSpc>
              <a:spcAft>
                <a:spcPts val="0"/>
              </a:spcAft>
            </a:pPr>
            <a:r>
              <a:rPr lang="fr-FR" b="1" dirty="0">
                <a:latin typeface="Calibri" panose="020F0502020204030204" pitchFamily="34" charset="0"/>
                <a:ea typeface="Times New Roman" panose="02020603050405020304" pitchFamily="18" charset="0"/>
                <a:cs typeface="Calibri" panose="020F0502020204030204" pitchFamily="34" charset="0"/>
              </a:rPr>
              <a:t>1826 : La première photographie </a:t>
            </a:r>
            <a:r>
              <a:rPr lang="fr-FR" b="1" dirty="0" smtClean="0">
                <a:latin typeface="Calibri" panose="020F0502020204030204" pitchFamily="34" charset="0"/>
                <a:ea typeface="Times New Roman" panose="02020603050405020304" pitchFamily="18" charset="0"/>
                <a:cs typeface="Calibri" panose="020F0502020204030204" pitchFamily="34" charset="0"/>
              </a:rPr>
              <a:t>Nicéphore </a:t>
            </a:r>
            <a:r>
              <a:rPr lang="fr-FR" b="1" dirty="0">
                <a:latin typeface="Calibri" panose="020F0502020204030204" pitchFamily="34" charset="0"/>
                <a:ea typeface="Times New Roman" panose="02020603050405020304" pitchFamily="18" charset="0"/>
                <a:cs typeface="Calibri" panose="020F0502020204030204" pitchFamily="34" charset="0"/>
              </a:rPr>
              <a:t>Niepce</a:t>
            </a:r>
            <a:r>
              <a:rPr lang="fr-FR" dirty="0">
                <a:latin typeface="Calibri" panose="020F0502020204030204" pitchFamily="34" charset="0"/>
                <a:ea typeface="Times New Roman" panose="02020603050405020304" pitchFamily="18" charset="0"/>
                <a:cs typeface="Calibri" panose="020F0502020204030204" pitchFamily="34" charset="0"/>
              </a:rPr>
              <a:t> </a:t>
            </a:r>
            <a:endParaRPr lang="fr-FR" sz="14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06915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fr-FR" smtClean="0"/>
              <a:t>Christine RICHARD CPAPV 76</a:t>
            </a:r>
            <a:endParaRPr lang="fr-FR"/>
          </a:p>
        </p:txBody>
      </p:sp>
      <p:sp>
        <p:nvSpPr>
          <p:cNvPr id="3" name="Espace réservé du numéro de diapositive 2"/>
          <p:cNvSpPr>
            <a:spLocks noGrp="1"/>
          </p:cNvSpPr>
          <p:nvPr>
            <p:ph type="sldNum" sz="quarter" idx="12"/>
          </p:nvPr>
        </p:nvSpPr>
        <p:spPr/>
        <p:txBody>
          <a:bodyPr/>
          <a:lstStyle/>
          <a:p>
            <a:fld id="{3CAFD7B9-7169-4AA3-A3FE-737EB3F0249E}" type="slidenum">
              <a:rPr lang="fr-FR" smtClean="0"/>
              <a:t>3</a:t>
            </a:fld>
            <a:endParaRPr lang="fr-FR"/>
          </a:p>
        </p:txBody>
      </p:sp>
      <p:sp>
        <p:nvSpPr>
          <p:cNvPr id="4" name="Rectangle 3"/>
          <p:cNvSpPr/>
          <p:nvPr/>
        </p:nvSpPr>
        <p:spPr>
          <a:xfrm>
            <a:off x="295564" y="5374927"/>
            <a:ext cx="11563927" cy="981423"/>
          </a:xfrm>
          <a:prstGeom prst="rect">
            <a:avLst/>
          </a:prstGeom>
        </p:spPr>
        <p:txBody>
          <a:bodyPr wrap="square">
            <a:spAutoFit/>
          </a:bodyPr>
          <a:lstStyle/>
          <a:p>
            <a:pPr algn="just">
              <a:lnSpc>
                <a:spcPct val="107000"/>
              </a:lnSpc>
              <a:spcAft>
                <a:spcPts val="0"/>
              </a:spcAft>
            </a:pPr>
            <a:r>
              <a:rPr lang="fr-FR" dirty="0">
                <a:latin typeface="Calibri" panose="020F0502020204030204" pitchFamily="34" charset="0"/>
                <a:ea typeface="Times New Roman" panose="02020603050405020304" pitchFamily="18" charset="0"/>
                <a:cs typeface="Calibri" panose="020F0502020204030204" pitchFamily="34" charset="0"/>
              </a:rPr>
              <a:t>En 1832, Niepce s’associe à Louis Daguerre (1787-1851), mais il meurt en 1833. </a:t>
            </a:r>
            <a:r>
              <a:rPr lang="fr-FR" b="1" dirty="0">
                <a:latin typeface="Calibri" panose="020F0502020204030204" pitchFamily="34" charset="0"/>
                <a:ea typeface="Times New Roman" panose="02020603050405020304" pitchFamily="18" charset="0"/>
                <a:cs typeface="Calibri" panose="020F0502020204030204" pitchFamily="34" charset="0"/>
              </a:rPr>
              <a:t>C’est Daguerre qui rend le procédé populaire, en développant le daguerréotype en 1839 </a:t>
            </a:r>
            <a:r>
              <a:rPr lang="fr-FR" dirty="0">
                <a:latin typeface="Calibri" panose="020F0502020204030204" pitchFamily="34" charset="0"/>
                <a:ea typeface="Times New Roman" panose="02020603050405020304" pitchFamily="18" charset="0"/>
                <a:cs typeface="Calibri" panose="020F0502020204030204" pitchFamily="34" charset="0"/>
              </a:rPr>
              <a:t>: des images réalisées sur des plaques de cuivre, plaquées d’argent et traitées pour être sensibles à la lumière. L’image est ensuite révélée grâce à des vapeurs de mercure. </a:t>
            </a:r>
            <a:endParaRPr lang="fr-FR" sz="14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19803" y="833205"/>
            <a:ext cx="3885045" cy="3885045"/>
          </a:xfrm>
          <a:prstGeom prst="rect">
            <a:avLst/>
          </a:prstGeom>
        </p:spPr>
      </p:pic>
      <p:sp>
        <p:nvSpPr>
          <p:cNvPr id="6" name="Rectangle 5"/>
          <p:cNvSpPr/>
          <p:nvPr/>
        </p:nvSpPr>
        <p:spPr>
          <a:xfrm>
            <a:off x="7306533" y="4686636"/>
            <a:ext cx="3911584" cy="646331"/>
          </a:xfrm>
          <a:prstGeom prst="rect">
            <a:avLst/>
          </a:prstGeom>
        </p:spPr>
        <p:txBody>
          <a:bodyPr wrap="none">
            <a:spAutoFit/>
          </a:bodyPr>
          <a:lstStyle/>
          <a:p>
            <a:pPr algn="ctr"/>
            <a:r>
              <a:rPr lang="fr-FR" dirty="0" smtClean="0"/>
              <a:t>Daguerréotype </a:t>
            </a:r>
            <a:r>
              <a:rPr lang="fr-FR" dirty="0"/>
              <a:t>de Louis-Auguste </a:t>
            </a:r>
            <a:r>
              <a:rPr lang="fr-FR" dirty="0" smtClean="0"/>
              <a:t>Bisson</a:t>
            </a:r>
          </a:p>
          <a:p>
            <a:pPr algn="ctr"/>
            <a:r>
              <a:rPr lang="fr-FR" i="1" dirty="0"/>
              <a:t>Honoré de Balzac </a:t>
            </a:r>
            <a:r>
              <a:rPr lang="fr-FR" dirty="0"/>
              <a:t>en 1842</a:t>
            </a:r>
          </a:p>
        </p:txBody>
      </p:sp>
      <p:pic>
        <p:nvPicPr>
          <p:cNvPr id="7" name="Imag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8972" y="599482"/>
            <a:ext cx="5221835" cy="3885045"/>
          </a:xfrm>
          <a:prstGeom prst="rect">
            <a:avLst/>
          </a:prstGeom>
        </p:spPr>
      </p:pic>
      <p:sp>
        <p:nvSpPr>
          <p:cNvPr id="8" name="Rectangle 7"/>
          <p:cNvSpPr/>
          <p:nvPr/>
        </p:nvSpPr>
        <p:spPr>
          <a:xfrm>
            <a:off x="1106338" y="4409636"/>
            <a:ext cx="5147101" cy="1200329"/>
          </a:xfrm>
          <a:prstGeom prst="rect">
            <a:avLst/>
          </a:prstGeom>
        </p:spPr>
        <p:txBody>
          <a:bodyPr wrap="square">
            <a:spAutoFit/>
          </a:bodyPr>
          <a:lstStyle/>
          <a:p>
            <a:pPr algn="ctr"/>
            <a:r>
              <a:rPr lang="fr-FR" dirty="0"/>
              <a:t>[Sans titre] - Vue de la Seine à Paris - Vers 1839</a:t>
            </a:r>
            <a:br>
              <a:rPr lang="fr-FR" dirty="0"/>
            </a:br>
            <a:r>
              <a:rPr lang="fr-FR" dirty="0"/>
              <a:t>Louis Jacques Mandé DAGUERRE (attribué à)</a:t>
            </a:r>
            <a:br>
              <a:rPr lang="fr-FR" dirty="0"/>
            </a:br>
            <a:r>
              <a:rPr lang="fr-FR" dirty="0" smtClean="0"/>
              <a:t>Daguerréotype, H</a:t>
            </a:r>
            <a:r>
              <a:rPr lang="fr-FR" dirty="0"/>
              <a:t>. 33 x L. 37,5 cm</a:t>
            </a:r>
            <a:br>
              <a:rPr lang="fr-FR" dirty="0"/>
            </a:br>
            <a:endParaRPr lang="fr-FR" dirty="0"/>
          </a:p>
        </p:txBody>
      </p:sp>
      <p:sp>
        <p:nvSpPr>
          <p:cNvPr id="9" name="Rectangle 8"/>
          <p:cNvSpPr/>
          <p:nvPr/>
        </p:nvSpPr>
        <p:spPr>
          <a:xfrm>
            <a:off x="5864083" y="66579"/>
            <a:ext cx="6045053" cy="532903"/>
          </a:xfrm>
          <a:prstGeom prst="rect">
            <a:avLst/>
          </a:prstGeom>
        </p:spPr>
        <p:txBody>
          <a:bodyPr wrap="none">
            <a:spAutoFit/>
          </a:bodyPr>
          <a:lstStyle/>
          <a:p>
            <a:pPr>
              <a:lnSpc>
                <a:spcPct val="107000"/>
              </a:lnSpc>
              <a:spcAft>
                <a:spcPts val="0"/>
              </a:spcAft>
            </a:pPr>
            <a:r>
              <a:rPr lang="fr-FR" sz="2800" b="1" dirty="0">
                <a:latin typeface="Calibri" panose="020F0502020204030204" pitchFamily="34" charset="0"/>
                <a:ea typeface="Calibri" panose="020F0502020204030204" pitchFamily="34" charset="0"/>
                <a:cs typeface="Calibri" panose="020F0502020204030204" pitchFamily="34" charset="0"/>
              </a:rPr>
              <a:t>PETITE HISTOIRE DE LA PHOTOGRAPHIE</a:t>
            </a:r>
            <a:endParaRPr lang="fr-FR" sz="20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327571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fr-FR" smtClean="0"/>
              <a:t>Christine RICHARD CPAPV 76</a:t>
            </a:r>
            <a:endParaRPr lang="fr-FR"/>
          </a:p>
        </p:txBody>
      </p:sp>
      <p:sp>
        <p:nvSpPr>
          <p:cNvPr id="3" name="Espace réservé du numéro de diapositive 2"/>
          <p:cNvSpPr>
            <a:spLocks noGrp="1"/>
          </p:cNvSpPr>
          <p:nvPr>
            <p:ph type="sldNum" sz="quarter" idx="12"/>
          </p:nvPr>
        </p:nvSpPr>
        <p:spPr/>
        <p:txBody>
          <a:bodyPr/>
          <a:lstStyle/>
          <a:p>
            <a:fld id="{3CAFD7B9-7169-4AA3-A3FE-737EB3F0249E}" type="slidenum">
              <a:rPr lang="fr-FR" smtClean="0"/>
              <a:t>4</a:t>
            </a:fld>
            <a:endParaRPr lang="fr-FR"/>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6813" y="339436"/>
            <a:ext cx="4595127" cy="5823527"/>
          </a:xfrm>
          <a:prstGeom prst="rect">
            <a:avLst/>
          </a:prstGeom>
        </p:spPr>
      </p:pic>
      <p:pic>
        <p:nvPicPr>
          <p:cNvPr id="5" name="Imag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05320" y="954897"/>
            <a:ext cx="4345709" cy="3328813"/>
          </a:xfrm>
          <a:prstGeom prst="rect">
            <a:avLst/>
          </a:prstGeom>
        </p:spPr>
      </p:pic>
      <p:sp>
        <p:nvSpPr>
          <p:cNvPr id="6" name="Rectangle 5"/>
          <p:cNvSpPr/>
          <p:nvPr/>
        </p:nvSpPr>
        <p:spPr>
          <a:xfrm>
            <a:off x="5003799" y="4460450"/>
            <a:ext cx="7039533" cy="646331"/>
          </a:xfrm>
          <a:prstGeom prst="rect">
            <a:avLst/>
          </a:prstGeom>
        </p:spPr>
        <p:txBody>
          <a:bodyPr wrap="square">
            <a:spAutoFit/>
          </a:bodyPr>
          <a:lstStyle/>
          <a:p>
            <a:pPr algn="just"/>
            <a:r>
              <a:rPr lang="fr-FR" dirty="0">
                <a:latin typeface="Calibri" panose="020F0502020204030204" pitchFamily="34" charset="0"/>
                <a:ea typeface="Times New Roman" panose="02020603050405020304" pitchFamily="18" charset="0"/>
              </a:rPr>
              <a:t>Tout le monde voulait se faire photographier dans les années 1840 … Une des premières fonctions de la photographie a ainsi été le portrait. </a:t>
            </a:r>
            <a:endParaRPr lang="fr-FR" dirty="0"/>
          </a:p>
        </p:txBody>
      </p:sp>
      <p:pic>
        <p:nvPicPr>
          <p:cNvPr id="7" name="Imag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94409" y="954896"/>
            <a:ext cx="2648923" cy="3328813"/>
          </a:xfrm>
          <a:prstGeom prst="rect">
            <a:avLst/>
          </a:prstGeom>
        </p:spPr>
      </p:pic>
      <p:sp>
        <p:nvSpPr>
          <p:cNvPr id="8" name="Rectangle 7"/>
          <p:cNvSpPr/>
          <p:nvPr/>
        </p:nvSpPr>
        <p:spPr>
          <a:xfrm>
            <a:off x="5864083" y="66579"/>
            <a:ext cx="6045053" cy="532903"/>
          </a:xfrm>
          <a:prstGeom prst="rect">
            <a:avLst/>
          </a:prstGeom>
        </p:spPr>
        <p:txBody>
          <a:bodyPr wrap="none">
            <a:spAutoFit/>
          </a:bodyPr>
          <a:lstStyle/>
          <a:p>
            <a:pPr>
              <a:lnSpc>
                <a:spcPct val="107000"/>
              </a:lnSpc>
              <a:spcAft>
                <a:spcPts val="0"/>
              </a:spcAft>
            </a:pPr>
            <a:r>
              <a:rPr lang="fr-FR" sz="2800" b="1" dirty="0">
                <a:latin typeface="Calibri" panose="020F0502020204030204" pitchFamily="34" charset="0"/>
                <a:ea typeface="Calibri" panose="020F0502020204030204" pitchFamily="34" charset="0"/>
                <a:cs typeface="Calibri" panose="020F0502020204030204" pitchFamily="34" charset="0"/>
              </a:rPr>
              <a:t>PETITE HISTOIRE DE LA PHOTOGRAPHIE</a:t>
            </a:r>
            <a:endParaRPr lang="fr-FR" sz="20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080880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fr-FR" smtClean="0"/>
              <a:t>Christine RICHARD CPAPV 76</a:t>
            </a:r>
            <a:endParaRPr lang="fr-FR"/>
          </a:p>
        </p:txBody>
      </p:sp>
      <p:sp>
        <p:nvSpPr>
          <p:cNvPr id="3" name="Espace réservé du numéro de diapositive 2"/>
          <p:cNvSpPr>
            <a:spLocks noGrp="1"/>
          </p:cNvSpPr>
          <p:nvPr>
            <p:ph type="sldNum" sz="quarter" idx="12"/>
          </p:nvPr>
        </p:nvSpPr>
        <p:spPr/>
        <p:txBody>
          <a:bodyPr/>
          <a:lstStyle/>
          <a:p>
            <a:fld id="{3CAFD7B9-7169-4AA3-A3FE-737EB3F0249E}" type="slidenum">
              <a:rPr lang="fr-FR" smtClean="0"/>
              <a:t>5</a:t>
            </a:fld>
            <a:endParaRPr lang="fr-FR"/>
          </a:p>
        </p:txBody>
      </p:sp>
      <p:sp>
        <p:nvSpPr>
          <p:cNvPr id="4" name="Rectangle 3"/>
          <p:cNvSpPr/>
          <p:nvPr/>
        </p:nvSpPr>
        <p:spPr>
          <a:xfrm>
            <a:off x="434110" y="65779"/>
            <a:ext cx="11480800" cy="993926"/>
          </a:xfrm>
          <a:prstGeom prst="rect">
            <a:avLst/>
          </a:prstGeom>
        </p:spPr>
        <p:txBody>
          <a:bodyPr wrap="square">
            <a:spAutoFit/>
          </a:bodyPr>
          <a:lstStyle/>
          <a:p>
            <a:pPr>
              <a:lnSpc>
                <a:spcPct val="107000"/>
              </a:lnSpc>
              <a:spcAft>
                <a:spcPts val="0"/>
              </a:spcAft>
            </a:pPr>
            <a:r>
              <a:rPr lang="fr-FR" sz="2800" b="1" dirty="0">
                <a:latin typeface="Calibri" panose="020F0502020204030204" pitchFamily="34" charset="0"/>
                <a:ea typeface="Times New Roman" panose="02020603050405020304" pitchFamily="18" charset="0"/>
                <a:cs typeface="Calibri" panose="020F0502020204030204" pitchFamily="34" charset="0"/>
              </a:rPr>
              <a:t>EVOLUTIONS TECHNIQUES</a:t>
            </a:r>
            <a:r>
              <a:rPr lang="fr-FR" sz="2800" dirty="0">
                <a:latin typeface="Calibri" panose="020F0502020204030204" pitchFamily="34" charset="0"/>
                <a:ea typeface="Times New Roman" panose="02020603050405020304" pitchFamily="18" charset="0"/>
                <a:cs typeface="Calibri" panose="020F0502020204030204" pitchFamily="34" charset="0"/>
              </a:rPr>
              <a:t> : </a:t>
            </a:r>
            <a:r>
              <a:rPr lang="fr-FR" sz="2800" b="1" dirty="0" smtClean="0">
                <a:latin typeface="Calibri" panose="020F0502020204030204" pitchFamily="34" charset="0"/>
                <a:ea typeface="Times New Roman" panose="02020603050405020304" pitchFamily="18" charset="0"/>
                <a:cs typeface="Calibri" panose="020F0502020204030204" pitchFamily="34" charset="0"/>
              </a:rPr>
              <a:t>LA </a:t>
            </a:r>
            <a:r>
              <a:rPr lang="fr-FR" sz="2800" b="1" dirty="0">
                <a:latin typeface="Calibri" panose="020F0502020204030204" pitchFamily="34" charset="0"/>
                <a:ea typeface="Times New Roman" panose="02020603050405020304" pitchFamily="18" charset="0"/>
                <a:cs typeface="Calibri" panose="020F0502020204030204" pitchFamily="34" charset="0"/>
              </a:rPr>
              <a:t>PRISE DE </a:t>
            </a:r>
            <a:r>
              <a:rPr lang="fr-FR" sz="2800" b="1" dirty="0" smtClean="0">
                <a:latin typeface="Calibri" panose="020F0502020204030204" pitchFamily="34" charset="0"/>
                <a:ea typeface="Times New Roman" panose="02020603050405020304" pitchFamily="18" charset="0"/>
                <a:cs typeface="Calibri" panose="020F0502020204030204" pitchFamily="34" charset="0"/>
              </a:rPr>
              <a:t>VUE</a:t>
            </a:r>
          </a:p>
          <a:p>
            <a:pPr>
              <a:lnSpc>
                <a:spcPct val="107000"/>
              </a:lnSpc>
              <a:spcAft>
                <a:spcPts val="0"/>
              </a:spcAft>
            </a:pPr>
            <a:r>
              <a:rPr lang="fr-FR" sz="2800" b="1" dirty="0" smtClean="0">
                <a:latin typeface="Calibri" panose="020F0502020204030204" pitchFamily="34" charset="0"/>
                <a:ea typeface="Times New Roman" panose="02020603050405020304" pitchFamily="18" charset="0"/>
                <a:cs typeface="Calibri" panose="020F0502020204030204" pitchFamily="34" charset="0"/>
              </a:rPr>
              <a:t>DE </a:t>
            </a:r>
            <a:r>
              <a:rPr lang="fr-FR" sz="2800" b="1" dirty="0">
                <a:latin typeface="Calibri" panose="020F0502020204030204" pitchFamily="34" charset="0"/>
                <a:ea typeface="Times New Roman" panose="02020603050405020304" pitchFamily="18" charset="0"/>
                <a:cs typeface="Calibri" panose="020F0502020204030204" pitchFamily="34" charset="0"/>
              </a:rPr>
              <a:t>LA PHOTOGRAPHIE ARGENTIQUE A LA PHOTOGRAPHIE NUMERIQUE</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p:cNvSpPr/>
          <p:nvPr/>
        </p:nvSpPr>
        <p:spPr>
          <a:xfrm>
            <a:off x="434110" y="1059705"/>
            <a:ext cx="11277599" cy="1508298"/>
          </a:xfrm>
          <a:prstGeom prst="rect">
            <a:avLst/>
          </a:prstGeom>
        </p:spPr>
        <p:txBody>
          <a:bodyPr wrap="square">
            <a:spAutoFit/>
          </a:bodyPr>
          <a:lstStyle/>
          <a:p>
            <a:pPr>
              <a:lnSpc>
                <a:spcPct val="107000"/>
              </a:lnSpc>
              <a:spcAft>
                <a:spcPts val="0"/>
              </a:spcAft>
            </a:pPr>
            <a:r>
              <a:rPr lang="fr-FR" dirty="0">
                <a:latin typeface="Calibri" panose="020F0502020204030204" pitchFamily="34" charset="0"/>
                <a:ea typeface="Times New Roman" panose="02020603050405020304" pitchFamily="18" charset="0"/>
                <a:cs typeface="Calibri" panose="020F0502020204030204" pitchFamily="34" charset="0"/>
              </a:rPr>
              <a:t>La photographie a évolué et s’est développée grâce à l’amélioration : </a:t>
            </a:r>
            <a:endParaRPr lang="fr-FR"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SzPts val="1000"/>
              <a:buFont typeface="Symbol" panose="05050102010706020507" pitchFamily="18" charset="2"/>
              <a:buChar char=""/>
              <a:tabLst>
                <a:tab pos="457200" algn="l"/>
              </a:tabLst>
            </a:pPr>
            <a:r>
              <a:rPr lang="fr-FR" b="1" dirty="0">
                <a:latin typeface="Calibri" panose="020F0502020204030204" pitchFamily="34" charset="0"/>
                <a:ea typeface="Times New Roman" panose="02020603050405020304" pitchFamily="18" charset="0"/>
                <a:cs typeface="Calibri" panose="020F0502020204030204" pitchFamily="34" charset="0"/>
              </a:rPr>
              <a:t>des supports</a:t>
            </a:r>
            <a:r>
              <a:rPr lang="fr-FR" dirty="0">
                <a:latin typeface="Calibri" panose="020F0502020204030204" pitchFamily="34" charset="0"/>
                <a:ea typeface="Times New Roman" panose="02020603050405020304" pitchFamily="18" charset="0"/>
                <a:cs typeface="Calibri" panose="020F0502020204030204" pitchFamily="34" charset="0"/>
              </a:rPr>
              <a:t> : plus sensibles … ce qui a permis de réduire les temps de pose. </a:t>
            </a:r>
            <a:endParaRPr lang="fr-FR"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SzPts val="1000"/>
              <a:buFont typeface="Symbol" panose="05050102010706020507" pitchFamily="18" charset="2"/>
              <a:buChar char=""/>
              <a:tabLst>
                <a:tab pos="457200" algn="l"/>
              </a:tabLst>
            </a:pPr>
            <a:r>
              <a:rPr lang="fr-FR" b="1" dirty="0">
                <a:latin typeface="Calibri" panose="020F0502020204030204" pitchFamily="34" charset="0"/>
                <a:ea typeface="Times New Roman" panose="02020603050405020304" pitchFamily="18" charset="0"/>
                <a:cs typeface="Calibri" panose="020F0502020204030204" pitchFamily="34" charset="0"/>
              </a:rPr>
              <a:t>des appareils</a:t>
            </a:r>
            <a:r>
              <a:rPr lang="fr-FR" dirty="0">
                <a:latin typeface="Calibri" panose="020F0502020204030204" pitchFamily="34" charset="0"/>
                <a:ea typeface="Times New Roman" panose="02020603050405020304" pitchFamily="18" charset="0"/>
                <a:cs typeface="Calibri" panose="020F0502020204030204" pitchFamily="34" charset="0"/>
              </a:rPr>
              <a:t> : plus petits et plus maniables </a:t>
            </a:r>
            <a:endParaRPr lang="fr-FR" sz="1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fr-FR" dirty="0">
                <a:latin typeface="Calibri" panose="020F0502020204030204" pitchFamily="34" charset="0"/>
                <a:ea typeface="Times New Roman" panose="02020603050405020304" pitchFamily="18" charset="0"/>
                <a:cs typeface="Calibri" panose="020F0502020204030204" pitchFamily="34" charset="0"/>
              </a:rPr>
              <a:t>Ces progrès techniques ont permis aux photographes de travailler dans de meilleures conditions </a:t>
            </a:r>
            <a:r>
              <a:rPr lang="fr-FR" dirty="0" smtClean="0">
                <a:latin typeface="Calibri" panose="020F0502020204030204" pitchFamily="34" charset="0"/>
                <a:ea typeface="Times New Roman" panose="02020603050405020304" pitchFamily="18" charset="0"/>
                <a:cs typeface="Calibri" panose="020F0502020204030204" pitchFamily="34" charset="0"/>
              </a:rPr>
              <a:t>…</a:t>
            </a:r>
          </a:p>
          <a:p>
            <a:pPr>
              <a:lnSpc>
                <a:spcPct val="107000"/>
              </a:lnSpc>
              <a:spcAft>
                <a:spcPts val="0"/>
              </a:spcAft>
            </a:pPr>
            <a:endParaRPr lang="fr-FR" sz="14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7" name="Imag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0201" y="2476500"/>
            <a:ext cx="5283200" cy="3879850"/>
          </a:xfrm>
          <a:prstGeom prst="rect">
            <a:avLst/>
          </a:prstGeom>
        </p:spPr>
      </p:pic>
      <p:sp>
        <p:nvSpPr>
          <p:cNvPr id="8" name="Rectangle 7"/>
          <p:cNvSpPr/>
          <p:nvPr/>
        </p:nvSpPr>
        <p:spPr>
          <a:xfrm>
            <a:off x="5691909" y="4189475"/>
            <a:ext cx="6019800" cy="2166875"/>
          </a:xfrm>
          <a:prstGeom prst="rect">
            <a:avLst/>
          </a:prstGeom>
        </p:spPr>
        <p:txBody>
          <a:bodyPr wrap="square">
            <a:spAutoFit/>
          </a:bodyPr>
          <a:lstStyle/>
          <a:p>
            <a:pPr>
              <a:lnSpc>
                <a:spcPct val="107000"/>
              </a:lnSpc>
              <a:spcAft>
                <a:spcPts val="0"/>
              </a:spcAft>
            </a:pPr>
            <a:r>
              <a:rPr lang="fr-FR" dirty="0">
                <a:latin typeface="Calibri" panose="020F0502020204030204" pitchFamily="34" charset="0"/>
                <a:ea typeface="Times New Roman" panose="02020603050405020304" pitchFamily="18" charset="0"/>
                <a:cs typeface="Calibri" panose="020F0502020204030204" pitchFamily="34" charset="0"/>
              </a:rPr>
              <a:t>Les appareils photographiques du milieu du 19e siècle ne permettent pas de figer le mouvement et donc de prendre des photos dans le feu de l’action. </a:t>
            </a:r>
            <a:endParaRPr lang="fr-FR" sz="1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fr-FR" dirty="0">
                <a:latin typeface="Calibri" panose="020F0502020204030204" pitchFamily="34" charset="0"/>
                <a:ea typeface="Times New Roman" panose="02020603050405020304" pitchFamily="18" charset="0"/>
                <a:cs typeface="Calibri" panose="020F0502020204030204" pitchFamily="34" charset="0"/>
              </a:rPr>
              <a:t>Les poses durent de 2 à 20 secondes. C’est pourquoi les photographes de guerre font des photos des champs de bataille après la lutte, ou des mises en scène pour montrer la vie dans les camps.     </a:t>
            </a:r>
            <a:endParaRPr lang="fr-FR" sz="14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986406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fr-FR" smtClean="0"/>
              <a:t>Christine RICHARD CPAPV 76</a:t>
            </a:r>
            <a:endParaRPr lang="fr-FR"/>
          </a:p>
        </p:txBody>
      </p:sp>
      <p:sp>
        <p:nvSpPr>
          <p:cNvPr id="3" name="Espace réservé du numéro de diapositive 2"/>
          <p:cNvSpPr>
            <a:spLocks noGrp="1"/>
          </p:cNvSpPr>
          <p:nvPr>
            <p:ph type="sldNum" sz="quarter" idx="12"/>
          </p:nvPr>
        </p:nvSpPr>
        <p:spPr/>
        <p:txBody>
          <a:bodyPr/>
          <a:lstStyle/>
          <a:p>
            <a:fld id="{3CAFD7B9-7169-4AA3-A3FE-737EB3F0249E}" type="slidenum">
              <a:rPr lang="fr-FR" smtClean="0"/>
              <a:t>6</a:t>
            </a:fld>
            <a:endParaRPr lang="fr-FR"/>
          </a:p>
        </p:txBody>
      </p:sp>
      <p:sp>
        <p:nvSpPr>
          <p:cNvPr id="4" name="Rectangle 3"/>
          <p:cNvSpPr/>
          <p:nvPr/>
        </p:nvSpPr>
        <p:spPr>
          <a:xfrm>
            <a:off x="290147" y="4807275"/>
            <a:ext cx="5594838" cy="1574149"/>
          </a:xfrm>
          <a:prstGeom prst="rect">
            <a:avLst/>
          </a:prstGeom>
        </p:spPr>
        <p:txBody>
          <a:bodyPr wrap="square">
            <a:spAutoFit/>
          </a:bodyPr>
          <a:lstStyle/>
          <a:p>
            <a:pPr>
              <a:lnSpc>
                <a:spcPct val="107000"/>
              </a:lnSpc>
              <a:spcAft>
                <a:spcPts val="0"/>
              </a:spcAft>
            </a:pPr>
            <a:r>
              <a:rPr lang="fr-FR" dirty="0">
                <a:latin typeface="Calibri" panose="020F0502020204030204" pitchFamily="34" charset="0"/>
                <a:ea typeface="Times New Roman" panose="02020603050405020304" pitchFamily="18" charset="0"/>
                <a:cs typeface="Calibri" panose="020F0502020204030204" pitchFamily="34" charset="0"/>
              </a:rPr>
              <a:t>En Angleterre, </a:t>
            </a:r>
            <a:r>
              <a:rPr lang="fr-FR" dirty="0" smtClean="0">
                <a:latin typeface="Calibri" panose="020F0502020204030204" pitchFamily="34" charset="0"/>
                <a:ea typeface="Times New Roman" panose="02020603050405020304" pitchFamily="18" charset="0"/>
                <a:cs typeface="Calibri" panose="020F0502020204030204" pitchFamily="34" charset="0"/>
              </a:rPr>
              <a:t>William Henri Fox Talbot (1800-1877</a:t>
            </a:r>
            <a:r>
              <a:rPr lang="fr-FR" dirty="0">
                <a:latin typeface="Calibri" panose="020F0502020204030204" pitchFamily="34" charset="0"/>
                <a:ea typeface="Times New Roman" panose="02020603050405020304" pitchFamily="18" charset="0"/>
                <a:cs typeface="Calibri" panose="020F0502020204030204" pitchFamily="34" charset="0"/>
              </a:rPr>
              <a:t>) cherche aussi le moyen de fixer les images produites par la chambre noire et réalise ses premiers essais en 1834. Et il invente </a:t>
            </a:r>
            <a:r>
              <a:rPr lang="fr-FR" u="sng" dirty="0">
                <a:latin typeface="Calibri" panose="020F0502020204030204" pitchFamily="34" charset="0"/>
                <a:ea typeface="Times New Roman" panose="02020603050405020304" pitchFamily="18" charset="0"/>
                <a:cs typeface="Calibri" panose="020F0502020204030204" pitchFamily="34" charset="0"/>
              </a:rPr>
              <a:t>le procédé négatif-positif</a:t>
            </a:r>
            <a:r>
              <a:rPr lang="fr-FR" dirty="0">
                <a:latin typeface="Calibri" panose="020F0502020204030204" pitchFamily="34" charset="0"/>
                <a:ea typeface="Times New Roman" panose="02020603050405020304" pitchFamily="18" charset="0"/>
                <a:cs typeface="Calibri" panose="020F0502020204030204" pitchFamily="34" charset="0"/>
              </a:rPr>
              <a:t>, qui permettra de </a:t>
            </a:r>
            <a:r>
              <a:rPr lang="fr-FR" b="1" dirty="0">
                <a:latin typeface="Calibri" panose="020F0502020204030204" pitchFamily="34" charset="0"/>
                <a:ea typeface="Times New Roman" panose="02020603050405020304" pitchFamily="18" charset="0"/>
                <a:cs typeface="Calibri" panose="020F0502020204030204" pitchFamily="34" charset="0"/>
              </a:rPr>
              <a:t>reproduire les images photographiques</a:t>
            </a:r>
            <a:r>
              <a:rPr lang="fr-FR" dirty="0">
                <a:latin typeface="Calibri" panose="020F0502020204030204" pitchFamily="34" charset="0"/>
                <a:ea typeface="Times New Roman" panose="02020603050405020304" pitchFamily="18" charset="0"/>
                <a:cs typeface="Calibri" panose="020F0502020204030204" pitchFamily="34" charset="0"/>
              </a:rPr>
              <a:t> à l’infini.  </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Imag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15561" y="240846"/>
            <a:ext cx="3048000" cy="3851910"/>
          </a:xfrm>
          <a:prstGeom prst="rect">
            <a:avLst/>
          </a:prstGeom>
        </p:spPr>
      </p:pic>
      <p:sp>
        <p:nvSpPr>
          <p:cNvPr id="6" name="Rectangle 5"/>
          <p:cNvSpPr/>
          <p:nvPr/>
        </p:nvSpPr>
        <p:spPr>
          <a:xfrm>
            <a:off x="863111" y="4152006"/>
            <a:ext cx="4152900" cy="646331"/>
          </a:xfrm>
          <a:prstGeom prst="rect">
            <a:avLst/>
          </a:prstGeom>
        </p:spPr>
        <p:txBody>
          <a:bodyPr wrap="square">
            <a:spAutoFit/>
          </a:bodyPr>
          <a:lstStyle/>
          <a:p>
            <a:pPr algn="ctr"/>
            <a:r>
              <a:rPr lang="en-US" dirty="0"/>
              <a:t>William Henry Fox </a:t>
            </a:r>
            <a:r>
              <a:rPr lang="en-US" dirty="0" smtClean="0"/>
              <a:t>Talbot, </a:t>
            </a:r>
          </a:p>
          <a:p>
            <a:pPr algn="ctr"/>
            <a:r>
              <a:rPr lang="en-US" dirty="0" smtClean="0"/>
              <a:t>par John </a:t>
            </a:r>
            <a:r>
              <a:rPr lang="en-US" dirty="0"/>
              <a:t>Moffat of Edinburgh, May 1864.</a:t>
            </a:r>
            <a:endParaRPr lang="fr-FR" dirty="0"/>
          </a:p>
        </p:txBody>
      </p:sp>
      <p:pic>
        <p:nvPicPr>
          <p:cNvPr id="7" name="Imag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28401" y="693473"/>
            <a:ext cx="5316415" cy="3839633"/>
          </a:xfrm>
          <a:prstGeom prst="rect">
            <a:avLst/>
          </a:prstGeom>
        </p:spPr>
      </p:pic>
      <p:sp>
        <p:nvSpPr>
          <p:cNvPr id="8" name="Rectangle 7"/>
          <p:cNvSpPr/>
          <p:nvPr/>
        </p:nvSpPr>
        <p:spPr>
          <a:xfrm>
            <a:off x="5984630" y="4627098"/>
            <a:ext cx="6096000" cy="1754326"/>
          </a:xfrm>
          <a:prstGeom prst="rect">
            <a:avLst/>
          </a:prstGeom>
        </p:spPr>
        <p:txBody>
          <a:bodyPr>
            <a:spAutoFit/>
          </a:bodyPr>
          <a:lstStyle/>
          <a:p>
            <a:r>
              <a:rPr lang="fr-FR" i="1" dirty="0"/>
              <a:t>En 1839, William Henry Fox Talbot (à droite) installe à Reading (30 km à l’ouest de Londres) un atelier de photographie dont les activités commerciales se partagent entre la reproduction et le portrait. La faible sensibilité des papiers oblige alors les photographes à</a:t>
            </a:r>
            <a:br>
              <a:rPr lang="fr-FR" i="1" dirty="0"/>
            </a:br>
            <a:r>
              <a:rPr lang="fr-FR" i="1" dirty="0"/>
              <a:t>opérer en </a:t>
            </a:r>
            <a:r>
              <a:rPr lang="fr-FR" i="1" dirty="0" smtClean="0"/>
              <a:t>extérieur. (Cliché </a:t>
            </a:r>
            <a:r>
              <a:rPr lang="fr-FR" i="1" dirty="0"/>
              <a:t>de </a:t>
            </a:r>
            <a:r>
              <a:rPr lang="fr-FR" i="1" dirty="0" smtClean="0"/>
              <a:t>1853)</a:t>
            </a:r>
            <a:endParaRPr lang="fr-FR" dirty="0"/>
          </a:p>
        </p:txBody>
      </p:sp>
      <p:sp>
        <p:nvSpPr>
          <p:cNvPr id="9" name="Rectangle 8"/>
          <p:cNvSpPr/>
          <p:nvPr/>
        </p:nvSpPr>
        <p:spPr>
          <a:xfrm>
            <a:off x="5864083" y="66579"/>
            <a:ext cx="6045053" cy="532903"/>
          </a:xfrm>
          <a:prstGeom prst="rect">
            <a:avLst/>
          </a:prstGeom>
        </p:spPr>
        <p:txBody>
          <a:bodyPr wrap="none">
            <a:spAutoFit/>
          </a:bodyPr>
          <a:lstStyle/>
          <a:p>
            <a:pPr>
              <a:lnSpc>
                <a:spcPct val="107000"/>
              </a:lnSpc>
              <a:spcAft>
                <a:spcPts val="0"/>
              </a:spcAft>
            </a:pPr>
            <a:r>
              <a:rPr lang="fr-FR" sz="2800" b="1" dirty="0">
                <a:latin typeface="Calibri" panose="020F0502020204030204" pitchFamily="34" charset="0"/>
                <a:ea typeface="Calibri" panose="020F0502020204030204" pitchFamily="34" charset="0"/>
                <a:cs typeface="Calibri" panose="020F0502020204030204" pitchFamily="34" charset="0"/>
              </a:rPr>
              <a:t>PETITE HISTOIRE DE LA PHOTOGRAPHIE</a:t>
            </a:r>
            <a:endParaRPr lang="fr-FR" sz="20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775537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fr-FR" smtClean="0"/>
              <a:t>Christine RICHARD CPAPV 76</a:t>
            </a:r>
            <a:endParaRPr lang="fr-FR"/>
          </a:p>
        </p:txBody>
      </p:sp>
      <p:sp>
        <p:nvSpPr>
          <p:cNvPr id="3" name="Espace réservé du numéro de diapositive 2"/>
          <p:cNvSpPr>
            <a:spLocks noGrp="1"/>
          </p:cNvSpPr>
          <p:nvPr>
            <p:ph type="sldNum" sz="quarter" idx="12"/>
          </p:nvPr>
        </p:nvSpPr>
        <p:spPr/>
        <p:txBody>
          <a:bodyPr/>
          <a:lstStyle/>
          <a:p>
            <a:fld id="{3CAFD7B9-7169-4AA3-A3FE-737EB3F0249E}" type="slidenum">
              <a:rPr lang="fr-FR" smtClean="0"/>
              <a:t>7</a:t>
            </a:fld>
            <a:endParaRPr lang="fr-FR"/>
          </a:p>
        </p:txBody>
      </p:sp>
      <p:sp>
        <p:nvSpPr>
          <p:cNvPr id="4" name="Rectangle 3"/>
          <p:cNvSpPr/>
          <p:nvPr/>
        </p:nvSpPr>
        <p:spPr>
          <a:xfrm>
            <a:off x="986204" y="1909588"/>
            <a:ext cx="10219592" cy="1673150"/>
          </a:xfrm>
          <a:prstGeom prst="rect">
            <a:avLst/>
          </a:prstGeom>
        </p:spPr>
        <p:txBody>
          <a:bodyPr wrap="square">
            <a:spAutoFit/>
          </a:bodyPr>
          <a:lstStyle/>
          <a:p>
            <a:pPr>
              <a:lnSpc>
                <a:spcPct val="107000"/>
              </a:lnSpc>
              <a:spcAft>
                <a:spcPts val="0"/>
              </a:spcAft>
            </a:pPr>
            <a:r>
              <a:rPr lang="fr-FR" sz="3200" b="1" dirty="0">
                <a:latin typeface="Calibri" panose="020F0502020204030204" pitchFamily="34" charset="0"/>
                <a:ea typeface="Times New Roman" panose="02020603050405020304" pitchFamily="18" charset="0"/>
                <a:cs typeface="Calibri" panose="020F0502020204030204" pitchFamily="34" charset="0"/>
              </a:rPr>
              <a:t>Le mot « photographie » a été utilisé pour la première fois en 1839 par Sir John Herschel, un ami de Fox Talbot. </a:t>
            </a:r>
            <a:endParaRPr lang="fr-FR" sz="3200" b="1" dirty="0" smtClean="0">
              <a:latin typeface="Calibri" panose="020F0502020204030204" pitchFamily="34" charset="0"/>
              <a:ea typeface="Times New Roman" panose="02020603050405020304" pitchFamily="18" charset="0"/>
              <a:cs typeface="Calibri" panose="020F0502020204030204" pitchFamily="34" charset="0"/>
            </a:endParaRPr>
          </a:p>
          <a:p>
            <a:pPr>
              <a:lnSpc>
                <a:spcPct val="107000"/>
              </a:lnSpc>
              <a:spcAft>
                <a:spcPts val="0"/>
              </a:spcAft>
            </a:pPr>
            <a:r>
              <a:rPr lang="fr-FR" sz="3200" b="1" dirty="0" smtClean="0">
                <a:latin typeface="Calibri" panose="020F0502020204030204" pitchFamily="34" charset="0"/>
                <a:ea typeface="Times New Roman" panose="02020603050405020304" pitchFamily="18" charset="0"/>
                <a:cs typeface="Calibri" panose="020F0502020204030204" pitchFamily="34" charset="0"/>
              </a:rPr>
              <a:t>Il </a:t>
            </a:r>
            <a:r>
              <a:rPr lang="fr-FR" sz="3200" b="1" dirty="0">
                <a:latin typeface="Calibri" panose="020F0502020204030204" pitchFamily="34" charset="0"/>
                <a:ea typeface="Times New Roman" panose="02020603050405020304" pitchFamily="18" charset="0"/>
                <a:cs typeface="Calibri" panose="020F0502020204030204" pitchFamily="34" charset="0"/>
              </a:rPr>
              <a:t>vient du grec </a:t>
            </a:r>
            <a:r>
              <a:rPr lang="fr-FR" sz="3200" b="1" i="1" dirty="0">
                <a:latin typeface="Calibri" panose="020F0502020204030204" pitchFamily="34" charset="0"/>
                <a:ea typeface="Times New Roman" panose="02020603050405020304" pitchFamily="18" charset="0"/>
                <a:cs typeface="Calibri" panose="020F0502020204030204" pitchFamily="34" charset="0"/>
              </a:rPr>
              <a:t>photos</a:t>
            </a:r>
            <a:r>
              <a:rPr lang="fr-FR" sz="3200" b="1" dirty="0">
                <a:latin typeface="Calibri" panose="020F0502020204030204" pitchFamily="34" charset="0"/>
                <a:ea typeface="Times New Roman" panose="02020603050405020304" pitchFamily="18" charset="0"/>
                <a:cs typeface="Calibri" panose="020F0502020204030204" pitchFamily="34" charset="0"/>
              </a:rPr>
              <a:t> (lumière) et </a:t>
            </a:r>
            <a:r>
              <a:rPr lang="fr-FR" sz="3200" b="1" i="1" dirty="0" err="1">
                <a:latin typeface="Calibri" panose="020F0502020204030204" pitchFamily="34" charset="0"/>
                <a:ea typeface="Times New Roman" panose="02020603050405020304" pitchFamily="18" charset="0"/>
                <a:cs typeface="Calibri" panose="020F0502020204030204" pitchFamily="34" charset="0"/>
              </a:rPr>
              <a:t>graphein</a:t>
            </a:r>
            <a:r>
              <a:rPr lang="fr-FR" sz="3200" b="1" dirty="0">
                <a:latin typeface="Calibri" panose="020F0502020204030204" pitchFamily="34" charset="0"/>
                <a:ea typeface="Times New Roman" panose="02020603050405020304" pitchFamily="18" charset="0"/>
                <a:cs typeface="Calibri" panose="020F0502020204030204" pitchFamily="34" charset="0"/>
              </a:rPr>
              <a:t> (écrire) </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p:cNvSpPr/>
          <p:nvPr/>
        </p:nvSpPr>
        <p:spPr>
          <a:xfrm>
            <a:off x="5864083" y="66579"/>
            <a:ext cx="6045053" cy="532903"/>
          </a:xfrm>
          <a:prstGeom prst="rect">
            <a:avLst/>
          </a:prstGeom>
        </p:spPr>
        <p:txBody>
          <a:bodyPr wrap="none">
            <a:spAutoFit/>
          </a:bodyPr>
          <a:lstStyle/>
          <a:p>
            <a:pPr>
              <a:lnSpc>
                <a:spcPct val="107000"/>
              </a:lnSpc>
              <a:spcAft>
                <a:spcPts val="0"/>
              </a:spcAft>
            </a:pPr>
            <a:r>
              <a:rPr lang="fr-FR" sz="2800" b="1" dirty="0">
                <a:latin typeface="Calibri" panose="020F0502020204030204" pitchFamily="34" charset="0"/>
                <a:ea typeface="Calibri" panose="020F0502020204030204" pitchFamily="34" charset="0"/>
                <a:cs typeface="Calibri" panose="020F0502020204030204" pitchFamily="34" charset="0"/>
              </a:rPr>
              <a:t>PETITE HISTOIRE DE LA PHOTOGRAPHIE</a:t>
            </a:r>
            <a:endParaRPr lang="fr-FR" sz="20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340469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fr-FR" smtClean="0"/>
              <a:t>Christine RICHARD CPAPV 76</a:t>
            </a:r>
            <a:endParaRPr lang="fr-FR"/>
          </a:p>
        </p:txBody>
      </p:sp>
      <p:sp>
        <p:nvSpPr>
          <p:cNvPr id="3" name="Espace réservé du numéro de diapositive 2"/>
          <p:cNvSpPr>
            <a:spLocks noGrp="1"/>
          </p:cNvSpPr>
          <p:nvPr>
            <p:ph type="sldNum" sz="quarter" idx="12"/>
          </p:nvPr>
        </p:nvSpPr>
        <p:spPr/>
        <p:txBody>
          <a:bodyPr/>
          <a:lstStyle/>
          <a:p>
            <a:fld id="{3CAFD7B9-7169-4AA3-A3FE-737EB3F0249E}" type="slidenum">
              <a:rPr lang="fr-FR" smtClean="0"/>
              <a:t>8</a:t>
            </a:fld>
            <a:endParaRPr lang="fr-FR"/>
          </a:p>
        </p:txBody>
      </p:sp>
      <p:sp>
        <p:nvSpPr>
          <p:cNvPr id="4" name="Rectangle 3"/>
          <p:cNvSpPr/>
          <p:nvPr/>
        </p:nvSpPr>
        <p:spPr>
          <a:xfrm>
            <a:off x="202223" y="4782201"/>
            <a:ext cx="6758354" cy="1574149"/>
          </a:xfrm>
          <a:prstGeom prst="rect">
            <a:avLst/>
          </a:prstGeom>
        </p:spPr>
        <p:txBody>
          <a:bodyPr wrap="square">
            <a:spAutoFit/>
          </a:bodyPr>
          <a:lstStyle/>
          <a:p>
            <a:pPr>
              <a:lnSpc>
                <a:spcPct val="107000"/>
              </a:lnSpc>
              <a:spcAft>
                <a:spcPts val="0"/>
              </a:spcAft>
            </a:pPr>
            <a:r>
              <a:rPr lang="fr-FR" b="1" dirty="0">
                <a:latin typeface="Calibri" panose="020F0502020204030204" pitchFamily="34" charset="0"/>
                <a:ea typeface="Times New Roman" panose="02020603050405020304" pitchFamily="18" charset="0"/>
                <a:cs typeface="Calibri" panose="020F0502020204030204" pitchFamily="34" charset="0"/>
              </a:rPr>
              <a:t>Evolution des appareils photographiques</a:t>
            </a:r>
            <a:r>
              <a:rPr lang="fr-FR" dirty="0">
                <a:latin typeface="Calibri" panose="020F0502020204030204" pitchFamily="34" charset="0"/>
                <a:ea typeface="Times New Roman" panose="02020603050405020304" pitchFamily="18" charset="0"/>
                <a:cs typeface="Calibri" panose="020F0502020204030204" pitchFamily="34" charset="0"/>
              </a:rPr>
              <a:t> </a:t>
            </a:r>
            <a:endParaRPr lang="fr-FR" sz="1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fr-FR" b="1" dirty="0">
                <a:latin typeface="Calibri" panose="020F0502020204030204" pitchFamily="34" charset="0"/>
                <a:ea typeface="Times New Roman" panose="02020603050405020304" pitchFamily="18" charset="0"/>
                <a:cs typeface="Calibri" panose="020F0502020204030204" pitchFamily="34" charset="0"/>
              </a:rPr>
              <a:t>1889</a:t>
            </a:r>
            <a:r>
              <a:rPr lang="fr-FR" dirty="0">
                <a:latin typeface="Calibri" panose="020F0502020204030204" pitchFamily="34" charset="0"/>
                <a:ea typeface="Times New Roman" panose="02020603050405020304" pitchFamily="18" charset="0"/>
                <a:cs typeface="Calibri" panose="020F0502020204030204" pitchFamily="34" charset="0"/>
              </a:rPr>
              <a:t> : George Eastman invente le </a:t>
            </a:r>
            <a:r>
              <a:rPr lang="fr-FR" b="1" dirty="0">
                <a:latin typeface="Calibri" panose="020F0502020204030204" pitchFamily="34" charset="0"/>
                <a:ea typeface="Times New Roman" panose="02020603050405020304" pitchFamily="18" charset="0"/>
                <a:cs typeface="Calibri" panose="020F0502020204030204" pitchFamily="34" charset="0"/>
              </a:rPr>
              <a:t>film photographique</a:t>
            </a:r>
            <a:r>
              <a:rPr lang="fr-FR" dirty="0">
                <a:latin typeface="Calibri" panose="020F0502020204030204" pitchFamily="34" charset="0"/>
                <a:ea typeface="Times New Roman" panose="02020603050405020304" pitchFamily="18" charset="0"/>
                <a:cs typeface="Calibri" panose="020F0502020204030204" pitchFamily="34" charset="0"/>
              </a:rPr>
              <a:t> souple en bobine, grâce auquel on peut : </a:t>
            </a:r>
            <a:endParaRPr lang="fr-FR"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SzPts val="1000"/>
              <a:buFont typeface="Symbol" panose="05050102010706020507" pitchFamily="18" charset="2"/>
              <a:buChar char=""/>
              <a:tabLst>
                <a:tab pos="457200" algn="l"/>
              </a:tabLst>
            </a:pPr>
            <a:r>
              <a:rPr lang="fr-FR" dirty="0">
                <a:latin typeface="Calibri" panose="020F0502020204030204" pitchFamily="34" charset="0"/>
                <a:ea typeface="Times New Roman" panose="02020603050405020304" pitchFamily="18" charset="0"/>
                <a:cs typeface="Calibri" panose="020F0502020204030204" pitchFamily="34" charset="0"/>
              </a:rPr>
              <a:t>Fabriquer des appareil plus petits et plus maniables </a:t>
            </a:r>
            <a:endParaRPr lang="fr-FR"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SzPts val="1000"/>
              <a:buFont typeface="Symbol" panose="05050102010706020507" pitchFamily="18" charset="2"/>
              <a:buChar char=""/>
              <a:tabLst>
                <a:tab pos="457200" algn="l"/>
              </a:tabLst>
            </a:pPr>
            <a:r>
              <a:rPr lang="fr-FR" dirty="0">
                <a:latin typeface="Calibri" panose="020F0502020204030204" pitchFamily="34" charset="0"/>
                <a:ea typeface="Times New Roman" panose="02020603050405020304" pitchFamily="18" charset="0"/>
                <a:cs typeface="Calibri" panose="020F0502020204030204" pitchFamily="34" charset="0"/>
              </a:rPr>
              <a:t>Faire plusieurs poses sans avoir besoin de recharger son appareil. </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60734" y="155484"/>
            <a:ext cx="2857500" cy="2162175"/>
          </a:xfrm>
          <a:prstGeom prst="rect">
            <a:avLst/>
          </a:prstGeom>
        </p:spPr>
      </p:pic>
      <p:pic>
        <p:nvPicPr>
          <p:cNvPr id="6" name="Imag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46039" y="804424"/>
            <a:ext cx="3997952" cy="4904154"/>
          </a:xfrm>
          <a:prstGeom prst="rect">
            <a:avLst/>
          </a:prstGeom>
        </p:spPr>
      </p:pic>
      <p:sp>
        <p:nvSpPr>
          <p:cNvPr id="7" name="Rectangle 6"/>
          <p:cNvSpPr/>
          <p:nvPr/>
        </p:nvSpPr>
        <p:spPr>
          <a:xfrm>
            <a:off x="7770933" y="5710019"/>
            <a:ext cx="3768969" cy="646331"/>
          </a:xfrm>
          <a:prstGeom prst="rect">
            <a:avLst/>
          </a:prstGeom>
        </p:spPr>
        <p:txBody>
          <a:bodyPr wrap="square">
            <a:spAutoFit/>
          </a:bodyPr>
          <a:lstStyle/>
          <a:p>
            <a:pPr algn="ctr"/>
            <a:r>
              <a:rPr lang="fr-FR" dirty="0"/>
              <a:t>George Eastman sur un paquebot, </a:t>
            </a:r>
            <a:endParaRPr lang="fr-FR" dirty="0" smtClean="0"/>
          </a:p>
          <a:p>
            <a:pPr algn="ctr"/>
            <a:r>
              <a:rPr lang="fr-FR" dirty="0" smtClean="0"/>
              <a:t>muni </a:t>
            </a:r>
            <a:r>
              <a:rPr lang="fr-FR" dirty="0"/>
              <a:t>d'un appareil Kodak, en 1890</a:t>
            </a:r>
          </a:p>
        </p:txBody>
      </p:sp>
      <p:sp>
        <p:nvSpPr>
          <p:cNvPr id="8" name="Rectangle 7"/>
          <p:cNvSpPr/>
          <p:nvPr/>
        </p:nvSpPr>
        <p:spPr>
          <a:xfrm>
            <a:off x="5208521" y="1442102"/>
            <a:ext cx="2330250" cy="923330"/>
          </a:xfrm>
          <a:prstGeom prst="rect">
            <a:avLst/>
          </a:prstGeom>
        </p:spPr>
        <p:txBody>
          <a:bodyPr wrap="square">
            <a:spAutoFit/>
          </a:bodyPr>
          <a:lstStyle/>
          <a:p>
            <a:pPr algn="ctr"/>
            <a:r>
              <a:rPr lang="fr-FR" dirty="0"/>
              <a:t>« </a:t>
            </a:r>
            <a:r>
              <a:rPr lang="fr-FR" i="1" dirty="0"/>
              <a:t>Vous appuyez sur le bouton... nous faisons le reste</a:t>
            </a:r>
            <a:r>
              <a:rPr lang="fr-FR" dirty="0"/>
              <a:t> ».</a:t>
            </a:r>
          </a:p>
        </p:txBody>
      </p:sp>
      <p:pic>
        <p:nvPicPr>
          <p:cNvPr id="9" name="Image 8"/>
          <p:cNvPicPr>
            <a:picLocks noChangeAspect="1"/>
          </p:cNvPicPr>
          <p:nvPr/>
        </p:nvPicPr>
        <p:blipFill rotWithShape="1">
          <a:blip r:embed="rId4">
            <a:extLst>
              <a:ext uri="{28A0092B-C50C-407E-A947-70E740481C1C}">
                <a14:useLocalDpi xmlns:a14="http://schemas.microsoft.com/office/drawing/2010/main" val="0"/>
              </a:ext>
            </a:extLst>
          </a:blip>
          <a:srcRect r="8147" b="4099"/>
          <a:stretch/>
        </p:blipFill>
        <p:spPr>
          <a:xfrm>
            <a:off x="5405033" y="2575327"/>
            <a:ext cx="1937226" cy="2206874"/>
          </a:xfrm>
          <a:prstGeom prst="rect">
            <a:avLst/>
          </a:prstGeom>
        </p:spPr>
      </p:pic>
      <p:pic>
        <p:nvPicPr>
          <p:cNvPr id="10" name="Image 9"/>
          <p:cNvPicPr>
            <a:picLocks noChangeAspect="1"/>
          </p:cNvPicPr>
          <p:nvPr/>
        </p:nvPicPr>
        <p:blipFill rotWithShape="1">
          <a:blip r:embed="rId5">
            <a:extLst>
              <a:ext uri="{28A0092B-C50C-407E-A947-70E740481C1C}">
                <a14:useLocalDpi xmlns:a14="http://schemas.microsoft.com/office/drawing/2010/main" val="0"/>
              </a:ext>
            </a:extLst>
          </a:blip>
          <a:srcRect r="11018" b="5184"/>
          <a:stretch/>
        </p:blipFill>
        <p:spPr>
          <a:xfrm>
            <a:off x="2962252" y="2593838"/>
            <a:ext cx="2285690" cy="2188397"/>
          </a:xfrm>
          <a:prstGeom prst="rect">
            <a:avLst/>
          </a:prstGeom>
        </p:spPr>
      </p:pic>
      <p:pic>
        <p:nvPicPr>
          <p:cNvPr id="13" name="Imag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87017" y="135868"/>
            <a:ext cx="1762615" cy="2201409"/>
          </a:xfrm>
          <a:prstGeom prst="rect">
            <a:avLst/>
          </a:prstGeom>
        </p:spPr>
      </p:pic>
      <p:pic>
        <p:nvPicPr>
          <p:cNvPr id="14" name="Image 1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48708" y="3217986"/>
            <a:ext cx="2364570" cy="1544598"/>
          </a:xfrm>
          <a:prstGeom prst="rect">
            <a:avLst/>
          </a:prstGeom>
        </p:spPr>
      </p:pic>
      <p:sp>
        <p:nvSpPr>
          <p:cNvPr id="15" name="Rectangle 14"/>
          <p:cNvSpPr/>
          <p:nvPr/>
        </p:nvSpPr>
        <p:spPr>
          <a:xfrm>
            <a:off x="5864083" y="66579"/>
            <a:ext cx="6045053" cy="532903"/>
          </a:xfrm>
          <a:prstGeom prst="rect">
            <a:avLst/>
          </a:prstGeom>
        </p:spPr>
        <p:txBody>
          <a:bodyPr wrap="none">
            <a:spAutoFit/>
          </a:bodyPr>
          <a:lstStyle/>
          <a:p>
            <a:pPr>
              <a:lnSpc>
                <a:spcPct val="107000"/>
              </a:lnSpc>
              <a:spcAft>
                <a:spcPts val="0"/>
              </a:spcAft>
            </a:pPr>
            <a:r>
              <a:rPr lang="fr-FR" sz="2800" b="1" dirty="0">
                <a:latin typeface="Calibri" panose="020F0502020204030204" pitchFamily="34" charset="0"/>
                <a:ea typeface="Calibri" panose="020F0502020204030204" pitchFamily="34" charset="0"/>
                <a:cs typeface="Calibri" panose="020F0502020204030204" pitchFamily="34" charset="0"/>
              </a:rPr>
              <a:t>PETITE HISTOIRE DE LA PHOTOGRAPHIE</a:t>
            </a:r>
            <a:endParaRPr lang="fr-FR" sz="20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683975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8892" y="562707"/>
            <a:ext cx="10128738" cy="5697415"/>
          </a:xfrm>
          <a:prstGeom prst="rect">
            <a:avLst/>
          </a:prstGeom>
        </p:spPr>
      </p:pic>
    </p:spTree>
    <p:extLst>
      <p:ext uri="{BB962C8B-B14F-4D97-AF65-F5344CB8AC3E}">
        <p14:creationId xmlns:p14="http://schemas.microsoft.com/office/powerpoint/2010/main" val="560694823"/>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57</TotalTime>
  <Words>789</Words>
  <Application>Microsoft Office PowerPoint</Application>
  <PresentationFormat>Grand écran</PresentationFormat>
  <Paragraphs>78</Paragraphs>
  <Slides>16</Slides>
  <Notes>1</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16</vt:i4>
      </vt:variant>
    </vt:vector>
  </HeadingPairs>
  <TitlesOfParts>
    <vt:vector size="23" baseType="lpstr">
      <vt:lpstr>Arial</vt:lpstr>
      <vt:lpstr>Calibri</vt:lpstr>
      <vt:lpstr>Calibri Light</vt:lpstr>
      <vt:lpstr>Symbol</vt:lpstr>
      <vt:lpstr>Times New Roman</vt:lpstr>
      <vt:lpstr>Verdana, Arial, Helvetica, sans-serif</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Rectorat de Rouen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richardc06</dc:creator>
  <cp:lastModifiedBy>richardc06</cp:lastModifiedBy>
  <cp:revision>4</cp:revision>
  <dcterms:created xsi:type="dcterms:W3CDTF">2018-01-25T20:09:18Z</dcterms:created>
  <dcterms:modified xsi:type="dcterms:W3CDTF">2018-01-29T21:13:38Z</dcterms:modified>
</cp:coreProperties>
</file>