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5"/>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74" r:id="rId14"/>
    <p:sldId id="275" r:id="rId15"/>
    <p:sldId id="276" r:id="rId16"/>
    <p:sldId id="277" r:id="rId17"/>
    <p:sldId id="278" r:id="rId18"/>
    <p:sldId id="279" r:id="rId19"/>
    <p:sldId id="269" r:id="rId20"/>
    <p:sldId id="268" r:id="rId21"/>
    <p:sldId id="270" r:id="rId22"/>
    <p:sldId id="271"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6"/>
    <p:restoredTop sz="93300"/>
  </p:normalViewPr>
  <p:slideViewPr>
    <p:cSldViewPr snapToGrid="0" snapToObjects="1">
      <p:cViewPr varScale="1">
        <p:scale>
          <a:sx n="78" d="100"/>
          <a:sy n="78" d="100"/>
        </p:scale>
        <p:origin x="208"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891C5-A34E-6444-956B-7D66C2972FE3}" type="datetimeFigureOut">
              <a:rPr lang="fr-FR" smtClean="0"/>
              <a:t>09/11/2018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AF948-DE38-D645-A814-130B307F5F40}" type="slidenum">
              <a:rPr lang="fr-FR" smtClean="0"/>
              <a:t>‹#›</a:t>
            </a:fld>
            <a:endParaRPr lang="fr-FR"/>
          </a:p>
        </p:txBody>
      </p:sp>
    </p:spTree>
    <p:extLst>
      <p:ext uri="{BB962C8B-B14F-4D97-AF65-F5344CB8AC3E}">
        <p14:creationId xmlns:p14="http://schemas.microsoft.com/office/powerpoint/2010/main" val="101167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9AF948-DE38-D645-A814-130B307F5F40}" type="slidenum">
              <a:rPr lang="fr-FR" smtClean="0"/>
              <a:t>4</a:t>
            </a:fld>
            <a:endParaRPr lang="fr-FR"/>
          </a:p>
        </p:txBody>
      </p:sp>
    </p:spTree>
    <p:extLst>
      <p:ext uri="{BB962C8B-B14F-4D97-AF65-F5344CB8AC3E}">
        <p14:creationId xmlns:p14="http://schemas.microsoft.com/office/powerpoint/2010/main" val="94256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9AF948-DE38-D645-A814-130B307F5F40}" type="slidenum">
              <a:rPr lang="fr-FR" smtClean="0"/>
              <a:t>5</a:t>
            </a:fld>
            <a:endParaRPr lang="fr-FR"/>
          </a:p>
        </p:txBody>
      </p:sp>
    </p:spTree>
    <p:extLst>
      <p:ext uri="{BB962C8B-B14F-4D97-AF65-F5344CB8AC3E}">
        <p14:creationId xmlns:p14="http://schemas.microsoft.com/office/powerpoint/2010/main" val="107228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Voir activités pour lecture à haute voix</a:t>
            </a:r>
          </a:p>
        </p:txBody>
      </p:sp>
      <p:sp>
        <p:nvSpPr>
          <p:cNvPr id="4" name="Espace réservé du numéro de diapositive 3"/>
          <p:cNvSpPr>
            <a:spLocks noGrp="1"/>
          </p:cNvSpPr>
          <p:nvPr>
            <p:ph type="sldNum" sz="quarter" idx="10"/>
          </p:nvPr>
        </p:nvSpPr>
        <p:spPr/>
        <p:txBody>
          <a:bodyPr/>
          <a:lstStyle/>
          <a:p>
            <a:fld id="{3C9AF948-DE38-D645-A814-130B307F5F40}" type="slidenum">
              <a:rPr lang="fr-FR" smtClean="0"/>
              <a:t>12</a:t>
            </a:fld>
            <a:endParaRPr lang="fr-FR"/>
          </a:p>
        </p:txBody>
      </p:sp>
    </p:spTree>
    <p:extLst>
      <p:ext uri="{BB962C8B-B14F-4D97-AF65-F5344CB8AC3E}">
        <p14:creationId xmlns:p14="http://schemas.microsoft.com/office/powerpoint/2010/main" val="83319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Cliquez et modifiez le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Cliquez et modifiez le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Cliquez et modifiez le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Cliquez et modifiez le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Cliquez et modifiez le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Cliquez et modifiez le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Cliquez et modifiez le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Cliquez et modifiez le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11/9/18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78725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LECTURE A HAUTE VOIX</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66361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principes didactiques</a:t>
            </a:r>
          </a:p>
        </p:txBody>
      </p:sp>
      <p:sp>
        <p:nvSpPr>
          <p:cNvPr id="3" name="Espace réservé du contenu 2"/>
          <p:cNvSpPr>
            <a:spLocks noGrp="1"/>
          </p:cNvSpPr>
          <p:nvPr>
            <p:ph idx="1"/>
          </p:nvPr>
        </p:nvSpPr>
        <p:spPr>
          <a:xfrm>
            <a:off x="1103312" y="2052918"/>
            <a:ext cx="10130745" cy="4282568"/>
          </a:xfrm>
        </p:spPr>
        <p:txBody>
          <a:bodyPr/>
          <a:lstStyle/>
          <a:p>
            <a:r>
              <a:rPr lang="fr-FR" sz="2400" dirty="0"/>
              <a:t>La lecture à haute voix s’inscrit dans une situation de communication authentique avec la présence d’auditeurs.</a:t>
            </a:r>
          </a:p>
          <a:p>
            <a:r>
              <a:rPr lang="fr-FR" sz="2400" dirty="0"/>
              <a:t>Le texte support de lecture à haute voix a fait l’objet de lectures magistrales et silencieuses et d’une séquence d’apprentissage de la compréhension.</a:t>
            </a:r>
          </a:p>
          <a:p>
            <a:r>
              <a:rPr lang="fr-FR" sz="2400" dirty="0"/>
              <a:t>L’élève s’est approprié les relectures, les retours au texte pour argumenter, justifier ... ont été nombreux.</a:t>
            </a:r>
          </a:p>
          <a:p>
            <a:r>
              <a:rPr lang="fr-FR" sz="2400" dirty="0"/>
              <a:t>Les compétences </a:t>
            </a:r>
            <a:r>
              <a:rPr lang="fr-FR" sz="2400" dirty="0" err="1"/>
              <a:t>inférentielles</a:t>
            </a:r>
            <a:r>
              <a:rPr lang="fr-FR" sz="2400" dirty="0"/>
              <a:t> et interprétatives ont été travaillées</a:t>
            </a:r>
            <a:r>
              <a:rPr lang="fr-FR" dirty="0"/>
              <a:t>.</a:t>
            </a:r>
          </a:p>
        </p:txBody>
      </p:sp>
    </p:spTree>
    <p:extLst>
      <p:ext uri="{BB962C8B-B14F-4D97-AF65-F5344CB8AC3E}">
        <p14:creationId xmlns:p14="http://schemas.microsoft.com/office/powerpoint/2010/main" val="1060755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Quelles situations d’enseignement?</a:t>
            </a:r>
          </a:p>
        </p:txBody>
      </p:sp>
      <p:sp>
        <p:nvSpPr>
          <p:cNvPr id="3" name="Espace réservé du contenu 2"/>
          <p:cNvSpPr>
            <a:spLocks noGrp="1"/>
          </p:cNvSpPr>
          <p:nvPr>
            <p:ph idx="1"/>
          </p:nvPr>
        </p:nvSpPr>
        <p:spPr>
          <a:xfrm>
            <a:off x="1103312" y="2052918"/>
            <a:ext cx="10522631" cy="4195482"/>
          </a:xfrm>
        </p:spPr>
        <p:txBody>
          <a:bodyPr>
            <a:normAutofit lnSpcReduction="10000"/>
          </a:bodyPr>
          <a:lstStyle/>
          <a:p>
            <a:pPr marL="0" indent="0">
              <a:buNone/>
            </a:pPr>
            <a:r>
              <a:rPr lang="fr-FR" sz="3200" dirty="0"/>
              <a:t>La lecture à haute voix s’apprend lors :</a:t>
            </a:r>
          </a:p>
          <a:p>
            <a:pPr marL="0" indent="0">
              <a:buNone/>
            </a:pPr>
            <a:endParaRPr lang="fr-FR" sz="3200" dirty="0"/>
          </a:p>
          <a:p>
            <a:r>
              <a:rPr lang="fr-FR" sz="3200" dirty="0"/>
              <a:t>Des activités ciblant une compétence spécifique</a:t>
            </a:r>
          </a:p>
          <a:p>
            <a:endParaRPr lang="fr-FR" sz="3200" dirty="0"/>
          </a:p>
          <a:p>
            <a:r>
              <a:rPr lang="fr-FR" sz="3200" dirty="0"/>
              <a:t>Des activités de lecture à haute voix diversifiées</a:t>
            </a:r>
          </a:p>
          <a:p>
            <a:endParaRPr lang="fr-FR" sz="3200" dirty="0"/>
          </a:p>
          <a:p>
            <a:r>
              <a:rPr lang="fr-FR" sz="3200" dirty="0"/>
              <a:t>Un apprentissage spécifique en atelier.</a:t>
            </a:r>
          </a:p>
        </p:txBody>
      </p:sp>
    </p:spTree>
    <p:extLst>
      <p:ext uri="{BB962C8B-B14F-4D97-AF65-F5344CB8AC3E}">
        <p14:creationId xmlns:p14="http://schemas.microsoft.com/office/powerpoint/2010/main" val="1506873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10762118" cy="962425"/>
          </a:xfrm>
        </p:spPr>
        <p:txBody>
          <a:bodyPr/>
          <a:lstStyle/>
          <a:p>
            <a:pPr algn="ctr"/>
            <a:r>
              <a:rPr lang="fr-FR" dirty="0"/>
              <a:t>Des activités sous forme de rituels pour:</a:t>
            </a:r>
          </a:p>
        </p:txBody>
      </p:sp>
      <p:sp>
        <p:nvSpPr>
          <p:cNvPr id="6" name="ZoneTexte 5"/>
          <p:cNvSpPr txBox="1"/>
          <p:nvPr/>
        </p:nvSpPr>
        <p:spPr>
          <a:xfrm>
            <a:off x="646111" y="1611085"/>
            <a:ext cx="4470175" cy="4893647"/>
          </a:xfrm>
          <a:prstGeom prst="rect">
            <a:avLst/>
          </a:prstGeom>
          <a:noFill/>
        </p:spPr>
        <p:txBody>
          <a:bodyPr wrap="square" rtlCol="0">
            <a:spAutoFit/>
          </a:bodyPr>
          <a:lstStyle/>
          <a:p>
            <a:r>
              <a:rPr lang="fr-FR" sz="2400" u="sng" dirty="0"/>
              <a:t>Apprendre à maîtriser son souffle</a:t>
            </a:r>
          </a:p>
          <a:p>
            <a:r>
              <a:rPr lang="fr-FR" sz="2400" dirty="0"/>
              <a:t>Respiration ventrale</a:t>
            </a:r>
          </a:p>
          <a:p>
            <a:r>
              <a:rPr lang="fr-FR" sz="2400" dirty="0"/>
              <a:t>La cocotte minute</a:t>
            </a:r>
          </a:p>
          <a:p>
            <a:r>
              <a:rPr lang="fr-FR" sz="2400" dirty="0"/>
              <a:t>Le relais souffle</a:t>
            </a:r>
          </a:p>
          <a:p>
            <a:r>
              <a:rPr lang="fr-FR" sz="2400" dirty="0"/>
              <a:t>Promener son ballon</a:t>
            </a:r>
          </a:p>
          <a:p>
            <a:r>
              <a:rPr lang="fr-FR" sz="2400" dirty="0"/>
              <a:t>Lire avec le dos bien droit</a:t>
            </a:r>
          </a:p>
          <a:p>
            <a:endParaRPr lang="fr-FR" sz="2400" dirty="0"/>
          </a:p>
          <a:p>
            <a:endParaRPr lang="fr-FR" sz="2400" dirty="0"/>
          </a:p>
          <a:p>
            <a:r>
              <a:rPr lang="fr-FR" sz="2400" u="sng" dirty="0"/>
              <a:t>Apprendre à articuler</a:t>
            </a:r>
          </a:p>
          <a:p>
            <a:endParaRPr lang="fr-FR" sz="2400" dirty="0"/>
          </a:p>
          <a:p>
            <a:r>
              <a:rPr lang="fr-FR" sz="2400" dirty="0"/>
              <a:t>Lire des </a:t>
            </a:r>
            <a:r>
              <a:rPr lang="fr-FR" sz="2400" dirty="0" err="1"/>
              <a:t>virelangues</a:t>
            </a:r>
            <a:endParaRPr lang="fr-FR" sz="2400" dirty="0"/>
          </a:p>
          <a:p>
            <a:r>
              <a:rPr lang="fr-FR" sz="2400" dirty="0"/>
              <a:t>FRIRI JICQUIS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128" y="2508508"/>
            <a:ext cx="1993900" cy="3098800"/>
          </a:xfrm>
          <a:prstGeom prst="rect">
            <a:avLst/>
          </a:prstGeom>
        </p:spPr>
      </p:pic>
      <p:sp>
        <p:nvSpPr>
          <p:cNvPr id="8" name="ZoneTexte 7"/>
          <p:cNvSpPr txBox="1"/>
          <p:nvPr/>
        </p:nvSpPr>
        <p:spPr>
          <a:xfrm>
            <a:off x="7933870" y="1611085"/>
            <a:ext cx="3996873" cy="3416320"/>
          </a:xfrm>
          <a:prstGeom prst="rect">
            <a:avLst/>
          </a:prstGeom>
          <a:noFill/>
        </p:spPr>
        <p:txBody>
          <a:bodyPr wrap="square" rtlCol="0">
            <a:spAutoFit/>
          </a:bodyPr>
          <a:lstStyle/>
          <a:p>
            <a:r>
              <a:rPr lang="fr-FR" sz="2400" dirty="0"/>
              <a:t>Apprendre à maîtriser le rythme</a:t>
            </a:r>
          </a:p>
          <a:p>
            <a:r>
              <a:rPr lang="fr-FR" sz="2400" dirty="0"/>
              <a:t>Chœurs et lecture chorale</a:t>
            </a:r>
          </a:p>
          <a:p>
            <a:r>
              <a:rPr lang="fr-FR" sz="2400" dirty="0"/>
              <a:t>La lecture chrono</a:t>
            </a:r>
          </a:p>
          <a:p>
            <a:r>
              <a:rPr lang="fr-FR" sz="2400" dirty="0"/>
              <a:t>Lecture flash</a:t>
            </a:r>
          </a:p>
          <a:p>
            <a:endParaRPr lang="fr-FR" sz="2400" dirty="0"/>
          </a:p>
          <a:p>
            <a:r>
              <a:rPr lang="fr-FR" sz="2400" dirty="0"/>
              <a:t>Apprendre à être expressifs</a:t>
            </a:r>
          </a:p>
        </p:txBody>
      </p:sp>
    </p:spTree>
    <p:extLst>
      <p:ext uri="{BB962C8B-B14F-4D97-AF65-F5344CB8AC3E}">
        <p14:creationId xmlns:p14="http://schemas.microsoft.com/office/powerpoint/2010/main" val="161956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FC5BC15-587E-2047-9F7A-4D0B2E2C7473}"/>
              </a:ext>
            </a:extLst>
          </p:cNvPr>
          <p:cNvSpPr txBox="1">
            <a:spLocks/>
          </p:cNvSpPr>
          <p:nvPr/>
        </p:nvSpPr>
        <p:spPr>
          <a:xfrm>
            <a:off x="364672" y="699149"/>
            <a:ext cx="2235093" cy="51248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itchFamily="2" charset="2"/>
              <a:buChar char="Ø"/>
            </a:pPr>
            <a:r>
              <a:rPr lang="fr-FR" u="sng" dirty="0"/>
              <a:t>Etre audible</a:t>
            </a:r>
          </a:p>
          <a:p>
            <a:endParaRPr lang="fr-FR" dirty="0"/>
          </a:p>
        </p:txBody>
      </p:sp>
      <p:sp>
        <p:nvSpPr>
          <p:cNvPr id="4" name="ZoneTexte 3">
            <a:extLst>
              <a:ext uri="{FF2B5EF4-FFF2-40B4-BE49-F238E27FC236}">
                <a16:creationId xmlns:a16="http://schemas.microsoft.com/office/drawing/2014/main" xmlns="" id="{DC71B8EC-86C4-604D-8D3E-CBB44814BB8B}"/>
              </a:ext>
            </a:extLst>
          </p:cNvPr>
          <p:cNvSpPr txBox="1"/>
          <p:nvPr/>
        </p:nvSpPr>
        <p:spPr>
          <a:xfrm>
            <a:off x="2886635" y="699149"/>
            <a:ext cx="5549917" cy="923330"/>
          </a:xfrm>
          <a:prstGeom prst="rect">
            <a:avLst/>
          </a:prstGeom>
          <a:noFill/>
        </p:spPr>
        <p:txBody>
          <a:bodyPr wrap="none" rtlCol="0">
            <a:spAutoFit/>
          </a:bodyPr>
          <a:lstStyle/>
          <a:p>
            <a:r>
              <a:rPr lang="fr-FR" b="1" dirty="0"/>
              <a:t>Echauffement vocaux </a:t>
            </a:r>
            <a:r>
              <a:rPr lang="fr-FR" dirty="0"/>
              <a:t>en préalable à la lecture</a:t>
            </a:r>
            <a:r>
              <a:rPr lang="fr-FR" b="1" dirty="0"/>
              <a:t>.</a:t>
            </a:r>
          </a:p>
          <a:p>
            <a:r>
              <a:rPr lang="fr-FR" b="1" dirty="0"/>
              <a:t>La voix est un instrument de musique</a:t>
            </a:r>
          </a:p>
          <a:p>
            <a:endParaRPr lang="fr-FR" b="1" dirty="0"/>
          </a:p>
        </p:txBody>
      </p:sp>
      <p:sp>
        <p:nvSpPr>
          <p:cNvPr id="7" name="ZoneTexte 6">
            <a:extLst>
              <a:ext uri="{FF2B5EF4-FFF2-40B4-BE49-F238E27FC236}">
                <a16:creationId xmlns:a16="http://schemas.microsoft.com/office/drawing/2014/main" xmlns="" id="{3789F522-201B-534C-B749-3A458B7E71A2}"/>
              </a:ext>
            </a:extLst>
          </p:cNvPr>
          <p:cNvSpPr txBox="1"/>
          <p:nvPr/>
        </p:nvSpPr>
        <p:spPr>
          <a:xfrm>
            <a:off x="735106" y="1837729"/>
            <a:ext cx="10511211" cy="4524315"/>
          </a:xfrm>
          <a:prstGeom prst="rect">
            <a:avLst/>
          </a:prstGeom>
          <a:noFill/>
        </p:spPr>
        <p:txBody>
          <a:bodyPr wrap="none" rtlCol="0">
            <a:spAutoFit/>
          </a:bodyPr>
          <a:lstStyle/>
          <a:p>
            <a:pPr marL="342900" indent="-342900">
              <a:buAutoNum type="arabicParenR"/>
            </a:pPr>
            <a:r>
              <a:rPr lang="fr-FR" u="sng" dirty="0"/>
              <a:t>La hauteur </a:t>
            </a:r>
            <a:r>
              <a:rPr lang="fr-FR" dirty="0"/>
              <a:t>: « La flûte et le trombone » : sur la phrase : « Fan-tas-tique ! Je vais entrer. </a:t>
            </a:r>
          </a:p>
          <a:p>
            <a:r>
              <a:rPr lang="fr-FR" dirty="0"/>
              <a:t>Moi qui adore les bonbons ! », un premier élève « jouera de la flûte » en disant cette phrase </a:t>
            </a:r>
          </a:p>
          <a:p>
            <a:r>
              <a:rPr lang="fr-FR" dirty="0"/>
              <a:t>d’une voix aiguë. Un second « jouera du trombone » en la répétant </a:t>
            </a:r>
          </a:p>
          <a:p>
            <a:r>
              <a:rPr lang="fr-FR" dirty="0"/>
              <a:t>d’une voix grave... On peut alterner : voix de la flûte, puis du trombone ?.. </a:t>
            </a:r>
          </a:p>
          <a:p>
            <a:endParaRPr lang="fr-FR" dirty="0"/>
          </a:p>
          <a:p>
            <a:r>
              <a:rPr lang="fr-FR" dirty="0"/>
              <a:t>2) </a:t>
            </a:r>
            <a:r>
              <a:rPr lang="fr-FR" u="sng" dirty="0"/>
              <a:t>L’</a:t>
            </a:r>
            <a:r>
              <a:rPr lang="fr-FR" u="sng" dirty="0" err="1"/>
              <a:t>intensite</a:t>
            </a:r>
            <a:r>
              <a:rPr lang="fr-FR" u="sng" dirty="0"/>
              <a:t>́</a:t>
            </a:r>
            <a:r>
              <a:rPr lang="fr-FR" dirty="0"/>
              <a:t> : forte / piano : « Sapristi ! La prendras-tu, cette souris ? » : un premier élève lit </a:t>
            </a:r>
          </a:p>
          <a:p>
            <a:r>
              <a:rPr lang="fr-FR" dirty="0"/>
              <a:t>cette phrase d’une voix normale. Un de ses camarades lui répond en reprenant d’une</a:t>
            </a:r>
          </a:p>
          <a:p>
            <a:r>
              <a:rPr lang="fr-FR" dirty="0"/>
              <a:t> voix très douce. Puis un troisième répète en hurlant...</a:t>
            </a:r>
          </a:p>
          <a:p>
            <a:r>
              <a:rPr lang="fr-FR" dirty="0"/>
              <a:t> </a:t>
            </a:r>
          </a:p>
          <a:p>
            <a:pPr marL="285750" indent="-285750">
              <a:buFontTx/>
              <a:buChar char="-"/>
            </a:pPr>
            <a:r>
              <a:rPr lang="fr-FR" i="1" dirty="0"/>
              <a:t>NB : On peut également travailler le crescendo - decrescendo ... Le maître ou un </a:t>
            </a:r>
          </a:p>
          <a:p>
            <a:r>
              <a:rPr lang="fr-FR" i="1" dirty="0"/>
              <a:t>élève peut devenir chef d’orchestre et commander l’intensité par le geste.</a:t>
            </a:r>
            <a:br>
              <a:rPr lang="fr-FR" i="1" dirty="0"/>
            </a:br>
            <a:endParaRPr lang="fr-FR" dirty="0"/>
          </a:p>
          <a:p>
            <a:r>
              <a:rPr lang="fr-FR" dirty="0"/>
              <a:t>3) </a:t>
            </a:r>
            <a:r>
              <a:rPr lang="fr-FR" u="sng" dirty="0"/>
              <a:t>Pour parler loin</a:t>
            </a:r>
            <a:r>
              <a:rPr lang="fr-FR" dirty="0"/>
              <a:t> On joue à dire une phrase à un camarade placé tout à l’autre bout </a:t>
            </a:r>
          </a:p>
          <a:p>
            <a:r>
              <a:rPr lang="fr-FR" dirty="0"/>
              <a:t>de la classe. On n’a pas le droit de parler fort, il faut « parler loin » pour se faire comprendre. </a:t>
            </a:r>
          </a:p>
          <a:p>
            <a:r>
              <a:rPr lang="fr-FR" dirty="0"/>
              <a:t>Le récepteur répètera la phrase .</a:t>
            </a:r>
          </a:p>
          <a:p>
            <a:endParaRPr lang="fr-FR" u="sng" dirty="0"/>
          </a:p>
        </p:txBody>
      </p:sp>
    </p:spTree>
    <p:extLst>
      <p:ext uri="{BB962C8B-B14F-4D97-AF65-F5344CB8AC3E}">
        <p14:creationId xmlns:p14="http://schemas.microsoft.com/office/powerpoint/2010/main" val="245528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41CBD93-1474-AA42-B91D-685460E4971B}"/>
              </a:ext>
            </a:extLst>
          </p:cNvPr>
          <p:cNvSpPr txBox="1"/>
          <p:nvPr/>
        </p:nvSpPr>
        <p:spPr>
          <a:xfrm>
            <a:off x="731161" y="867066"/>
            <a:ext cx="1527982" cy="369332"/>
          </a:xfrm>
          <a:prstGeom prst="rect">
            <a:avLst/>
          </a:prstGeom>
          <a:noFill/>
        </p:spPr>
        <p:txBody>
          <a:bodyPr wrap="none" rtlCol="0">
            <a:spAutoFit/>
          </a:bodyPr>
          <a:lstStyle/>
          <a:p>
            <a:pPr marL="285750" indent="-285750">
              <a:buFont typeface="Wingdings" pitchFamily="2" charset="2"/>
              <a:buChar char="Ø"/>
            </a:pPr>
            <a:r>
              <a:rPr lang="fr-FR" u="sng" dirty="0" err="1"/>
              <a:t>Articulrer</a:t>
            </a:r>
            <a:r>
              <a:rPr lang="fr-FR" u="sng" dirty="0"/>
              <a:t> </a:t>
            </a:r>
            <a:endParaRPr lang="fr-FR" dirty="0"/>
          </a:p>
        </p:txBody>
      </p:sp>
      <p:sp>
        <p:nvSpPr>
          <p:cNvPr id="5" name="ZoneTexte 4">
            <a:extLst>
              <a:ext uri="{FF2B5EF4-FFF2-40B4-BE49-F238E27FC236}">
                <a16:creationId xmlns:a16="http://schemas.microsoft.com/office/drawing/2014/main" xmlns="" id="{88CCE459-5BDA-E848-AF5B-812220CA1539}"/>
              </a:ext>
            </a:extLst>
          </p:cNvPr>
          <p:cNvSpPr txBox="1"/>
          <p:nvPr/>
        </p:nvSpPr>
        <p:spPr>
          <a:xfrm>
            <a:off x="3840480" y="867066"/>
            <a:ext cx="4507965" cy="369332"/>
          </a:xfrm>
          <a:prstGeom prst="rect">
            <a:avLst/>
          </a:prstGeom>
          <a:noFill/>
        </p:spPr>
        <p:txBody>
          <a:bodyPr wrap="none" rtlCol="0">
            <a:spAutoFit/>
          </a:bodyPr>
          <a:lstStyle/>
          <a:p>
            <a:r>
              <a:rPr lang="fr-FR" b="1" dirty="0"/>
              <a:t>les vire langues </a:t>
            </a:r>
            <a:r>
              <a:rPr lang="fr-FR" dirty="0"/>
              <a:t>et exercices de diction</a:t>
            </a:r>
          </a:p>
        </p:txBody>
      </p:sp>
      <p:pic>
        <p:nvPicPr>
          <p:cNvPr id="7" name="Image 6">
            <a:extLst>
              <a:ext uri="{FF2B5EF4-FFF2-40B4-BE49-F238E27FC236}">
                <a16:creationId xmlns:a16="http://schemas.microsoft.com/office/drawing/2014/main" xmlns="" id="{C47AEAEC-5D53-744D-8DBF-F66A1844DB69}"/>
              </a:ext>
            </a:extLst>
          </p:cNvPr>
          <p:cNvPicPr>
            <a:picLocks noChangeAspect="1"/>
          </p:cNvPicPr>
          <p:nvPr/>
        </p:nvPicPr>
        <p:blipFill>
          <a:blip r:embed="rId2"/>
          <a:stretch>
            <a:fillRect/>
          </a:stretch>
        </p:blipFill>
        <p:spPr>
          <a:xfrm>
            <a:off x="3401568" y="1452719"/>
            <a:ext cx="6413500" cy="3378200"/>
          </a:xfrm>
          <a:prstGeom prst="rect">
            <a:avLst/>
          </a:prstGeom>
        </p:spPr>
      </p:pic>
      <p:pic>
        <p:nvPicPr>
          <p:cNvPr id="9" name="Image 8">
            <a:extLst>
              <a:ext uri="{FF2B5EF4-FFF2-40B4-BE49-F238E27FC236}">
                <a16:creationId xmlns:a16="http://schemas.microsoft.com/office/drawing/2014/main" xmlns="" id="{3DE8FD67-C4F7-5A47-ABA6-E156AC1939FB}"/>
              </a:ext>
            </a:extLst>
          </p:cNvPr>
          <p:cNvPicPr>
            <a:picLocks noChangeAspect="1"/>
          </p:cNvPicPr>
          <p:nvPr/>
        </p:nvPicPr>
        <p:blipFill rotWithShape="1">
          <a:blip r:embed="rId3"/>
          <a:srcRect l="5835" t="25273" r="4824" b="11454"/>
          <a:stretch/>
        </p:blipFill>
        <p:spPr>
          <a:xfrm>
            <a:off x="731160" y="1975104"/>
            <a:ext cx="2121767" cy="1060704"/>
          </a:xfrm>
          <a:prstGeom prst="rect">
            <a:avLst/>
          </a:prstGeom>
        </p:spPr>
      </p:pic>
      <p:pic>
        <p:nvPicPr>
          <p:cNvPr id="11" name="Image 10">
            <a:extLst>
              <a:ext uri="{FF2B5EF4-FFF2-40B4-BE49-F238E27FC236}">
                <a16:creationId xmlns:a16="http://schemas.microsoft.com/office/drawing/2014/main" xmlns="" id="{B13174E2-4A0C-DF4E-942F-1EDAA2582BB0}"/>
              </a:ext>
            </a:extLst>
          </p:cNvPr>
          <p:cNvPicPr>
            <a:picLocks noChangeAspect="1"/>
          </p:cNvPicPr>
          <p:nvPr/>
        </p:nvPicPr>
        <p:blipFill rotWithShape="1">
          <a:blip r:embed="rId4"/>
          <a:srcRect l="5639" t="23400" r="5687" b="13857"/>
          <a:stretch/>
        </p:blipFill>
        <p:spPr>
          <a:xfrm>
            <a:off x="836783" y="3617654"/>
            <a:ext cx="2139696" cy="1115568"/>
          </a:xfrm>
          <a:prstGeom prst="rect">
            <a:avLst/>
          </a:prstGeom>
        </p:spPr>
      </p:pic>
      <p:pic>
        <p:nvPicPr>
          <p:cNvPr id="13" name="Image 12">
            <a:extLst>
              <a:ext uri="{FF2B5EF4-FFF2-40B4-BE49-F238E27FC236}">
                <a16:creationId xmlns:a16="http://schemas.microsoft.com/office/drawing/2014/main" xmlns="" id="{FB78AC09-385F-0347-AAF4-C6DA42B9CCF6}"/>
              </a:ext>
            </a:extLst>
          </p:cNvPr>
          <p:cNvPicPr>
            <a:picLocks noChangeAspect="1"/>
          </p:cNvPicPr>
          <p:nvPr/>
        </p:nvPicPr>
        <p:blipFill rotWithShape="1">
          <a:blip r:embed="rId5"/>
          <a:srcRect l="58400" t="-113067" r="-48017" b="158106"/>
          <a:stretch/>
        </p:blipFill>
        <p:spPr>
          <a:xfrm>
            <a:off x="5029200" y="3035808"/>
            <a:ext cx="2139696" cy="914400"/>
          </a:xfrm>
          <a:prstGeom prst="rect">
            <a:avLst/>
          </a:prstGeom>
        </p:spPr>
      </p:pic>
      <p:pic>
        <p:nvPicPr>
          <p:cNvPr id="15" name="Image 14">
            <a:extLst>
              <a:ext uri="{FF2B5EF4-FFF2-40B4-BE49-F238E27FC236}">
                <a16:creationId xmlns:a16="http://schemas.microsoft.com/office/drawing/2014/main" xmlns="" id="{3B2C13EF-241C-F243-9A3B-246CBF34DD05}"/>
              </a:ext>
            </a:extLst>
          </p:cNvPr>
          <p:cNvPicPr>
            <a:picLocks noChangeAspect="1"/>
          </p:cNvPicPr>
          <p:nvPr/>
        </p:nvPicPr>
        <p:blipFill rotWithShape="1">
          <a:blip r:embed="rId5"/>
          <a:srcRect t="23721" r="2724" b="18172"/>
          <a:stretch/>
        </p:blipFill>
        <p:spPr>
          <a:xfrm>
            <a:off x="1458575" y="5356812"/>
            <a:ext cx="2322576" cy="966724"/>
          </a:xfrm>
          <a:prstGeom prst="rect">
            <a:avLst/>
          </a:prstGeom>
        </p:spPr>
      </p:pic>
      <p:pic>
        <p:nvPicPr>
          <p:cNvPr id="17" name="Image 16">
            <a:extLst>
              <a:ext uri="{FF2B5EF4-FFF2-40B4-BE49-F238E27FC236}">
                <a16:creationId xmlns:a16="http://schemas.microsoft.com/office/drawing/2014/main" xmlns="" id="{7F73855F-8A29-534E-B60E-6FA42C42F0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3856" y="3902703"/>
            <a:ext cx="6070560" cy="2511305"/>
          </a:xfrm>
          <a:prstGeom prst="rect">
            <a:avLst/>
          </a:prstGeom>
        </p:spPr>
      </p:pic>
    </p:spTree>
    <p:extLst>
      <p:ext uri="{BB962C8B-B14F-4D97-AF65-F5344CB8AC3E}">
        <p14:creationId xmlns:p14="http://schemas.microsoft.com/office/powerpoint/2010/main" val="2755207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25FE4CB-338A-6C4F-A293-7F951C1F0D6E}"/>
              </a:ext>
            </a:extLst>
          </p:cNvPr>
          <p:cNvSpPr txBox="1"/>
          <p:nvPr/>
        </p:nvSpPr>
        <p:spPr>
          <a:xfrm>
            <a:off x="658368" y="786384"/>
            <a:ext cx="2308645" cy="369332"/>
          </a:xfrm>
          <a:prstGeom prst="rect">
            <a:avLst/>
          </a:prstGeom>
          <a:noFill/>
        </p:spPr>
        <p:txBody>
          <a:bodyPr wrap="none" rtlCol="0">
            <a:spAutoFit/>
          </a:bodyPr>
          <a:lstStyle/>
          <a:p>
            <a:pPr marL="285750" indent="-285750">
              <a:buFont typeface="Wingdings" pitchFamily="2" charset="2"/>
              <a:buChar char="Ø"/>
            </a:pPr>
            <a:r>
              <a:rPr lang="fr-FR" u="sng" dirty="0"/>
              <a:t>Maitriser le débit</a:t>
            </a:r>
          </a:p>
        </p:txBody>
      </p:sp>
      <p:sp>
        <p:nvSpPr>
          <p:cNvPr id="9" name="ZoneTexte 8">
            <a:extLst>
              <a:ext uri="{FF2B5EF4-FFF2-40B4-BE49-F238E27FC236}">
                <a16:creationId xmlns:a16="http://schemas.microsoft.com/office/drawing/2014/main" xmlns="" id="{01106A7C-2EDC-8D4C-BE56-6204B203A05A}"/>
              </a:ext>
            </a:extLst>
          </p:cNvPr>
          <p:cNvSpPr txBox="1"/>
          <p:nvPr/>
        </p:nvSpPr>
        <p:spPr>
          <a:xfrm>
            <a:off x="1261872" y="1627632"/>
            <a:ext cx="5941050" cy="3416320"/>
          </a:xfrm>
          <a:prstGeom prst="rect">
            <a:avLst/>
          </a:prstGeom>
          <a:noFill/>
        </p:spPr>
        <p:txBody>
          <a:bodyPr wrap="none" rtlCol="0">
            <a:spAutoFit/>
          </a:bodyPr>
          <a:lstStyle/>
          <a:p>
            <a:r>
              <a:rPr lang="fr-FR" dirty="0"/>
              <a:t>Travail sur la vitesse de diction</a:t>
            </a:r>
          </a:p>
          <a:p>
            <a:endParaRPr lang="fr-FR" dirty="0"/>
          </a:p>
          <a:p>
            <a:r>
              <a:rPr lang="fr-FR" dirty="0" err="1"/>
              <a:t>Choeur</a:t>
            </a:r>
            <a:r>
              <a:rPr lang="fr-FR" dirty="0"/>
              <a:t> et lectures chorales, canons parlés : </a:t>
            </a:r>
          </a:p>
          <a:p>
            <a:r>
              <a:rPr lang="fr-FR" dirty="0"/>
              <a:t>Lecture collective d’un texte rythmé avec variation</a:t>
            </a:r>
          </a:p>
          <a:p>
            <a:r>
              <a:rPr lang="fr-FR" dirty="0"/>
              <a:t>possible du rythme.</a:t>
            </a:r>
          </a:p>
          <a:p>
            <a:endParaRPr lang="fr-FR" dirty="0"/>
          </a:p>
          <a:p>
            <a:r>
              <a:rPr lang="fr-FR" dirty="0"/>
              <a:t>Echo grandissant</a:t>
            </a:r>
          </a:p>
          <a:p>
            <a:endParaRPr lang="fr-FR" dirty="0"/>
          </a:p>
          <a:p>
            <a:r>
              <a:rPr lang="fr-FR" dirty="0"/>
              <a:t>Lire un texte à plusieurs voix : </a:t>
            </a:r>
          </a:p>
          <a:p>
            <a:r>
              <a:rPr lang="fr-FR" dirty="0"/>
              <a:t>Groupe de lecteurs lisant en fonction </a:t>
            </a:r>
          </a:p>
          <a:p>
            <a:r>
              <a:rPr lang="fr-FR" dirty="0"/>
              <a:t>d’une règle.</a:t>
            </a:r>
          </a:p>
          <a:p>
            <a:endParaRPr lang="fr-FR" dirty="0"/>
          </a:p>
        </p:txBody>
      </p:sp>
      <p:pic>
        <p:nvPicPr>
          <p:cNvPr id="12" name="Image 11">
            <a:extLst>
              <a:ext uri="{FF2B5EF4-FFF2-40B4-BE49-F238E27FC236}">
                <a16:creationId xmlns:a16="http://schemas.microsoft.com/office/drawing/2014/main" xmlns="" id="{217C00C0-73AA-2E43-B786-7F8A518D5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035" y="3090672"/>
            <a:ext cx="5780313" cy="3249579"/>
          </a:xfrm>
          <a:prstGeom prst="rect">
            <a:avLst/>
          </a:prstGeom>
        </p:spPr>
      </p:pic>
    </p:spTree>
    <p:extLst>
      <p:ext uri="{BB962C8B-B14F-4D97-AF65-F5344CB8AC3E}">
        <p14:creationId xmlns:p14="http://schemas.microsoft.com/office/powerpoint/2010/main" val="40798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3533968-CF58-3741-8A34-2AE78AC1A0A8}"/>
              </a:ext>
            </a:extLst>
          </p:cNvPr>
          <p:cNvSpPr txBox="1"/>
          <p:nvPr/>
        </p:nvSpPr>
        <p:spPr>
          <a:xfrm>
            <a:off x="1591056" y="859536"/>
            <a:ext cx="2922595" cy="369332"/>
          </a:xfrm>
          <a:prstGeom prst="rect">
            <a:avLst/>
          </a:prstGeom>
          <a:noFill/>
        </p:spPr>
        <p:txBody>
          <a:bodyPr wrap="none" rtlCol="0">
            <a:spAutoFit/>
          </a:bodyPr>
          <a:lstStyle/>
          <a:p>
            <a:pPr marL="285750" indent="-285750">
              <a:buFont typeface="Wingdings" pitchFamily="2" charset="2"/>
              <a:buChar char="Ø"/>
            </a:pPr>
            <a:r>
              <a:rPr lang="fr-FR" u="sng" dirty="0"/>
              <a:t>Maîtriser sa respiration</a:t>
            </a:r>
          </a:p>
        </p:txBody>
      </p:sp>
      <p:sp>
        <p:nvSpPr>
          <p:cNvPr id="3" name="ZoneTexte 2">
            <a:extLst>
              <a:ext uri="{FF2B5EF4-FFF2-40B4-BE49-F238E27FC236}">
                <a16:creationId xmlns:a16="http://schemas.microsoft.com/office/drawing/2014/main" xmlns="" id="{4BA6CB7B-E19C-FA40-9728-9187BB991735}"/>
              </a:ext>
            </a:extLst>
          </p:cNvPr>
          <p:cNvSpPr txBox="1"/>
          <p:nvPr/>
        </p:nvSpPr>
        <p:spPr>
          <a:xfrm>
            <a:off x="5779008" y="859536"/>
            <a:ext cx="2669320" cy="369332"/>
          </a:xfrm>
          <a:prstGeom prst="rect">
            <a:avLst/>
          </a:prstGeom>
          <a:noFill/>
        </p:spPr>
        <p:txBody>
          <a:bodyPr wrap="none" rtlCol="0">
            <a:spAutoFit/>
          </a:bodyPr>
          <a:lstStyle/>
          <a:p>
            <a:r>
              <a:rPr lang="fr-FR" b="1" dirty="0"/>
              <a:t>Les groupes de souffle</a:t>
            </a:r>
          </a:p>
        </p:txBody>
      </p:sp>
      <p:sp>
        <p:nvSpPr>
          <p:cNvPr id="5" name="Rectangle 4">
            <a:extLst>
              <a:ext uri="{FF2B5EF4-FFF2-40B4-BE49-F238E27FC236}">
                <a16:creationId xmlns:a16="http://schemas.microsoft.com/office/drawing/2014/main" xmlns="" id="{7F21F07C-46CC-3B47-8989-EE480792F2B3}"/>
              </a:ext>
            </a:extLst>
          </p:cNvPr>
          <p:cNvSpPr/>
          <p:nvPr/>
        </p:nvSpPr>
        <p:spPr>
          <a:xfrm>
            <a:off x="1405128" y="2541354"/>
            <a:ext cx="8747760" cy="2585323"/>
          </a:xfrm>
          <a:prstGeom prst="rect">
            <a:avLst/>
          </a:prstGeom>
        </p:spPr>
        <p:txBody>
          <a:bodyPr wrap="square">
            <a:spAutoFit/>
          </a:bodyPr>
          <a:lstStyle/>
          <a:p>
            <a:r>
              <a:rPr lang="fr-FR" dirty="0"/>
              <a:t>Extraire une phrase d’un contexte connu des élèves. </a:t>
            </a:r>
          </a:p>
          <a:p>
            <a:r>
              <a:rPr lang="fr-FR" dirty="0"/>
              <a:t>La copier au tableau sans ponctuation interne.</a:t>
            </a:r>
          </a:p>
          <a:p>
            <a:r>
              <a:rPr lang="fr-FR" dirty="0"/>
              <a:t/>
            </a:r>
            <a:br>
              <a:rPr lang="fr-FR" dirty="0"/>
            </a:br>
            <a:r>
              <a:rPr lang="fr-FR" dirty="0"/>
              <a:t>Exemple : « Lise la caissière l’apercevant s’enfuit en poussant des cris. »... </a:t>
            </a:r>
          </a:p>
          <a:p>
            <a:endParaRPr lang="fr-FR" dirty="0"/>
          </a:p>
          <a:p>
            <a:r>
              <a:rPr lang="fr-FR" dirty="0"/>
              <a:t>Les élèves proposent un découpage en groupes de souffle, et on essaie de dire la phrase en respectant les groupes, limités par des traits : </a:t>
            </a:r>
          </a:p>
          <a:p>
            <a:endParaRPr lang="fr-FR" dirty="0"/>
          </a:p>
          <a:p>
            <a:r>
              <a:rPr lang="fr-FR" dirty="0"/>
              <a:t>« Lise / la caissière / l’apercevant / s’enfuit en poussant des cris. » </a:t>
            </a:r>
          </a:p>
        </p:txBody>
      </p:sp>
    </p:spTree>
    <p:extLst>
      <p:ext uri="{BB962C8B-B14F-4D97-AF65-F5344CB8AC3E}">
        <p14:creationId xmlns:p14="http://schemas.microsoft.com/office/powerpoint/2010/main" val="2509558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5024BF3-64A8-714E-A1B9-B2D0B4205FA5}"/>
              </a:ext>
            </a:extLst>
          </p:cNvPr>
          <p:cNvSpPr txBox="1"/>
          <p:nvPr/>
        </p:nvSpPr>
        <p:spPr>
          <a:xfrm>
            <a:off x="1152144" y="749808"/>
            <a:ext cx="3331361" cy="369332"/>
          </a:xfrm>
          <a:prstGeom prst="rect">
            <a:avLst/>
          </a:prstGeom>
          <a:noFill/>
        </p:spPr>
        <p:txBody>
          <a:bodyPr wrap="none" rtlCol="0">
            <a:spAutoFit/>
          </a:bodyPr>
          <a:lstStyle/>
          <a:p>
            <a:pPr marL="285750" indent="-285750">
              <a:buFont typeface="Wingdings" pitchFamily="2" charset="2"/>
              <a:buChar char="Ø"/>
            </a:pPr>
            <a:r>
              <a:rPr lang="fr-FR" u="sng" dirty="0"/>
              <a:t>Respecter la ponctuation</a:t>
            </a:r>
          </a:p>
        </p:txBody>
      </p:sp>
      <p:sp>
        <p:nvSpPr>
          <p:cNvPr id="3" name="ZoneTexte 2">
            <a:extLst>
              <a:ext uri="{FF2B5EF4-FFF2-40B4-BE49-F238E27FC236}">
                <a16:creationId xmlns:a16="http://schemas.microsoft.com/office/drawing/2014/main" xmlns="" id="{013560A6-7351-7B43-9767-FB5F4A4EE6FF}"/>
              </a:ext>
            </a:extLst>
          </p:cNvPr>
          <p:cNvSpPr txBox="1"/>
          <p:nvPr/>
        </p:nvSpPr>
        <p:spPr>
          <a:xfrm>
            <a:off x="749808" y="1554480"/>
            <a:ext cx="9432390" cy="3139321"/>
          </a:xfrm>
          <a:prstGeom prst="rect">
            <a:avLst/>
          </a:prstGeom>
          <a:noFill/>
        </p:spPr>
        <p:txBody>
          <a:bodyPr wrap="none" rtlCol="0">
            <a:spAutoFit/>
          </a:bodyPr>
          <a:lstStyle/>
          <a:p>
            <a:r>
              <a:rPr lang="fr-FR" b="1" dirty="0"/>
              <a:t>Connaître les signes de ponctuation </a:t>
            </a:r>
            <a:r>
              <a:rPr lang="fr-FR" dirty="0"/>
              <a:t>et leur valeur (travail sur l’ étude de la langue) </a:t>
            </a:r>
          </a:p>
          <a:p>
            <a:endParaRPr lang="fr-FR" dirty="0"/>
          </a:p>
          <a:p>
            <a:r>
              <a:rPr lang="fr-FR" b="1" dirty="0"/>
              <a:t>Placer les signes de ponctuation </a:t>
            </a:r>
            <a:r>
              <a:rPr lang="fr-FR" dirty="0"/>
              <a:t>(Etude de la langue).</a:t>
            </a:r>
          </a:p>
          <a:p>
            <a:r>
              <a:rPr lang="fr-FR" dirty="0"/>
              <a:t> Ponctuer deux ou trois phrases, </a:t>
            </a:r>
            <a:r>
              <a:rPr lang="fr-FR" i="1" dirty="0"/>
              <a:t>avec un choix réduit de signes de ponctuation</a:t>
            </a:r>
          </a:p>
          <a:p>
            <a:r>
              <a:rPr lang="fr-FR" i="1" dirty="0"/>
              <a:t> </a:t>
            </a:r>
            <a:endParaRPr lang="fr-FR" dirty="0"/>
          </a:p>
          <a:p>
            <a:r>
              <a:rPr lang="fr-FR" b="1" dirty="0"/>
              <a:t>Repérer et interpréter les signes de ponctuation </a:t>
            </a:r>
            <a:r>
              <a:rPr lang="fr-FR" dirty="0"/>
              <a:t>(lecture orale)</a:t>
            </a:r>
            <a:br>
              <a:rPr lang="fr-FR" dirty="0"/>
            </a:br>
            <a:r>
              <a:rPr lang="fr-FR" dirty="0"/>
              <a:t>Choisir le signe de ponctuation final adapté à chaque phrase et la lire.</a:t>
            </a:r>
            <a:br>
              <a:rPr lang="fr-FR" dirty="0"/>
            </a:br>
            <a:r>
              <a:rPr lang="fr-FR" dirty="0"/>
              <a:t>Lire la même phrase avec un signe de ponctuation finale diffèrent </a:t>
            </a:r>
          </a:p>
          <a:p>
            <a:endParaRPr lang="fr-FR" dirty="0"/>
          </a:p>
          <a:p>
            <a:r>
              <a:rPr lang="fr-FR" dirty="0"/>
              <a:t>- </a:t>
            </a:r>
            <a:r>
              <a:rPr lang="fr-FR" b="1" dirty="0"/>
              <a:t>Les respecter </a:t>
            </a:r>
            <a:r>
              <a:rPr lang="fr-FR" dirty="0"/>
              <a:t>(lecture orale) </a:t>
            </a:r>
            <a:r>
              <a:rPr lang="fr-FR" b="1" dirty="0"/>
              <a:t>en situation</a:t>
            </a:r>
            <a:r>
              <a:rPr lang="fr-FR" dirty="0"/>
              <a:t>. </a:t>
            </a:r>
          </a:p>
          <a:p>
            <a:endParaRPr lang="fr-FR" dirty="0"/>
          </a:p>
        </p:txBody>
      </p:sp>
      <p:pic>
        <p:nvPicPr>
          <p:cNvPr id="5" name="Image 4">
            <a:extLst>
              <a:ext uri="{FF2B5EF4-FFF2-40B4-BE49-F238E27FC236}">
                <a16:creationId xmlns:a16="http://schemas.microsoft.com/office/drawing/2014/main" xmlns="" id="{70CCD64E-F6CF-3C48-ADC5-6E2114DAE039}"/>
              </a:ext>
            </a:extLst>
          </p:cNvPr>
          <p:cNvPicPr>
            <a:picLocks noChangeAspect="1"/>
          </p:cNvPicPr>
          <p:nvPr/>
        </p:nvPicPr>
        <p:blipFill>
          <a:blip r:embed="rId2"/>
          <a:stretch>
            <a:fillRect/>
          </a:stretch>
        </p:blipFill>
        <p:spPr>
          <a:xfrm>
            <a:off x="5627351" y="4005072"/>
            <a:ext cx="6290329" cy="2574798"/>
          </a:xfrm>
          <a:prstGeom prst="rect">
            <a:avLst/>
          </a:prstGeom>
        </p:spPr>
      </p:pic>
    </p:spTree>
    <p:extLst>
      <p:ext uri="{BB962C8B-B14F-4D97-AF65-F5344CB8AC3E}">
        <p14:creationId xmlns:p14="http://schemas.microsoft.com/office/powerpoint/2010/main" val="287471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6E5E4CB-808E-E44D-9282-728B3475B8EA}"/>
              </a:ext>
            </a:extLst>
          </p:cNvPr>
          <p:cNvSpPr txBox="1"/>
          <p:nvPr/>
        </p:nvSpPr>
        <p:spPr>
          <a:xfrm>
            <a:off x="1078992" y="932688"/>
            <a:ext cx="2744662" cy="369332"/>
          </a:xfrm>
          <a:prstGeom prst="rect">
            <a:avLst/>
          </a:prstGeom>
          <a:noFill/>
        </p:spPr>
        <p:txBody>
          <a:bodyPr wrap="none" rtlCol="0">
            <a:spAutoFit/>
          </a:bodyPr>
          <a:lstStyle/>
          <a:p>
            <a:pPr marL="285750" indent="-285750">
              <a:buFont typeface="Wingdings" pitchFamily="2" charset="2"/>
              <a:buChar char="Ø"/>
            </a:pPr>
            <a:r>
              <a:rPr lang="fr-FR" u="sng" dirty="0"/>
              <a:t>Respecter les </a:t>
            </a:r>
            <a:r>
              <a:rPr lang="fr-FR" u="sng" dirty="0" err="1"/>
              <a:t>laisons</a:t>
            </a:r>
            <a:endParaRPr lang="fr-FR" u="sng" dirty="0"/>
          </a:p>
        </p:txBody>
      </p:sp>
      <p:sp>
        <p:nvSpPr>
          <p:cNvPr id="4" name="ZoneTexte 3">
            <a:extLst>
              <a:ext uri="{FF2B5EF4-FFF2-40B4-BE49-F238E27FC236}">
                <a16:creationId xmlns:a16="http://schemas.microsoft.com/office/drawing/2014/main" xmlns="" id="{064B1A59-0685-F841-9EC3-F1AF34820A12}"/>
              </a:ext>
            </a:extLst>
          </p:cNvPr>
          <p:cNvSpPr txBox="1"/>
          <p:nvPr/>
        </p:nvSpPr>
        <p:spPr>
          <a:xfrm>
            <a:off x="1225296" y="1792224"/>
            <a:ext cx="9775433" cy="3139321"/>
          </a:xfrm>
          <a:prstGeom prst="rect">
            <a:avLst/>
          </a:prstGeom>
          <a:noFill/>
        </p:spPr>
        <p:txBody>
          <a:bodyPr wrap="none" rtlCol="0">
            <a:spAutoFit/>
          </a:bodyPr>
          <a:lstStyle/>
          <a:p>
            <a:r>
              <a:rPr lang="fr-FR" b="1" dirty="0"/>
              <a:t>Constater l’existence des liaisons </a:t>
            </a:r>
            <a:r>
              <a:rPr lang="fr-FR" dirty="0"/>
              <a:t>: les entendre (oral), les voir (écrit)</a:t>
            </a:r>
            <a:br>
              <a:rPr lang="fr-FR" dirty="0"/>
            </a:br>
            <a:r>
              <a:rPr lang="fr-FR" dirty="0"/>
              <a:t>Il est indispensable de comparer l’écrit et l’oral pour faire constater que ces sons sont </a:t>
            </a:r>
          </a:p>
          <a:p>
            <a:r>
              <a:rPr lang="fr-FR" dirty="0"/>
              <a:t>à construire et qu’on ne les voit pas.</a:t>
            </a:r>
          </a:p>
          <a:p>
            <a:r>
              <a:rPr lang="fr-FR" dirty="0"/>
              <a:t/>
            </a:r>
            <a:br>
              <a:rPr lang="fr-FR" dirty="0"/>
            </a:br>
            <a:r>
              <a:rPr lang="fr-FR" dirty="0"/>
              <a:t>- </a:t>
            </a:r>
            <a:r>
              <a:rPr lang="fr-FR" b="1" dirty="0"/>
              <a:t>Comprendre l’origine des sons produits </a:t>
            </a:r>
            <a:r>
              <a:rPr lang="fr-FR" dirty="0"/>
              <a:t>et coder par écrit.</a:t>
            </a:r>
          </a:p>
          <a:p>
            <a:r>
              <a:rPr lang="fr-FR" dirty="0"/>
              <a:t/>
            </a:r>
            <a:br>
              <a:rPr lang="fr-FR" dirty="0"/>
            </a:br>
            <a:r>
              <a:rPr lang="fr-FR" dirty="0"/>
              <a:t>- </a:t>
            </a:r>
            <a:r>
              <a:rPr lang="fr-FR" b="1" dirty="0"/>
              <a:t>Repérer et interpréter les liaisons </a:t>
            </a:r>
            <a:r>
              <a:rPr lang="fr-FR" dirty="0"/>
              <a:t>(lecture orale)</a:t>
            </a:r>
          </a:p>
          <a:p>
            <a:r>
              <a:rPr lang="fr-FR" dirty="0"/>
              <a:t/>
            </a:r>
            <a:br>
              <a:rPr lang="fr-FR" dirty="0"/>
            </a:br>
            <a:r>
              <a:rPr lang="fr-FR" dirty="0"/>
              <a:t>- </a:t>
            </a:r>
            <a:r>
              <a:rPr lang="fr-FR" b="1" dirty="0"/>
              <a:t>Les respecter </a:t>
            </a:r>
            <a:r>
              <a:rPr lang="fr-FR" dirty="0"/>
              <a:t>(lecture orale) en situation.</a:t>
            </a:r>
            <a:br>
              <a:rPr lang="fr-FR" dirty="0"/>
            </a:br>
            <a:endParaRPr lang="fr-FR" dirty="0"/>
          </a:p>
          <a:p>
            <a:endParaRPr lang="fr-FR" dirty="0"/>
          </a:p>
        </p:txBody>
      </p:sp>
      <p:pic>
        <p:nvPicPr>
          <p:cNvPr id="6" name="Image 5">
            <a:extLst>
              <a:ext uri="{FF2B5EF4-FFF2-40B4-BE49-F238E27FC236}">
                <a16:creationId xmlns:a16="http://schemas.microsoft.com/office/drawing/2014/main" xmlns="" id="{0EE57603-5246-DB46-876D-412969B4F313}"/>
              </a:ext>
            </a:extLst>
          </p:cNvPr>
          <p:cNvPicPr>
            <a:picLocks noChangeAspect="1"/>
          </p:cNvPicPr>
          <p:nvPr/>
        </p:nvPicPr>
        <p:blipFill rotWithShape="1">
          <a:blip r:embed="rId2"/>
          <a:srcRect t="6080"/>
          <a:stretch/>
        </p:blipFill>
        <p:spPr>
          <a:xfrm>
            <a:off x="4422420" y="4598789"/>
            <a:ext cx="7202652" cy="1645920"/>
          </a:xfrm>
          <a:prstGeom prst="rect">
            <a:avLst/>
          </a:prstGeom>
        </p:spPr>
      </p:pic>
      <p:sp>
        <p:nvSpPr>
          <p:cNvPr id="7" name="ZoneTexte 6">
            <a:extLst>
              <a:ext uri="{FF2B5EF4-FFF2-40B4-BE49-F238E27FC236}">
                <a16:creationId xmlns:a16="http://schemas.microsoft.com/office/drawing/2014/main" xmlns="" id="{AC5523B4-929F-4943-9893-686F330E655F}"/>
              </a:ext>
            </a:extLst>
          </p:cNvPr>
          <p:cNvSpPr txBox="1"/>
          <p:nvPr/>
        </p:nvSpPr>
        <p:spPr>
          <a:xfrm>
            <a:off x="4545069" y="332523"/>
            <a:ext cx="6957354" cy="1200329"/>
          </a:xfrm>
          <a:prstGeom prst="rect">
            <a:avLst/>
          </a:prstGeom>
          <a:noFill/>
        </p:spPr>
        <p:txBody>
          <a:bodyPr wrap="none" rtlCol="0">
            <a:spAutoFit/>
          </a:bodyPr>
          <a:lstStyle/>
          <a:p>
            <a:r>
              <a:rPr lang="fr-FR" sz="1400" i="1" dirty="0"/>
              <a:t>Les règles concernant les liaisons requièrent des compétences hors cycle 2.</a:t>
            </a:r>
            <a:br>
              <a:rPr lang="fr-FR" sz="1400" i="1" dirty="0"/>
            </a:br>
            <a:r>
              <a:rPr lang="fr-FR" sz="1400" i="1" dirty="0"/>
              <a:t>Il est donc important de sensibiliser les élèves à leur utilisation en relation avec </a:t>
            </a:r>
          </a:p>
          <a:p>
            <a:r>
              <a:rPr lang="fr-FR" sz="1400" i="1" dirty="0"/>
              <a:t>leur vécu de la langue française plutôt qu’en appliquant des règles.</a:t>
            </a:r>
            <a:r>
              <a:rPr lang="fr-FR" sz="1200" i="1" dirty="0"/>
              <a:t/>
            </a:r>
            <a:br>
              <a:rPr lang="fr-FR" sz="1200" i="1" dirty="0"/>
            </a:br>
            <a:endParaRPr lang="fr-FR" sz="1200" dirty="0"/>
          </a:p>
          <a:p>
            <a:endParaRPr lang="fr-FR" dirty="0"/>
          </a:p>
        </p:txBody>
      </p:sp>
    </p:spTree>
    <p:extLst>
      <p:ext uri="{BB962C8B-B14F-4D97-AF65-F5344CB8AC3E}">
        <p14:creationId xmlns:p14="http://schemas.microsoft.com/office/powerpoint/2010/main" val="1054264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11045146" cy="1400530"/>
          </a:xfrm>
        </p:spPr>
        <p:txBody>
          <a:bodyPr/>
          <a:lstStyle/>
          <a:p>
            <a:r>
              <a:rPr lang="fr-FR" dirty="0"/>
              <a:t>Des activités de lecture à haute </a:t>
            </a:r>
            <a:r>
              <a:rPr lang="fr-FR"/>
              <a:t>voix diversifiées</a:t>
            </a:r>
          </a:p>
        </p:txBody>
      </p:sp>
      <p:sp>
        <p:nvSpPr>
          <p:cNvPr id="3" name="Espace réservé du contenu 2"/>
          <p:cNvSpPr>
            <a:spLocks noGrp="1"/>
          </p:cNvSpPr>
          <p:nvPr>
            <p:ph idx="1"/>
          </p:nvPr>
        </p:nvSpPr>
        <p:spPr/>
        <p:txBody>
          <a:bodyPr>
            <a:normAutofit/>
          </a:bodyPr>
          <a:lstStyle/>
          <a:p>
            <a:r>
              <a:rPr lang="fr-FR" sz="2800" dirty="0"/>
              <a:t>Lecture théâtralisée (après préparation)</a:t>
            </a:r>
          </a:p>
          <a:p>
            <a:r>
              <a:rPr lang="fr-FR" sz="2800" dirty="0"/>
              <a:t>Lecture en stéréo (synchronisée par deux) </a:t>
            </a:r>
          </a:p>
          <a:p>
            <a:r>
              <a:rPr lang="fr-FR" sz="2800" dirty="0"/>
              <a:t>Lecture alternée (par deux, avec changement de lecteur à chaque nouvelle phrase)</a:t>
            </a:r>
          </a:p>
          <a:p>
            <a:r>
              <a:rPr lang="fr-FR" sz="2800" dirty="0"/>
              <a:t>Lecture étayée par un pair (doublette </a:t>
            </a:r>
            <a:r>
              <a:rPr lang="fr-FR" sz="2800" dirty="0" smtClean="0"/>
              <a:t>hétérogène</a:t>
            </a:r>
            <a:r>
              <a:rPr lang="fr-FR" sz="2800" dirty="0"/>
              <a:t>, le fort soutenant le faible) </a:t>
            </a:r>
          </a:p>
          <a:p>
            <a:r>
              <a:rPr lang="fr-FR" sz="2800" dirty="0"/>
              <a:t>Lecture assistée (effectuée simultanément à </a:t>
            </a:r>
          </a:p>
          <a:p>
            <a:pPr marL="0" indent="0">
              <a:buNone/>
            </a:pPr>
            <a:r>
              <a:rPr lang="fr-FR" sz="2800" dirty="0"/>
              <a:t>   l’écoute d’une lecture enregistrée) </a:t>
            </a:r>
          </a:p>
        </p:txBody>
      </p:sp>
    </p:spTree>
    <p:extLst>
      <p:ext uri="{BB962C8B-B14F-4D97-AF65-F5344CB8AC3E}">
        <p14:creationId xmlns:p14="http://schemas.microsoft.com/office/powerpoint/2010/main" val="15320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1" y="249518"/>
            <a:ext cx="9404723" cy="700265"/>
          </a:xfrm>
        </p:spPr>
        <p:txBody>
          <a:bodyPr/>
          <a:lstStyle/>
          <a:p>
            <a:pPr algn="ctr"/>
            <a:r>
              <a:rPr lang="fr-FR" dirty="0"/>
              <a:t>DEFINITION ET ENJEUX?</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994" y="1152983"/>
            <a:ext cx="8714640" cy="5327908"/>
          </a:xfrm>
        </p:spPr>
      </p:pic>
    </p:spTree>
    <p:extLst>
      <p:ext uri="{BB962C8B-B14F-4D97-AF65-F5344CB8AC3E}">
        <p14:creationId xmlns:p14="http://schemas.microsoft.com/office/powerpoint/2010/main" val="2110002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762000"/>
            <a:ext cx="9825945" cy="5486399"/>
          </a:xfrm>
        </p:spPr>
        <p:txBody>
          <a:bodyPr>
            <a:normAutofit/>
          </a:bodyPr>
          <a:lstStyle/>
          <a:p>
            <a:r>
              <a:rPr lang="fr-FR" sz="2800" dirty="0"/>
              <a:t>Lecture orchestrée (un chef d’orchestre désigne au signal sonore, ceux qui devront poursuivre la lecture) </a:t>
            </a:r>
          </a:p>
          <a:p>
            <a:r>
              <a:rPr lang="fr-FR" sz="2800" dirty="0"/>
              <a:t>- Lecture suspendue (interruption surprise et pointage) </a:t>
            </a:r>
          </a:p>
          <a:p>
            <a:r>
              <a:rPr lang="fr-FR" sz="2800" dirty="0"/>
              <a:t>- Lecture par « association de décodeurs » (chaque</a:t>
            </a:r>
          </a:p>
          <a:p>
            <a:pPr marL="0" indent="0">
              <a:buNone/>
            </a:pPr>
            <a:r>
              <a:rPr lang="fr-FR" sz="2800" dirty="0"/>
              <a:t> élève prépare un extrait du texte..) </a:t>
            </a:r>
          </a:p>
          <a:p>
            <a:r>
              <a:rPr lang="fr-FR" sz="2800" dirty="0"/>
              <a:t>- Lecture à l’unisson (en chœur, tous les élèves en même temps) </a:t>
            </a:r>
          </a:p>
          <a:p>
            <a:endParaRPr lang="fr-FR" sz="2800" dirty="0"/>
          </a:p>
        </p:txBody>
      </p:sp>
    </p:spTree>
    <p:extLst>
      <p:ext uri="{BB962C8B-B14F-4D97-AF65-F5344CB8AC3E}">
        <p14:creationId xmlns:p14="http://schemas.microsoft.com/office/powerpoint/2010/main" val="559156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Travailler la fluidité avec FLUENCE</a:t>
            </a:r>
          </a:p>
        </p:txBody>
      </p:sp>
      <p:sp>
        <p:nvSpPr>
          <p:cNvPr id="3" name="Espace réservé du contenu 2"/>
          <p:cNvSpPr>
            <a:spLocks noGrp="1"/>
          </p:cNvSpPr>
          <p:nvPr>
            <p:ph idx="1"/>
          </p:nvPr>
        </p:nvSpPr>
        <p:spPr>
          <a:xfrm>
            <a:off x="1103312" y="2052918"/>
            <a:ext cx="10283145" cy="4195481"/>
          </a:xfrm>
        </p:spPr>
        <p:txBody>
          <a:bodyPr/>
          <a:lstStyle/>
          <a:p>
            <a:r>
              <a:rPr lang="fr-FR" sz="2800" dirty="0"/>
              <a:t>Le test de fluidité́ de lecture de « Fluence CP/CE » évalue le nombre de mots lus en une minute d’un texte dont l’ensemble des mots sont inconnus pour un élève de CP et sans travail de préparation préalable. </a:t>
            </a:r>
          </a:p>
          <a:p>
            <a:endParaRPr lang="fr-FR" sz="2800" dirty="0"/>
          </a:p>
          <a:p>
            <a:pPr>
              <a:spcBef>
                <a:spcPts val="0"/>
              </a:spcBef>
            </a:pPr>
            <a:r>
              <a:rPr lang="fr-FR" sz="2800" dirty="0"/>
              <a:t>Les auteurs définissent la fluence de lecture comme </a:t>
            </a:r>
          </a:p>
          <a:p>
            <a:pPr marL="0" indent="0">
              <a:spcBef>
                <a:spcPts val="0"/>
              </a:spcBef>
              <a:buNone/>
            </a:pPr>
            <a:r>
              <a:rPr lang="fr-FR" sz="2800" dirty="0"/>
              <a:t>   « la capacité́ à lire avec aisance, rapidement, sans     </a:t>
            </a:r>
          </a:p>
          <a:p>
            <a:pPr marL="0" indent="0">
              <a:spcBef>
                <a:spcPts val="0"/>
              </a:spcBef>
              <a:buNone/>
            </a:pPr>
            <a:r>
              <a:rPr lang="fr-FR" sz="2800" dirty="0"/>
              <a:t>   erreur et avec une intonation adaptée ». </a:t>
            </a:r>
          </a:p>
          <a:p>
            <a:endParaRPr lang="fr-FR" dirty="0"/>
          </a:p>
        </p:txBody>
      </p:sp>
    </p:spTree>
    <p:extLst>
      <p:ext uri="{BB962C8B-B14F-4D97-AF65-F5344CB8AC3E}">
        <p14:creationId xmlns:p14="http://schemas.microsoft.com/office/powerpoint/2010/main" val="1820526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3481" y="838200"/>
            <a:ext cx="10036628" cy="5439508"/>
          </a:xfrm>
        </p:spPr>
        <p:txBody>
          <a:bodyPr>
            <a:normAutofit/>
          </a:bodyPr>
          <a:lstStyle/>
          <a:p>
            <a:r>
              <a:rPr lang="fr-FR" sz="2800" dirty="0"/>
              <a:t>Présentation du texte aux élèves et rappel du score obtenu lors des séances précédentes. Explicitation des objectifs et des enjeux de l’activité.</a:t>
            </a:r>
          </a:p>
          <a:p>
            <a:r>
              <a:rPr lang="fr-FR" sz="2800" dirty="0"/>
              <a:t> Lecture découverte du texte silencieusement </a:t>
            </a:r>
          </a:p>
          <a:p>
            <a:r>
              <a:rPr lang="fr-FR" sz="2800" dirty="0"/>
              <a:t> Questions de compréhension </a:t>
            </a:r>
          </a:p>
          <a:p>
            <a:r>
              <a:rPr lang="fr-FR" sz="2800" dirty="0"/>
              <a:t> Première lecture du texte par le maître, lentement et en marquant chaque mot pour permettre aux élèves de suivre la lecture avec le doigt afin de repérer et d’entendre la prononciation de chaque mot. </a:t>
            </a:r>
          </a:p>
          <a:p>
            <a:r>
              <a:rPr lang="fr-FR" sz="2800" dirty="0"/>
              <a:t> Explicitation avec les élèves des mots qui leur semblent difficiles à lire. </a:t>
            </a:r>
          </a:p>
        </p:txBody>
      </p:sp>
    </p:spTree>
    <p:extLst>
      <p:ext uri="{BB962C8B-B14F-4D97-AF65-F5344CB8AC3E}">
        <p14:creationId xmlns:p14="http://schemas.microsoft.com/office/powerpoint/2010/main" val="908620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3886" y="566058"/>
            <a:ext cx="8895967" cy="5682342"/>
          </a:xfrm>
        </p:spPr>
        <p:txBody>
          <a:bodyPr>
            <a:normAutofit/>
          </a:bodyPr>
          <a:lstStyle/>
          <a:p>
            <a:r>
              <a:rPr lang="fr-FR" sz="2800" dirty="0"/>
              <a:t>Deuxième lecture par le maître avec l’intonation pour accéder au sens général du texte. Vérifier la compréhension du texte. Repérer la ponctuation, les liaisons et les groupes de souffle. </a:t>
            </a:r>
          </a:p>
          <a:p>
            <a:r>
              <a:rPr lang="fr-FR" sz="2800" dirty="0"/>
              <a:t>Première lecture par les élèves individuellement et chronométrée. Arrêter la lecture au bout d’une minute et donner le nombre de mots lus. </a:t>
            </a:r>
          </a:p>
          <a:p>
            <a:r>
              <a:rPr lang="fr-FR" sz="2800" dirty="0"/>
              <a:t>Explicitation des élèves sur la lecture de leur camarade. Deuxième lecture par les élèves sans le chronométrage mais en allant jusqu’au bout du texte </a:t>
            </a:r>
          </a:p>
        </p:txBody>
      </p:sp>
    </p:spTree>
    <p:extLst>
      <p:ext uri="{BB962C8B-B14F-4D97-AF65-F5344CB8AC3E}">
        <p14:creationId xmlns:p14="http://schemas.microsoft.com/office/powerpoint/2010/main" val="1600355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3275" y="215652"/>
            <a:ext cx="9404723" cy="834215"/>
          </a:xfrm>
        </p:spPr>
        <p:txBody>
          <a:bodyPr/>
          <a:lstStyle/>
          <a:p>
            <a:r>
              <a:rPr lang="fr-FR" dirty="0"/>
              <a:t>           DEFINITION ET ENJEUX</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692" y="1049867"/>
            <a:ext cx="10021887" cy="5737194"/>
          </a:xfrm>
        </p:spPr>
      </p:pic>
    </p:spTree>
    <p:extLst>
      <p:ext uri="{BB962C8B-B14F-4D97-AF65-F5344CB8AC3E}">
        <p14:creationId xmlns:p14="http://schemas.microsoft.com/office/powerpoint/2010/main" val="3979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9866" y="186267"/>
            <a:ext cx="9905998" cy="965200"/>
          </a:xfrm>
        </p:spPr>
        <p:txBody>
          <a:bodyPr/>
          <a:lstStyle/>
          <a:p>
            <a:pPr algn="ctr"/>
            <a:r>
              <a:rPr lang="fr-FR" dirty="0"/>
              <a:t>DEFINITION ET ENJEUX</a:t>
            </a:r>
          </a:p>
        </p:txBody>
      </p:sp>
      <p:sp>
        <p:nvSpPr>
          <p:cNvPr id="3" name="Espace réservé du contenu 2"/>
          <p:cNvSpPr>
            <a:spLocks noGrp="1"/>
          </p:cNvSpPr>
          <p:nvPr>
            <p:ph idx="1"/>
          </p:nvPr>
        </p:nvSpPr>
        <p:spPr>
          <a:xfrm>
            <a:off x="304800" y="1320800"/>
            <a:ext cx="11379199" cy="5367867"/>
          </a:xfrm>
        </p:spPr>
        <p:txBody>
          <a:bodyPr>
            <a:normAutofit fontScale="92500" lnSpcReduction="10000"/>
          </a:bodyPr>
          <a:lstStyle/>
          <a:p>
            <a:r>
              <a:rPr lang="fr-FR" sz="2400" b="1" dirty="0"/>
              <a:t>Elle relève d’une pratique sociale et culturelle</a:t>
            </a:r>
            <a:r>
              <a:rPr lang="fr-FR" sz="2400" dirty="0"/>
              <a:t>: « Lire à haute voix consiste, à transmettre oralement à des auditeurs qui en ont manifesté le désir sa propre lecture d’un écrit .</a:t>
            </a:r>
          </a:p>
          <a:p>
            <a:pPr marL="0" indent="0">
              <a:buNone/>
            </a:pPr>
            <a:r>
              <a:rPr lang="fr-FR" sz="2400" dirty="0"/>
              <a:t> C’est donc une situation de </a:t>
            </a:r>
            <a:r>
              <a:rPr lang="fr-FR" sz="2400" b="1" dirty="0"/>
              <a:t>communication orale</a:t>
            </a:r>
            <a:r>
              <a:rPr lang="fr-FR" sz="2400" dirty="0"/>
              <a:t>, qui porte sur la lecture, mais qui n’en est point [...] En réalité́, celui qui lit à haute voix n'est pas celui qui «lit» : lire, c'est comprendre, et, dans les situations évoquées, ceux qui ont à comprendre, ce sont ceux qui écoutent. » E </a:t>
            </a:r>
            <a:r>
              <a:rPr lang="fr-FR" sz="2400" dirty="0" err="1"/>
              <a:t>Charmeux</a:t>
            </a:r>
            <a:endParaRPr lang="fr-FR" sz="2400" dirty="0"/>
          </a:p>
          <a:p>
            <a:pPr marL="0" indent="0">
              <a:buNone/>
            </a:pPr>
            <a:r>
              <a:rPr lang="fr-FR" sz="2400" dirty="0">
                <a:solidFill>
                  <a:schemeClr val="accent3">
                    <a:lumMod val="60000"/>
                    <a:lumOff val="40000"/>
                  </a:schemeClr>
                </a:solidFill>
              </a:rPr>
              <a:t>Celui qui lit devient un interprète du texte</a:t>
            </a:r>
          </a:p>
          <a:p>
            <a:pPr marL="0" indent="0">
              <a:buNone/>
            </a:pPr>
            <a:endParaRPr lang="fr-FR" sz="2400" dirty="0">
              <a:solidFill>
                <a:schemeClr val="accent2">
                  <a:lumMod val="75000"/>
                </a:schemeClr>
              </a:solidFill>
            </a:endParaRPr>
          </a:p>
          <a:p>
            <a:pPr marL="0" indent="0">
              <a:buNone/>
            </a:pPr>
            <a:r>
              <a:rPr lang="fr-FR" sz="2400" dirty="0"/>
              <a:t>Pour G Chauveau: 3 SITUATIONS DE LECTURE ORALE:</a:t>
            </a:r>
          </a:p>
          <a:p>
            <a:pPr marL="0" indent="0">
              <a:buNone/>
            </a:pPr>
            <a:r>
              <a:rPr lang="fr-FR" sz="2400" dirty="0">
                <a:solidFill>
                  <a:srgbClr val="FFFF00"/>
                </a:solidFill>
              </a:rPr>
              <a:t>Le langage pour soi         </a:t>
            </a:r>
          </a:p>
          <a:p>
            <a:pPr marL="0" indent="0">
              <a:buNone/>
            </a:pPr>
            <a:r>
              <a:rPr lang="fr-FR" sz="2400" dirty="0">
                <a:solidFill>
                  <a:srgbClr val="FFFF00"/>
                </a:solidFill>
              </a:rPr>
              <a:t>La relecture orale</a:t>
            </a:r>
          </a:p>
          <a:p>
            <a:pPr marL="0" indent="0">
              <a:buNone/>
            </a:pPr>
            <a:r>
              <a:rPr lang="fr-FR" sz="2400" dirty="0"/>
              <a:t>La lecture orale pour autrui</a:t>
            </a:r>
          </a:p>
          <a:p>
            <a:pPr marL="0" indent="0">
              <a:buNone/>
            </a:pPr>
            <a:r>
              <a:rPr lang="fr-FR" sz="2400" dirty="0"/>
              <a:t>On lit un texte </a:t>
            </a:r>
            <a:r>
              <a:rPr lang="fr-FR" sz="2400" dirty="0">
                <a:solidFill>
                  <a:srgbClr val="FFFF00"/>
                </a:solidFill>
              </a:rPr>
              <a:t>pour mieux le comprendre </a:t>
            </a:r>
            <a:r>
              <a:rPr lang="fr-FR" sz="2400" dirty="0"/>
              <a:t>ou pour AUTRUI.</a:t>
            </a:r>
          </a:p>
          <a:p>
            <a:endParaRPr lang="fr-FR" sz="2400" dirty="0"/>
          </a:p>
        </p:txBody>
      </p:sp>
    </p:spTree>
    <p:extLst>
      <p:ext uri="{BB962C8B-B14F-4D97-AF65-F5344CB8AC3E}">
        <p14:creationId xmlns:p14="http://schemas.microsoft.com/office/powerpoint/2010/main" val="78887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7711" y="266451"/>
            <a:ext cx="10716156" cy="868082"/>
          </a:xfrm>
        </p:spPr>
        <p:txBody>
          <a:bodyPr/>
          <a:lstStyle/>
          <a:p>
            <a:r>
              <a:rPr lang="fr-FR" sz="3600" dirty="0"/>
              <a:t>La lecture à haute voix pour communiquer</a:t>
            </a:r>
          </a:p>
        </p:txBody>
      </p:sp>
      <p:sp>
        <p:nvSpPr>
          <p:cNvPr id="3" name="Espace réservé du contenu 2"/>
          <p:cNvSpPr>
            <a:spLocks noGrp="1"/>
          </p:cNvSpPr>
          <p:nvPr>
            <p:ph idx="1"/>
          </p:nvPr>
        </p:nvSpPr>
        <p:spPr>
          <a:xfrm>
            <a:off x="747712" y="1406769"/>
            <a:ext cx="11092596" cy="4994031"/>
          </a:xfrm>
        </p:spPr>
        <p:txBody>
          <a:bodyPr>
            <a:normAutofit/>
          </a:bodyPr>
          <a:lstStyle/>
          <a:p>
            <a:r>
              <a:rPr lang="fr-FR" dirty="0"/>
              <a:t>Lire à autrui un texte qu’il ne connaît pas POUR:</a:t>
            </a:r>
          </a:p>
          <a:p>
            <a:r>
              <a:rPr lang="fr-FR" dirty="0"/>
              <a:t>FAIRE PARTAGER une émotion</a:t>
            </a:r>
          </a:p>
          <a:p>
            <a:r>
              <a:rPr lang="fr-FR" dirty="0"/>
              <a:t>DONNER une information</a:t>
            </a:r>
          </a:p>
          <a:p>
            <a:r>
              <a:rPr lang="fr-FR" dirty="0"/>
              <a:t>PROVOQUER une réaction</a:t>
            </a:r>
          </a:p>
          <a:p>
            <a:r>
              <a:rPr lang="fr-FR" dirty="0"/>
              <a:t>PERMETTRE de réaliser une tâche (recette de cuisine)</a:t>
            </a:r>
          </a:p>
          <a:p>
            <a:endParaRPr lang="fr-FR" dirty="0"/>
          </a:p>
          <a:p>
            <a:r>
              <a:rPr lang="fr-FR" dirty="0"/>
              <a:t>C’est une activité particulière: il faut avoir lu et compris le texte pour le lire à haute voix. Il faut décider ce que l’on veut faire comprendre et ressentir à son auditoire. Elle suppose donc un entraînement régulier, et une préparation approfondie.</a:t>
            </a:r>
          </a:p>
          <a:p>
            <a:r>
              <a:rPr lang="fr-FR" dirty="0">
                <a:solidFill>
                  <a:schemeClr val="bg2">
                    <a:lumMod val="20000"/>
                    <a:lumOff val="80000"/>
                  </a:schemeClr>
                </a:solidFill>
              </a:rPr>
              <a:t>La lecture à haute voix est précédée d’une phase d’apprentissage de la compréhension du texte.</a:t>
            </a:r>
          </a:p>
          <a:p>
            <a:endParaRPr lang="fr-FR" dirty="0"/>
          </a:p>
          <a:p>
            <a:endParaRPr lang="fr-FR" dirty="0"/>
          </a:p>
        </p:txBody>
      </p:sp>
    </p:spTree>
    <p:extLst>
      <p:ext uri="{BB962C8B-B14F-4D97-AF65-F5344CB8AC3E}">
        <p14:creationId xmlns:p14="http://schemas.microsoft.com/office/powerpoint/2010/main" val="226555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13374"/>
          </a:xfrm>
        </p:spPr>
        <p:txBody>
          <a:bodyPr/>
          <a:lstStyle/>
          <a:p>
            <a:pPr algn="ctr"/>
            <a:r>
              <a:rPr lang="fr-FR" dirty="0"/>
              <a:t>DU CÔTE DES PROGRAMMES</a:t>
            </a:r>
          </a:p>
        </p:txBody>
      </p:sp>
      <p:sp>
        <p:nvSpPr>
          <p:cNvPr id="3" name="Espace réservé du contenu 2"/>
          <p:cNvSpPr>
            <a:spLocks noGrp="1"/>
          </p:cNvSpPr>
          <p:nvPr>
            <p:ph idx="1"/>
          </p:nvPr>
        </p:nvSpPr>
        <p:spPr>
          <a:xfrm>
            <a:off x="1103312" y="1664678"/>
            <a:ext cx="10127396" cy="4583722"/>
          </a:xfrm>
        </p:spPr>
        <p:txBody>
          <a:bodyPr>
            <a:normAutofit lnSpcReduction="10000"/>
          </a:bodyPr>
          <a:lstStyle/>
          <a:p>
            <a:r>
              <a:rPr lang="fr-FR" dirty="0"/>
              <a:t>« La lecture à voix haute est une activité centrale pour développer la fluidité et l’aisance de la lecture. Cet exercice sollicite des habiletés multiples. ..Elle concourt à l’articulation entre l’identification des mots écrits et la compréhension et permet aux élèves d’aborder de manière explicite la syntaxe de l’écrit. »</a:t>
            </a:r>
          </a:p>
          <a:p>
            <a:endParaRPr lang="fr-FR" dirty="0"/>
          </a:p>
          <a:p>
            <a:r>
              <a:rPr lang="fr-FR" dirty="0"/>
              <a:t>Attendus de fin de cycle: Lire à voix haute avec fluidité, après préparation, un texte d’une demi-page, participer à une lecture dialoguée après préparation.</a:t>
            </a:r>
          </a:p>
          <a:p>
            <a:r>
              <a:rPr lang="fr-FR" dirty="0"/>
              <a:t>Des compétences:</a:t>
            </a:r>
          </a:p>
          <a:p>
            <a:r>
              <a:rPr lang="fr-FR" dirty="0"/>
              <a:t>Savoir décoder un texte</a:t>
            </a:r>
          </a:p>
          <a:p>
            <a:r>
              <a:rPr lang="fr-FR" dirty="0"/>
              <a:t>Utiliser les marques de ponctuation et les prendre en compte</a:t>
            </a:r>
          </a:p>
          <a:p>
            <a:r>
              <a:rPr lang="fr-FR" dirty="0"/>
              <a:t>Montrer sa compréhension par une lecture expressive.</a:t>
            </a:r>
          </a:p>
        </p:txBody>
      </p:sp>
    </p:spTree>
    <p:extLst>
      <p:ext uri="{BB962C8B-B14F-4D97-AF65-F5344CB8AC3E}">
        <p14:creationId xmlns:p14="http://schemas.microsoft.com/office/powerpoint/2010/main" val="25153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domaines à travailler:</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2" y="2110154"/>
            <a:ext cx="10466203" cy="3563524"/>
          </a:xfrm>
        </p:spPr>
      </p:pic>
    </p:spTree>
    <p:extLst>
      <p:ext uri="{BB962C8B-B14F-4D97-AF65-F5344CB8AC3E}">
        <p14:creationId xmlns:p14="http://schemas.microsoft.com/office/powerpoint/2010/main" val="125184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354" y="194810"/>
            <a:ext cx="11230707" cy="930605"/>
          </a:xfrm>
        </p:spPr>
        <p:txBody>
          <a:bodyPr/>
          <a:lstStyle/>
          <a:p>
            <a:pPr algn="ctr"/>
            <a:r>
              <a:rPr lang="fr-FR" sz="3600" dirty="0"/>
              <a:t>LECTURE À HAUTE VOIX: objet d’apprentissage?</a:t>
            </a:r>
          </a:p>
        </p:txBody>
      </p:sp>
      <p:sp>
        <p:nvSpPr>
          <p:cNvPr id="3" name="Espace réservé du contenu 2"/>
          <p:cNvSpPr>
            <a:spLocks noGrp="1"/>
          </p:cNvSpPr>
          <p:nvPr>
            <p:ph idx="1"/>
          </p:nvPr>
        </p:nvSpPr>
        <p:spPr>
          <a:xfrm>
            <a:off x="143435" y="2052918"/>
            <a:ext cx="2435641" cy="4195481"/>
          </a:xfrm>
        </p:spPr>
        <p:txBody>
          <a:bodyPr/>
          <a:lstStyle/>
          <a:p>
            <a:r>
              <a:rPr lang="fr-FR" dirty="0"/>
              <a:t>Des compétences à acquérir :</a:t>
            </a:r>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088" y="1125415"/>
            <a:ext cx="8932985" cy="5683625"/>
          </a:xfrm>
          <a:prstGeom prst="rect">
            <a:avLst/>
          </a:prstGeom>
        </p:spPr>
      </p:pic>
    </p:spTree>
    <p:extLst>
      <p:ext uri="{BB962C8B-B14F-4D97-AF65-F5344CB8AC3E}">
        <p14:creationId xmlns:p14="http://schemas.microsoft.com/office/powerpoint/2010/main" val="202651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187570"/>
            <a:ext cx="10959735" cy="1148862"/>
          </a:xfrm>
        </p:spPr>
        <p:txBody>
          <a:bodyPr/>
          <a:lstStyle/>
          <a:p>
            <a:r>
              <a:rPr lang="fr-FR" dirty="0"/>
              <a:t>Pour surmonter les difficultés :</a:t>
            </a:r>
          </a:p>
        </p:txBody>
      </p:sp>
      <p:sp>
        <p:nvSpPr>
          <p:cNvPr id="3" name="Espace réservé du contenu 2"/>
          <p:cNvSpPr>
            <a:spLocks noGrp="1"/>
          </p:cNvSpPr>
          <p:nvPr>
            <p:ph idx="1"/>
          </p:nvPr>
        </p:nvSpPr>
        <p:spPr/>
        <p:txBody>
          <a:bodyPr/>
          <a:lstStyle/>
          <a:p>
            <a:r>
              <a:rPr lang="fr-FR" dirty="0"/>
              <a:t>Lire de manière fluide</a:t>
            </a:r>
          </a:p>
          <a:p>
            <a:r>
              <a:rPr lang="fr-FR" dirty="0"/>
              <a:t>Gérer ses émotion s: donner son interprétation du texte, c’est donner à voir et à entendre les sentiments que l’on éprouve.</a:t>
            </a:r>
          </a:p>
          <a:p>
            <a:r>
              <a:rPr lang="fr-FR" dirty="0"/>
              <a:t>Maîtriser son souffle</a:t>
            </a:r>
          </a:p>
          <a:p>
            <a:r>
              <a:rPr lang="fr-FR" dirty="0"/>
              <a:t>Accorder groupes de souffles et groupes de sens</a:t>
            </a:r>
          </a:p>
          <a:p>
            <a:r>
              <a:rPr lang="fr-FR" dirty="0"/>
              <a:t>Effectuer les liaisons</a:t>
            </a:r>
          </a:p>
          <a:p>
            <a:r>
              <a:rPr lang="fr-FR" dirty="0"/>
              <a:t>Poser sa voix: articuler, maîtriser l’intonation, le débit..</a:t>
            </a:r>
          </a:p>
          <a:p>
            <a:r>
              <a:rPr lang="fr-FR" dirty="0"/>
              <a:t>Respecter la ponctuation</a:t>
            </a:r>
          </a:p>
          <a:p>
            <a:r>
              <a:rPr lang="fr-FR" dirty="0"/>
              <a:t>Prendre en compte les auditeurs.</a:t>
            </a:r>
          </a:p>
          <a:p>
            <a:r>
              <a:rPr lang="fr-FR" dirty="0"/>
              <a:t>Etre audible</a:t>
            </a:r>
          </a:p>
        </p:txBody>
      </p:sp>
    </p:spTree>
    <p:extLst>
      <p:ext uri="{BB962C8B-B14F-4D97-AF65-F5344CB8AC3E}">
        <p14:creationId xmlns:p14="http://schemas.microsoft.com/office/powerpoint/2010/main" val="1727123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632</TotalTime>
  <Words>1175</Words>
  <Application>Microsoft Macintosh PowerPoint</Application>
  <PresentationFormat>Grand écran</PresentationFormat>
  <Paragraphs>162</Paragraphs>
  <Slides>23</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Century Gothic</vt:lpstr>
      <vt:lpstr>Wingdings</vt:lpstr>
      <vt:lpstr>Wingdings 3</vt:lpstr>
      <vt:lpstr>Ion</vt:lpstr>
      <vt:lpstr>LA LECTURE A HAUTE VOIX</vt:lpstr>
      <vt:lpstr>DEFINITION ET ENJEUX?</vt:lpstr>
      <vt:lpstr>           DEFINITION ET ENJEUX</vt:lpstr>
      <vt:lpstr>DEFINITION ET ENJEUX</vt:lpstr>
      <vt:lpstr>La lecture à haute voix pour communiquer</vt:lpstr>
      <vt:lpstr>DU CÔTE DES PROGRAMMES</vt:lpstr>
      <vt:lpstr>Deux domaines à travailler:</vt:lpstr>
      <vt:lpstr>LECTURE À HAUTE VOIX: objet d’apprentissage?</vt:lpstr>
      <vt:lpstr>Pour surmonter les difficultés :</vt:lpstr>
      <vt:lpstr>Des principes didactiques</vt:lpstr>
      <vt:lpstr>Quelles situations d’enseignement?</vt:lpstr>
      <vt:lpstr>Des activités sous forme de rituels pour:</vt:lpstr>
      <vt:lpstr>Présentation PowerPoint</vt:lpstr>
      <vt:lpstr>Présentation PowerPoint</vt:lpstr>
      <vt:lpstr>Présentation PowerPoint</vt:lpstr>
      <vt:lpstr>Présentation PowerPoint</vt:lpstr>
      <vt:lpstr>Présentation PowerPoint</vt:lpstr>
      <vt:lpstr>Présentation PowerPoint</vt:lpstr>
      <vt:lpstr>Des activités de lecture à haute voix diversifiées</vt:lpstr>
      <vt:lpstr>Présentation PowerPoint</vt:lpstr>
      <vt:lpstr>Travailler la fluidité avec FLUENCE</vt:lpstr>
      <vt:lpstr>Présentation PowerPoint</vt:lpstr>
      <vt:lpstr>Présentation PowerPoint</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LECTURE A HAUTE VOIX</dc:title>
  <dc:creator>Fanny Cornet</dc:creator>
  <cp:lastModifiedBy>Fanny Cornet</cp:lastModifiedBy>
  <cp:revision>19</cp:revision>
  <dcterms:created xsi:type="dcterms:W3CDTF">2018-10-26T10:15:53Z</dcterms:created>
  <dcterms:modified xsi:type="dcterms:W3CDTF">2018-11-09T15:16:59Z</dcterms:modified>
</cp:coreProperties>
</file>