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 id="2147483664" r:id="rId6"/>
    <p:sldMasterId id="214748367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126" roundtripDataSignature="AMtx7mg+wnwMdy4ia7In0h9cj9/YUU/v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47692DE-4B6C-486C-815F-058C706B9B2F}">
  <a:tblStyle styleId="{F47692DE-4B6C-486C-815F-058C706B9B2F}"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DFD"/>
          </a:solidFill>
        </a:fill>
      </a:tcStyle>
    </a:wholeTbl>
    <a:band1H>
      <a:tcTxStyle/>
      <a:tcStyle>
        <a:fill>
          <a:solidFill>
            <a:srgbClr val="CDD8FB"/>
          </a:solidFill>
        </a:fill>
      </a:tcStyle>
    </a:band1H>
    <a:band2H>
      <a:tcTxStyle/>
    </a:band2H>
    <a:band1V>
      <a:tcTxStyle/>
      <a:tcStyle>
        <a:fill>
          <a:solidFill>
            <a:srgbClr val="CDD8FB"/>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slide" Target="slides/slide99.xml"/><Relationship Id="rId106" Type="http://schemas.openxmlformats.org/officeDocument/2006/relationships/slide" Target="slides/slide98.xml"/><Relationship Id="rId105" Type="http://schemas.openxmlformats.org/officeDocument/2006/relationships/slide" Target="slides/slide97.xml"/><Relationship Id="rId104" Type="http://schemas.openxmlformats.org/officeDocument/2006/relationships/slide" Target="slides/slide96.xml"/><Relationship Id="rId109" Type="http://schemas.openxmlformats.org/officeDocument/2006/relationships/slide" Target="slides/slide101.xml"/><Relationship Id="rId108" Type="http://schemas.openxmlformats.org/officeDocument/2006/relationships/slide" Target="slides/slide100.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slide" Target="slides/slide95.xml"/><Relationship Id="rId102" Type="http://schemas.openxmlformats.org/officeDocument/2006/relationships/slide" Target="slides/slide94.xml"/><Relationship Id="rId101" Type="http://schemas.openxmlformats.org/officeDocument/2006/relationships/slide" Target="slides/slide93.xml"/><Relationship Id="rId100" Type="http://schemas.openxmlformats.org/officeDocument/2006/relationships/slide" Target="slides/slide92.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26" Type="http://customschemas.google.com/relationships/presentationmetadata" Target="metadata"/><Relationship Id="rId26" Type="http://schemas.openxmlformats.org/officeDocument/2006/relationships/slide" Target="slides/slide18.xml"/><Relationship Id="rId121" Type="http://schemas.openxmlformats.org/officeDocument/2006/relationships/slide" Target="slides/slide113.xml"/><Relationship Id="rId25" Type="http://schemas.openxmlformats.org/officeDocument/2006/relationships/slide" Target="slides/slide17.xml"/><Relationship Id="rId120" Type="http://schemas.openxmlformats.org/officeDocument/2006/relationships/slide" Target="slides/slide112.xml"/><Relationship Id="rId28" Type="http://schemas.openxmlformats.org/officeDocument/2006/relationships/slide" Target="slides/slide20.xml"/><Relationship Id="rId27" Type="http://schemas.openxmlformats.org/officeDocument/2006/relationships/slide" Target="slides/slide19.xml"/><Relationship Id="rId125" Type="http://schemas.openxmlformats.org/officeDocument/2006/relationships/slide" Target="slides/slide117.xml"/><Relationship Id="rId29" Type="http://schemas.openxmlformats.org/officeDocument/2006/relationships/slide" Target="slides/slide21.xml"/><Relationship Id="rId124" Type="http://schemas.openxmlformats.org/officeDocument/2006/relationships/slide" Target="slides/slide116.xml"/><Relationship Id="rId123" Type="http://schemas.openxmlformats.org/officeDocument/2006/relationships/slide" Target="slides/slide115.xml"/><Relationship Id="rId122" Type="http://schemas.openxmlformats.org/officeDocument/2006/relationships/slide" Target="slides/slide114.xml"/><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11" Type="http://schemas.openxmlformats.org/officeDocument/2006/relationships/slide" Target="slides/slide3.xml"/><Relationship Id="rId99" Type="http://schemas.openxmlformats.org/officeDocument/2006/relationships/slide" Target="slides/slide91.xml"/><Relationship Id="rId10" Type="http://schemas.openxmlformats.org/officeDocument/2006/relationships/slide" Target="slides/slide2.xml"/><Relationship Id="rId98" Type="http://schemas.openxmlformats.org/officeDocument/2006/relationships/slide" Target="slides/slide90.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slide" Target="slides/slide110.xml"/><Relationship Id="rId117" Type="http://schemas.openxmlformats.org/officeDocument/2006/relationships/slide" Target="slides/slide109.xml"/><Relationship Id="rId116" Type="http://schemas.openxmlformats.org/officeDocument/2006/relationships/slide" Target="slides/slide108.xml"/><Relationship Id="rId115" Type="http://schemas.openxmlformats.org/officeDocument/2006/relationships/slide" Target="slides/slide107.xml"/><Relationship Id="rId119" Type="http://schemas.openxmlformats.org/officeDocument/2006/relationships/slide" Target="slides/slide111.xml"/><Relationship Id="rId15" Type="http://schemas.openxmlformats.org/officeDocument/2006/relationships/slide" Target="slides/slide7.xml"/><Relationship Id="rId110" Type="http://schemas.openxmlformats.org/officeDocument/2006/relationships/slide" Target="slides/slide102.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14" Type="http://schemas.openxmlformats.org/officeDocument/2006/relationships/slide" Target="slides/slide106.xml"/><Relationship Id="rId18" Type="http://schemas.openxmlformats.org/officeDocument/2006/relationships/slide" Target="slides/slide10.xml"/><Relationship Id="rId113" Type="http://schemas.openxmlformats.org/officeDocument/2006/relationships/slide" Target="slides/slide105.xml"/><Relationship Id="rId112" Type="http://schemas.openxmlformats.org/officeDocument/2006/relationships/slide" Target="slides/slide104.xml"/><Relationship Id="rId111" Type="http://schemas.openxmlformats.org/officeDocument/2006/relationships/slide" Target="slides/slide103.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p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4" name="Google Shape;1044;p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p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2" name="Google Shape;1052;p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p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0" name="Google Shape;1060;p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p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9" name="Google Shape;1069;p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9" name="Google Shape;1079;p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p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8" name="Google Shape;1088;p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p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3" name="Google Shape;1103;p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p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2" name="Google Shape;1112;p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p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0" name="Google Shape;1130;p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p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0" name="Google Shape;1150;p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p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3" name="Google Shape;1163;p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p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4" name="Google Shape;1174;p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p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6" name="Google Shape;1186;p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p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4" name="Google Shape;1194;p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p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4" name="Google Shape;1204;p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p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4" name="Google Shape;1214;p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p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4" name="Google Shape;1224;p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p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4" name="Google Shape;1234;p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0" name="Google Shape;30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rPr lang="fr" sz="900">
                <a:solidFill>
                  <a:srgbClr val="595959"/>
                </a:solidFill>
                <a:latin typeface="Comic Sans MS"/>
                <a:ea typeface="Comic Sans MS"/>
                <a:cs typeface="Comic Sans MS"/>
                <a:sym typeface="Comic Sans MS"/>
              </a:rPr>
              <a:t>David Thornburg, conférencier, professeur d’université, auteur de nombreux livres et d’articles sur l’utilisation des nouvelles technologies en éducation, est à l’origine des célèbres métaphores sur les espaces d’apprentissages qui ont inspiré les architectes, les designers et les éducateurs.</a:t>
            </a:r>
            <a:endParaRPr sz="9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6" name="Google Shape;35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 name="Google Shape;38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 name="Google Shape;422;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0" name="Google Shape;45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 name="Google Shape;476;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9" name="Google Shape;48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6" name="Google Shape;496;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3" name="Google Shape;503;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0" name="Google Shape;510;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0" name="Google Shape;520;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9" name="Google Shape;529;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8" name="Google Shape;538;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6" name="Google Shape;546;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4" name="Google Shape;554;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3" name="Google Shape;563;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4" name="Google Shape;57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3" name="Google Shape;583;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1" name="Google Shape;591;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7" name="Google Shape;607;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8" name="Google Shape;618;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6" name="Google Shape;626;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6" name="Google Shape;636;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4" name="Google Shape;644;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1" name="Google Shape;651;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7" name="Google Shape;657;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6" name="Google Shape;666;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3" name="Google Shape;673;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2" name="Google Shape;682;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3" name="Google Shape;693;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2" name="Google Shape;702;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1" name="Google Shape;711;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1" name="Google Shape;721;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9" name="Google Shape;729;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7" name="Google Shape;737;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5" name="Google Shape;745;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2" name="Google Shape;752;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0" name="Google Shape;760;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8" name="Google Shape;768;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7" name="Google Shape;777;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4" name="Google Shape;784;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6" name="Google Shape;796;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4" name="Google Shape;804;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2" name="Google Shape;812;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9" name="Google Shape;819;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7" name="Google Shape;827;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3" name="Google Shape;833;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1" name="Google Shape;841;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7" name="Google Shape;847;p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4" name="Google Shape;854;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0" name="Google Shape;860;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7" name="Google Shape;867;p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5" name="Google Shape;875;p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p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2" name="Google Shape;882;p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0" name="Google Shape;890;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3" name="Google Shape;903;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1" name="Google Shape;911;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9" name="Google Shape;919;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7" name="Google Shape;927;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5" name="Google Shape;935;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4" name="Google Shape;944;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2" name="Google Shape;952;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5" name="Google Shape;965;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3" name="Google Shape;973;p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5" name="Google Shape;985;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4" name="Google Shape;994;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p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3" name="Google Shape;1003;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p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1" name="Google Shape;1011;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p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9" name="Google Shape;1019;p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p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7" name="Google Shape;1027;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p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6" name="Google Shape;1036;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t/>
            </a:r>
            <a:endParaRPr sz="9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2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300"/>
              <a:buNone/>
              <a:defRPr sz="43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2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0" name="Shape 50"/>
        <p:cNvGrpSpPr/>
        <p:nvPr/>
      </p:nvGrpSpPr>
      <p:grpSpPr>
        <a:xfrm>
          <a:off x="0" y="0"/>
          <a:ext cx="0" cy="0"/>
          <a:chOff x="0" y="0"/>
          <a:chExt cx="0" cy="0"/>
        </a:xfrm>
      </p:grpSpPr>
      <p:sp>
        <p:nvSpPr>
          <p:cNvPr id="51" name="Google Shape;51;p13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52" name="Google Shape;52;p13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3" name="Google Shape;53;p1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4" name="Shape 54"/>
        <p:cNvGrpSpPr/>
        <p:nvPr/>
      </p:nvGrpSpPr>
      <p:grpSpPr>
        <a:xfrm>
          <a:off x="0" y="0"/>
          <a:ext cx="0" cy="0"/>
          <a:chOff x="0" y="0"/>
          <a:chExt cx="0" cy="0"/>
        </a:xfrm>
      </p:grpSpPr>
      <p:sp>
        <p:nvSpPr>
          <p:cNvPr id="55" name="Google Shape;55;p13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56" name="Google Shape;56;p1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7" name="Shape 57"/>
        <p:cNvGrpSpPr/>
        <p:nvPr/>
      </p:nvGrpSpPr>
      <p:grpSpPr>
        <a:xfrm>
          <a:off x="0" y="0"/>
          <a:ext cx="0" cy="0"/>
          <a:chOff x="0" y="0"/>
          <a:chExt cx="0" cy="0"/>
        </a:xfrm>
      </p:grpSpPr>
      <p:sp>
        <p:nvSpPr>
          <p:cNvPr id="58" name="Google Shape;58;p13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13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0" name="Google Shape;60;p13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1" name="Google Shape;61;p13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2" name="Google Shape;62;p1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3" name="Shape 63"/>
        <p:cNvGrpSpPr/>
        <p:nvPr/>
      </p:nvGrpSpPr>
      <p:grpSpPr>
        <a:xfrm>
          <a:off x="0" y="0"/>
          <a:ext cx="0" cy="0"/>
          <a:chOff x="0" y="0"/>
          <a:chExt cx="0" cy="0"/>
        </a:xfrm>
      </p:grpSpPr>
      <p:sp>
        <p:nvSpPr>
          <p:cNvPr id="64" name="Google Shape;64;p13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65" name="Google Shape;65;p1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6" name="Shape 66"/>
        <p:cNvGrpSpPr/>
        <p:nvPr/>
      </p:nvGrpSpPr>
      <p:grpSpPr>
        <a:xfrm>
          <a:off x="0" y="0"/>
          <a:ext cx="0" cy="0"/>
          <a:chOff x="0" y="0"/>
          <a:chExt cx="0" cy="0"/>
        </a:xfrm>
      </p:grpSpPr>
      <p:sp>
        <p:nvSpPr>
          <p:cNvPr id="67" name="Google Shape;67;p13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8" name="Google Shape;68;p13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69" name="Google Shape;69;p1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sous-titre" showMasterSp="0">
  <p:cSld name="Titre et sous-titre">
    <p:spTree>
      <p:nvGrpSpPr>
        <p:cNvPr id="70" name="Shape 70"/>
        <p:cNvGrpSpPr/>
        <p:nvPr/>
      </p:nvGrpSpPr>
      <p:grpSpPr>
        <a:xfrm>
          <a:off x="0" y="0"/>
          <a:ext cx="0" cy="0"/>
          <a:chOff x="0" y="0"/>
          <a:chExt cx="0" cy="0"/>
        </a:xfrm>
      </p:grpSpPr>
      <p:sp>
        <p:nvSpPr>
          <p:cNvPr id="71" name="Google Shape;71;p138"/>
          <p:cNvSpPr txBox="1"/>
          <p:nvPr>
            <p:ph type="title"/>
          </p:nvPr>
        </p:nvSpPr>
        <p:spPr>
          <a:xfrm>
            <a:off x="0" y="0"/>
            <a:ext cx="180000" cy="180000"/>
          </a:xfrm>
          <a:prstGeom prst="rect">
            <a:avLst/>
          </a:prstGeom>
          <a:noFill/>
          <a:ln cap="flat" cmpd="sng" w="9525">
            <a:solidFill>
              <a:schemeClr val="dk1">
                <a:alpha val="0"/>
              </a:schemeClr>
            </a:solidFill>
            <a:prstDash val="solid"/>
            <a:round/>
            <a:headEnd len="sm" w="sm" type="none"/>
            <a:tailEnd len="sm" w="sm" type="none"/>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00"/>
              <a:buFont typeface="Arial"/>
              <a:buNone/>
              <a:defRPr sz="1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38"/>
          <p:cNvSpPr txBox="1"/>
          <p:nvPr>
            <p:ph idx="10" type="dt"/>
          </p:nvPr>
        </p:nvSpPr>
        <p:spPr>
          <a:xfrm>
            <a:off x="7614000" y="4783500"/>
            <a:ext cx="1170000" cy="3600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 name="Google Shape;73;p138"/>
          <p:cNvSpPr txBox="1"/>
          <p:nvPr>
            <p:ph idx="11" type="ftr"/>
          </p:nvPr>
        </p:nvSpPr>
        <p:spPr>
          <a:xfrm>
            <a:off x="360000" y="4783500"/>
            <a:ext cx="5904000" cy="3600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4" name="Google Shape;74;p138"/>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75" name="Google Shape;75;p138"/>
          <p:cNvSpPr txBox="1"/>
          <p:nvPr>
            <p:ph idx="1" type="body"/>
          </p:nvPr>
        </p:nvSpPr>
        <p:spPr>
          <a:xfrm>
            <a:off x="360000" y="2346046"/>
            <a:ext cx="8424000" cy="2077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3250"/>
              <a:buNone/>
              <a:defRPr b="1" sz="3250" cap="none"/>
            </a:lvl1pPr>
            <a:lvl2pPr indent="-228600" lvl="1" marL="914400" algn="l">
              <a:lnSpc>
                <a:spcPct val="100000"/>
              </a:lnSpc>
              <a:spcBef>
                <a:spcPts val="500"/>
              </a:spcBef>
              <a:spcAft>
                <a:spcPts val="0"/>
              </a:spcAft>
              <a:buClr>
                <a:schemeClr val="dk1"/>
              </a:buClr>
              <a:buSzPts val="1850"/>
              <a:buNone/>
              <a:defRPr sz="1850"/>
            </a:lvl2pPr>
            <a:lvl3pPr indent="-342900" lvl="2" marL="1371600" algn="l">
              <a:lnSpc>
                <a:spcPct val="100000"/>
              </a:lnSpc>
              <a:spcBef>
                <a:spcPts val="100"/>
              </a:spcBef>
              <a:spcAft>
                <a:spcPts val="0"/>
              </a:spcAft>
              <a:buClr>
                <a:schemeClr val="dk1"/>
              </a:buClr>
              <a:buSzPts val="1800"/>
              <a:buChar char="•"/>
              <a:defRPr/>
            </a:lvl3pPr>
            <a:lvl4pPr indent="-342900" lvl="3" marL="1828800" algn="l">
              <a:lnSpc>
                <a:spcPct val="100000"/>
              </a:lnSpc>
              <a:spcBef>
                <a:spcPts val="100"/>
              </a:spcBef>
              <a:spcAft>
                <a:spcPts val="0"/>
              </a:spcAft>
              <a:buClr>
                <a:schemeClr val="dk1"/>
              </a:buClr>
              <a:buSzPts val="1800"/>
              <a:buChar char="•"/>
              <a:defRPr/>
            </a:lvl4pPr>
            <a:lvl5pPr indent="-342900" lvl="4" marL="2286000" algn="l">
              <a:lnSpc>
                <a:spcPct val="100000"/>
              </a:lnSpc>
              <a:spcBef>
                <a:spcPts val="10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cxnSp>
        <p:nvCxnSpPr>
          <p:cNvPr id="76" name="Google Shape;76;p138"/>
          <p:cNvCxnSpPr/>
          <p:nvPr/>
        </p:nvCxnSpPr>
        <p:spPr>
          <a:xfrm>
            <a:off x="360000" y="4784400"/>
            <a:ext cx="8424000" cy="0"/>
          </a:xfrm>
          <a:prstGeom prst="straightConnector1">
            <a:avLst/>
          </a:prstGeom>
          <a:noFill/>
          <a:ln cap="flat" cmpd="sng" w="10150">
            <a:solidFill>
              <a:schemeClr val="dk1"/>
            </a:solidFill>
            <a:prstDash val="solid"/>
            <a:round/>
            <a:headEnd len="sm" w="sm" type="none"/>
            <a:tailEnd len="sm" w="sm" type="none"/>
          </a:ln>
        </p:spPr>
      </p:cxnSp>
      <p:pic>
        <p:nvPicPr>
          <p:cNvPr id="77" name="Google Shape;77;p138"/>
          <p:cNvPicPr preferRelativeResize="0"/>
          <p:nvPr/>
        </p:nvPicPr>
        <p:blipFill rotWithShape="1">
          <a:blip r:embed="rId2">
            <a:alphaModFix/>
          </a:blip>
          <a:srcRect b="0" l="0" r="0" t="0"/>
          <a:stretch/>
        </p:blipFill>
        <p:spPr>
          <a:xfrm>
            <a:off x="180000" y="180000"/>
            <a:ext cx="1440000" cy="1440000"/>
          </a:xfrm>
          <a:prstGeom prst="rect">
            <a:avLst/>
          </a:prstGeom>
          <a:noFill/>
          <a:ln>
            <a:noFill/>
          </a:ln>
        </p:spPr>
      </p:pic>
      <p:pic>
        <p:nvPicPr>
          <p:cNvPr id="78" name="Google Shape;78;p138"/>
          <p:cNvPicPr preferRelativeResize="0"/>
          <p:nvPr/>
        </p:nvPicPr>
        <p:blipFill rotWithShape="1">
          <a:blip r:embed="rId3">
            <a:alphaModFix/>
          </a:blip>
          <a:srcRect b="0" l="0" r="0" t="0"/>
          <a:stretch/>
        </p:blipFill>
        <p:spPr>
          <a:xfrm>
            <a:off x="7380312" y="379894"/>
            <a:ext cx="1295376" cy="102132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eve" type="tx">
  <p:cSld name="TITLE_AND_BODY">
    <p:spTree>
      <p:nvGrpSpPr>
        <p:cNvPr id="83" name="Shape 83"/>
        <p:cNvGrpSpPr/>
        <p:nvPr/>
      </p:nvGrpSpPr>
      <p:grpSpPr>
        <a:xfrm>
          <a:off x="0" y="0"/>
          <a:ext cx="0" cy="0"/>
          <a:chOff x="0" y="0"/>
          <a:chExt cx="0" cy="0"/>
        </a:xfrm>
      </p:grpSpPr>
      <p:sp>
        <p:nvSpPr>
          <p:cNvPr id="84" name="Google Shape;84;p1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155CC"/>
              </a:buClr>
              <a:buSzPts val="2500"/>
              <a:buNone/>
              <a:defRPr>
                <a:solidFill>
                  <a:srgbClr val="1155CC"/>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5" name="Google Shape;85;p1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86" name="Google Shape;86;p1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7" name="Shape 87"/>
        <p:cNvGrpSpPr/>
        <p:nvPr/>
      </p:nvGrpSpPr>
      <p:grpSpPr>
        <a:xfrm>
          <a:off x="0" y="0"/>
          <a:ext cx="0" cy="0"/>
          <a:chOff x="0" y="0"/>
          <a:chExt cx="0" cy="0"/>
        </a:xfrm>
      </p:grpSpPr>
      <p:sp>
        <p:nvSpPr>
          <p:cNvPr id="88" name="Google Shape;88;p13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89" name="Google Shape;89;p1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0" name="Shape 90"/>
        <p:cNvGrpSpPr/>
        <p:nvPr/>
      </p:nvGrpSpPr>
      <p:grpSpPr>
        <a:xfrm>
          <a:off x="0" y="0"/>
          <a:ext cx="0" cy="0"/>
          <a:chOff x="0" y="0"/>
          <a:chExt cx="0" cy="0"/>
        </a:xfrm>
      </p:grpSpPr>
      <p:sp>
        <p:nvSpPr>
          <p:cNvPr id="91" name="Google Shape;91;p1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5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2" name="Google Shape;92;p14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3" name="Google Shape;93;p14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4" name="Google Shape;94;p1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5" name="Shape 95"/>
        <p:cNvGrpSpPr/>
        <p:nvPr/>
      </p:nvGrpSpPr>
      <p:grpSpPr>
        <a:xfrm>
          <a:off x="0" y="0"/>
          <a:ext cx="0" cy="0"/>
          <a:chOff x="0" y="0"/>
          <a:chExt cx="0" cy="0"/>
        </a:xfrm>
      </p:grpSpPr>
      <p:sp>
        <p:nvSpPr>
          <p:cNvPr id="96" name="Google Shape;96;p1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5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7" name="Google Shape;97;p1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eve" type="tx">
  <p:cSld name="TITLE_AND_BODY">
    <p:spTree>
      <p:nvGrpSpPr>
        <p:cNvPr id="13" name="Shape 13"/>
        <p:cNvGrpSpPr/>
        <p:nvPr/>
      </p:nvGrpSpPr>
      <p:grpSpPr>
        <a:xfrm>
          <a:off x="0" y="0"/>
          <a:ext cx="0" cy="0"/>
          <a:chOff x="0" y="0"/>
          <a:chExt cx="0" cy="0"/>
        </a:xfrm>
      </p:grpSpPr>
      <p:sp>
        <p:nvSpPr>
          <p:cNvPr id="14" name="Google Shape;14;p1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155CC"/>
              </a:buClr>
              <a:buSzPts val="2500"/>
              <a:buNone/>
              <a:defRPr>
                <a:solidFill>
                  <a:srgbClr val="1155CC"/>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1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1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cxnSp>
        <p:nvCxnSpPr>
          <p:cNvPr id="17" name="Google Shape;17;p121"/>
          <p:cNvCxnSpPr/>
          <p:nvPr/>
        </p:nvCxnSpPr>
        <p:spPr>
          <a:xfrm rot="10800000">
            <a:off x="37625" y="4835700"/>
            <a:ext cx="9104700" cy="0"/>
          </a:xfrm>
          <a:prstGeom prst="straightConnector1">
            <a:avLst/>
          </a:prstGeom>
          <a:noFill/>
          <a:ln cap="flat" cmpd="sng" w="9525">
            <a:solidFill>
              <a:srgbClr val="9FC5E8"/>
            </a:solidFill>
            <a:prstDash val="solid"/>
            <a:round/>
            <a:headEnd len="sm" w="sm" type="none"/>
            <a:tailEnd len="sm" w="sm" type="none"/>
          </a:ln>
        </p:spPr>
      </p:cxnSp>
      <p:sp>
        <p:nvSpPr>
          <p:cNvPr id="18" name="Google Shape;18;p121"/>
          <p:cNvSpPr txBox="1"/>
          <p:nvPr/>
        </p:nvSpPr>
        <p:spPr>
          <a:xfrm>
            <a:off x="6903600" y="4835700"/>
            <a:ext cx="22404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fr" sz="800" u="none" cap="none" strike="noStrike">
                <a:solidFill>
                  <a:srgbClr val="3D85C6"/>
                </a:solidFill>
                <a:latin typeface="Comic Sans MS"/>
                <a:ea typeface="Comic Sans MS"/>
                <a:cs typeface="Comic Sans MS"/>
                <a:sym typeface="Comic Sans MS"/>
              </a:rPr>
              <a:t>Zone Afrique occidentale, novembre 2022</a:t>
            </a:r>
            <a:endParaRPr b="0" i="0" sz="800" u="none" cap="none" strike="noStrike">
              <a:solidFill>
                <a:srgbClr val="3D85C6"/>
              </a:solidFill>
              <a:latin typeface="Comic Sans MS"/>
              <a:ea typeface="Comic Sans MS"/>
              <a:cs typeface="Comic Sans MS"/>
              <a:sym typeface="Comic Sans M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8" name="Shape 98"/>
        <p:cNvGrpSpPr/>
        <p:nvPr/>
      </p:nvGrpSpPr>
      <p:grpSpPr>
        <a:xfrm>
          <a:off x="0" y="0"/>
          <a:ext cx="0" cy="0"/>
          <a:chOff x="0" y="0"/>
          <a:chExt cx="0" cy="0"/>
        </a:xfrm>
      </p:grpSpPr>
      <p:sp>
        <p:nvSpPr>
          <p:cNvPr id="99" name="Google Shape;99;p14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00" name="Google Shape;100;p14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01" name="Google Shape;101;p1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2" name="Shape 102"/>
        <p:cNvGrpSpPr/>
        <p:nvPr/>
      </p:nvGrpSpPr>
      <p:grpSpPr>
        <a:xfrm>
          <a:off x="0" y="0"/>
          <a:ext cx="0" cy="0"/>
          <a:chOff x="0" y="0"/>
          <a:chExt cx="0" cy="0"/>
        </a:xfrm>
      </p:grpSpPr>
      <p:sp>
        <p:nvSpPr>
          <p:cNvPr id="103" name="Google Shape;103;p14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04" name="Google Shape;104;p1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5" name="Shape 105"/>
        <p:cNvGrpSpPr/>
        <p:nvPr/>
      </p:nvGrpSpPr>
      <p:grpSpPr>
        <a:xfrm>
          <a:off x="0" y="0"/>
          <a:ext cx="0" cy="0"/>
          <a:chOff x="0" y="0"/>
          <a:chExt cx="0" cy="0"/>
        </a:xfrm>
      </p:grpSpPr>
      <p:sp>
        <p:nvSpPr>
          <p:cNvPr id="106" name="Google Shape;106;p14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14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08" name="Google Shape;108;p14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9" name="Google Shape;109;p14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10" name="Google Shape;110;p1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1" name="Shape 111"/>
        <p:cNvGrpSpPr/>
        <p:nvPr/>
      </p:nvGrpSpPr>
      <p:grpSpPr>
        <a:xfrm>
          <a:off x="0" y="0"/>
          <a:ext cx="0" cy="0"/>
          <a:chOff x="0" y="0"/>
          <a:chExt cx="0" cy="0"/>
        </a:xfrm>
      </p:grpSpPr>
      <p:sp>
        <p:nvSpPr>
          <p:cNvPr id="112" name="Google Shape;112;p14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13" name="Google Shape;113;p1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4" name="Shape 114"/>
        <p:cNvGrpSpPr/>
        <p:nvPr/>
      </p:nvGrpSpPr>
      <p:grpSpPr>
        <a:xfrm>
          <a:off x="0" y="0"/>
          <a:ext cx="0" cy="0"/>
          <a:chOff x="0" y="0"/>
          <a:chExt cx="0" cy="0"/>
        </a:xfrm>
      </p:grpSpPr>
      <p:sp>
        <p:nvSpPr>
          <p:cNvPr id="115" name="Google Shape;115;p14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16" name="Google Shape;116;p14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17" name="Google Shape;117;p1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8" name="Shape 118"/>
        <p:cNvGrpSpPr/>
        <p:nvPr/>
      </p:nvGrpSpPr>
      <p:grpSpPr>
        <a:xfrm>
          <a:off x="0" y="0"/>
          <a:ext cx="0" cy="0"/>
          <a:chOff x="0" y="0"/>
          <a:chExt cx="0" cy="0"/>
        </a:xfrm>
      </p:grpSpPr>
      <p:sp>
        <p:nvSpPr>
          <p:cNvPr id="119" name="Google Shape;119;p1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AESH" type="obj">
  <p:cSld name="OBJECT">
    <p:spTree>
      <p:nvGrpSpPr>
        <p:cNvPr id="120" name="Shape 120"/>
        <p:cNvGrpSpPr/>
        <p:nvPr/>
      </p:nvGrpSpPr>
      <p:grpSpPr>
        <a:xfrm>
          <a:off x="0" y="0"/>
          <a:ext cx="0" cy="0"/>
          <a:chOff x="0" y="0"/>
          <a:chExt cx="0" cy="0"/>
        </a:xfrm>
      </p:grpSpPr>
      <p:sp>
        <p:nvSpPr>
          <p:cNvPr id="121" name="Google Shape;121;p148"/>
          <p:cNvSpPr txBox="1"/>
          <p:nvPr>
            <p:ph type="title"/>
          </p:nvPr>
        </p:nvSpPr>
        <p:spPr>
          <a:xfrm>
            <a:off x="929925" y="126875"/>
            <a:ext cx="7254000" cy="1109100"/>
          </a:xfrm>
          <a:prstGeom prst="rect">
            <a:avLst/>
          </a:prstGeom>
          <a:noFill/>
          <a:ln>
            <a:noFill/>
          </a:ln>
        </p:spPr>
        <p:txBody>
          <a:bodyPr anchorCtr="0" anchor="ctr" bIns="34275" lIns="68575" spcFirstLastPara="1" rIns="68575" wrap="square" tIns="34275">
            <a:normAutofit/>
          </a:bodyPr>
          <a:lstStyle>
            <a:lvl1pPr lvl="0" algn="ctr">
              <a:lnSpc>
                <a:spcPct val="100000"/>
              </a:lnSpc>
              <a:spcBef>
                <a:spcPts val="0"/>
              </a:spcBef>
              <a:spcAft>
                <a:spcPts val="0"/>
              </a:spcAft>
              <a:buClr>
                <a:srgbClr val="A64D79"/>
              </a:buClr>
              <a:buSzPts val="1400"/>
              <a:buNone/>
              <a:defRPr sz="2400">
                <a:solidFill>
                  <a:srgbClr val="A64D79"/>
                </a:solidFill>
                <a:latin typeface="Comic Sans MS"/>
                <a:ea typeface="Comic Sans MS"/>
                <a:cs typeface="Comic Sans MS"/>
                <a:sym typeface="Comic Sans MS"/>
              </a:defRPr>
            </a:lvl1pPr>
            <a:lvl2pPr lvl="1" algn="l">
              <a:lnSpc>
                <a:spcPct val="100000"/>
              </a:lnSpc>
              <a:spcBef>
                <a:spcPts val="0"/>
              </a:spcBef>
              <a:spcAft>
                <a:spcPts val="0"/>
              </a:spcAft>
              <a:buClr>
                <a:srgbClr val="0B5394"/>
              </a:buClr>
              <a:buSzPts val="2800"/>
              <a:buNone/>
              <a:defRPr>
                <a:solidFill>
                  <a:srgbClr val="0B5394"/>
                </a:solidFill>
              </a:defRPr>
            </a:lvl2pPr>
            <a:lvl3pPr lvl="2" algn="l">
              <a:lnSpc>
                <a:spcPct val="100000"/>
              </a:lnSpc>
              <a:spcBef>
                <a:spcPts val="0"/>
              </a:spcBef>
              <a:spcAft>
                <a:spcPts val="0"/>
              </a:spcAft>
              <a:buClr>
                <a:srgbClr val="0B5394"/>
              </a:buClr>
              <a:buSzPts val="2800"/>
              <a:buNone/>
              <a:defRPr>
                <a:solidFill>
                  <a:srgbClr val="0B5394"/>
                </a:solidFill>
              </a:defRPr>
            </a:lvl3pPr>
            <a:lvl4pPr lvl="3" algn="l">
              <a:lnSpc>
                <a:spcPct val="100000"/>
              </a:lnSpc>
              <a:spcBef>
                <a:spcPts val="0"/>
              </a:spcBef>
              <a:spcAft>
                <a:spcPts val="0"/>
              </a:spcAft>
              <a:buClr>
                <a:srgbClr val="0B5394"/>
              </a:buClr>
              <a:buSzPts val="2800"/>
              <a:buNone/>
              <a:defRPr>
                <a:solidFill>
                  <a:srgbClr val="0B5394"/>
                </a:solidFill>
              </a:defRPr>
            </a:lvl4pPr>
            <a:lvl5pPr lvl="4" algn="l">
              <a:lnSpc>
                <a:spcPct val="100000"/>
              </a:lnSpc>
              <a:spcBef>
                <a:spcPts val="0"/>
              </a:spcBef>
              <a:spcAft>
                <a:spcPts val="0"/>
              </a:spcAft>
              <a:buClr>
                <a:srgbClr val="0B5394"/>
              </a:buClr>
              <a:buSzPts val="2800"/>
              <a:buNone/>
              <a:defRPr>
                <a:solidFill>
                  <a:srgbClr val="0B5394"/>
                </a:solidFill>
              </a:defRPr>
            </a:lvl5pPr>
            <a:lvl6pPr lvl="5" algn="l">
              <a:lnSpc>
                <a:spcPct val="100000"/>
              </a:lnSpc>
              <a:spcBef>
                <a:spcPts val="0"/>
              </a:spcBef>
              <a:spcAft>
                <a:spcPts val="0"/>
              </a:spcAft>
              <a:buClr>
                <a:srgbClr val="0B5394"/>
              </a:buClr>
              <a:buSzPts val="2800"/>
              <a:buNone/>
              <a:defRPr>
                <a:solidFill>
                  <a:srgbClr val="0B5394"/>
                </a:solidFill>
              </a:defRPr>
            </a:lvl6pPr>
            <a:lvl7pPr lvl="6" algn="l">
              <a:lnSpc>
                <a:spcPct val="100000"/>
              </a:lnSpc>
              <a:spcBef>
                <a:spcPts val="0"/>
              </a:spcBef>
              <a:spcAft>
                <a:spcPts val="0"/>
              </a:spcAft>
              <a:buClr>
                <a:srgbClr val="0B5394"/>
              </a:buClr>
              <a:buSzPts val="2800"/>
              <a:buNone/>
              <a:defRPr>
                <a:solidFill>
                  <a:srgbClr val="0B5394"/>
                </a:solidFill>
              </a:defRPr>
            </a:lvl7pPr>
            <a:lvl8pPr lvl="7" algn="l">
              <a:lnSpc>
                <a:spcPct val="100000"/>
              </a:lnSpc>
              <a:spcBef>
                <a:spcPts val="0"/>
              </a:spcBef>
              <a:spcAft>
                <a:spcPts val="0"/>
              </a:spcAft>
              <a:buClr>
                <a:srgbClr val="0B5394"/>
              </a:buClr>
              <a:buSzPts val="2800"/>
              <a:buNone/>
              <a:defRPr>
                <a:solidFill>
                  <a:srgbClr val="0B5394"/>
                </a:solidFill>
              </a:defRPr>
            </a:lvl8pPr>
            <a:lvl9pPr lvl="8" algn="l">
              <a:lnSpc>
                <a:spcPct val="100000"/>
              </a:lnSpc>
              <a:spcBef>
                <a:spcPts val="0"/>
              </a:spcBef>
              <a:spcAft>
                <a:spcPts val="0"/>
              </a:spcAft>
              <a:buClr>
                <a:srgbClr val="0B5394"/>
              </a:buClr>
              <a:buSzPts val="2800"/>
              <a:buNone/>
              <a:defRPr>
                <a:solidFill>
                  <a:srgbClr val="0B5394"/>
                </a:solidFill>
              </a:defRPr>
            </a:lvl9pPr>
          </a:lstStyle>
          <a:p/>
        </p:txBody>
      </p:sp>
      <p:sp>
        <p:nvSpPr>
          <p:cNvPr id="122" name="Google Shape;122;p148"/>
          <p:cNvSpPr txBox="1"/>
          <p:nvPr>
            <p:ph idx="1" type="body"/>
          </p:nvPr>
        </p:nvSpPr>
        <p:spPr>
          <a:xfrm>
            <a:off x="715712" y="1310108"/>
            <a:ext cx="7643700" cy="2994300"/>
          </a:xfrm>
          <a:prstGeom prst="rect">
            <a:avLst/>
          </a:prstGeom>
          <a:noFill/>
          <a:ln>
            <a:noFill/>
          </a:ln>
        </p:spPr>
        <p:txBody>
          <a:bodyPr anchorCtr="0" anchor="t" bIns="34275" lIns="68575" spcFirstLastPara="1" rIns="68575" wrap="square" tIns="34275">
            <a:normAutofit/>
          </a:bodyPr>
          <a:lstStyle>
            <a:lvl1pPr indent="-336550" lvl="0" marL="457200" algn="l">
              <a:lnSpc>
                <a:spcPct val="115000"/>
              </a:lnSpc>
              <a:spcBef>
                <a:spcPts val="800"/>
              </a:spcBef>
              <a:spcAft>
                <a:spcPts val="0"/>
              </a:spcAft>
              <a:buClr>
                <a:srgbClr val="1C4587"/>
              </a:buClr>
              <a:buSzPts val="1700"/>
              <a:buChar char="●"/>
              <a:defRPr sz="2000">
                <a:solidFill>
                  <a:srgbClr val="1C4587"/>
                </a:solidFill>
                <a:latin typeface="Comic Sans MS"/>
                <a:ea typeface="Comic Sans MS"/>
                <a:cs typeface="Comic Sans MS"/>
                <a:sym typeface="Comic Sans MS"/>
              </a:defRPr>
            </a:lvl1pPr>
            <a:lvl2pPr indent="-336550" lvl="1" marL="914400" algn="l">
              <a:lnSpc>
                <a:spcPct val="120000"/>
              </a:lnSpc>
              <a:spcBef>
                <a:spcPts val="1200"/>
              </a:spcBef>
              <a:spcAft>
                <a:spcPts val="0"/>
              </a:spcAft>
              <a:buClr>
                <a:srgbClr val="1C4587"/>
              </a:buClr>
              <a:buSzPts val="1700"/>
              <a:buChar char="○"/>
              <a:defRPr>
                <a:solidFill>
                  <a:srgbClr val="1C4587"/>
                </a:solidFill>
              </a:defRPr>
            </a:lvl2pPr>
            <a:lvl3pPr indent="-336550" lvl="2" marL="1371600" algn="l">
              <a:lnSpc>
                <a:spcPct val="120000"/>
              </a:lnSpc>
              <a:spcBef>
                <a:spcPts val="1200"/>
              </a:spcBef>
              <a:spcAft>
                <a:spcPts val="0"/>
              </a:spcAft>
              <a:buClr>
                <a:srgbClr val="1C4587"/>
              </a:buClr>
              <a:buSzPts val="1700"/>
              <a:buChar char="■"/>
              <a:defRPr>
                <a:solidFill>
                  <a:srgbClr val="1C4587"/>
                </a:solidFill>
              </a:defRPr>
            </a:lvl3pPr>
            <a:lvl4pPr indent="-336550" lvl="3" marL="1828800" algn="l">
              <a:lnSpc>
                <a:spcPct val="120000"/>
              </a:lnSpc>
              <a:spcBef>
                <a:spcPts val="1200"/>
              </a:spcBef>
              <a:spcAft>
                <a:spcPts val="0"/>
              </a:spcAft>
              <a:buClr>
                <a:srgbClr val="1C4587"/>
              </a:buClr>
              <a:buSzPts val="1700"/>
              <a:buChar char="●"/>
              <a:defRPr>
                <a:solidFill>
                  <a:srgbClr val="1C4587"/>
                </a:solidFill>
              </a:defRPr>
            </a:lvl4pPr>
            <a:lvl5pPr indent="-336550" lvl="4" marL="2286000" algn="l">
              <a:lnSpc>
                <a:spcPct val="120000"/>
              </a:lnSpc>
              <a:spcBef>
                <a:spcPts val="1200"/>
              </a:spcBef>
              <a:spcAft>
                <a:spcPts val="0"/>
              </a:spcAft>
              <a:buClr>
                <a:srgbClr val="1C4587"/>
              </a:buClr>
              <a:buSzPts val="1700"/>
              <a:buChar char="○"/>
              <a:defRPr>
                <a:solidFill>
                  <a:srgbClr val="1C4587"/>
                </a:solidFill>
              </a:defRPr>
            </a:lvl5pPr>
            <a:lvl6pPr indent="-336550" lvl="5" marL="2743200" algn="l">
              <a:lnSpc>
                <a:spcPct val="120000"/>
              </a:lnSpc>
              <a:spcBef>
                <a:spcPts val="1200"/>
              </a:spcBef>
              <a:spcAft>
                <a:spcPts val="0"/>
              </a:spcAft>
              <a:buClr>
                <a:srgbClr val="1C4587"/>
              </a:buClr>
              <a:buSzPts val="1700"/>
              <a:buChar char="■"/>
              <a:defRPr>
                <a:solidFill>
                  <a:srgbClr val="1C4587"/>
                </a:solidFill>
              </a:defRPr>
            </a:lvl6pPr>
            <a:lvl7pPr indent="-336550" lvl="6" marL="3200400" algn="l">
              <a:lnSpc>
                <a:spcPct val="120000"/>
              </a:lnSpc>
              <a:spcBef>
                <a:spcPts val="1200"/>
              </a:spcBef>
              <a:spcAft>
                <a:spcPts val="0"/>
              </a:spcAft>
              <a:buClr>
                <a:srgbClr val="1C4587"/>
              </a:buClr>
              <a:buSzPts val="1700"/>
              <a:buChar char="●"/>
              <a:defRPr>
                <a:solidFill>
                  <a:srgbClr val="1C4587"/>
                </a:solidFill>
              </a:defRPr>
            </a:lvl7pPr>
            <a:lvl8pPr indent="-336550" lvl="7" marL="3657600" algn="l">
              <a:lnSpc>
                <a:spcPct val="120000"/>
              </a:lnSpc>
              <a:spcBef>
                <a:spcPts val="1200"/>
              </a:spcBef>
              <a:spcAft>
                <a:spcPts val="0"/>
              </a:spcAft>
              <a:buClr>
                <a:srgbClr val="1C4587"/>
              </a:buClr>
              <a:buSzPts val="1700"/>
              <a:buChar char="○"/>
              <a:defRPr>
                <a:solidFill>
                  <a:srgbClr val="1C4587"/>
                </a:solidFill>
              </a:defRPr>
            </a:lvl8pPr>
            <a:lvl9pPr indent="-336550" lvl="8" marL="4114800" algn="l">
              <a:lnSpc>
                <a:spcPct val="120000"/>
              </a:lnSpc>
              <a:spcBef>
                <a:spcPts val="1200"/>
              </a:spcBef>
              <a:spcAft>
                <a:spcPts val="1200"/>
              </a:spcAft>
              <a:buClr>
                <a:srgbClr val="1C4587"/>
              </a:buClr>
              <a:buSzPts val="1700"/>
              <a:buChar char="■"/>
              <a:defRPr>
                <a:solidFill>
                  <a:srgbClr val="1C4587"/>
                </a:solidFill>
              </a:defRPr>
            </a:lvl9pPr>
          </a:lstStyle>
          <a:p/>
        </p:txBody>
      </p:sp>
      <p:sp>
        <p:nvSpPr>
          <p:cNvPr id="123" name="Google Shape;123;p148"/>
          <p:cNvSpPr txBox="1"/>
          <p:nvPr>
            <p:ph idx="12" type="sldNum"/>
          </p:nvPr>
        </p:nvSpPr>
        <p:spPr>
          <a:xfrm>
            <a:off x="7707241" y="4412455"/>
            <a:ext cx="578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pic>
        <p:nvPicPr>
          <p:cNvPr descr="Une image contenant dessin&#10;&#10;Description générée automatiquement" id="124" name="Google Shape;124;p148"/>
          <p:cNvPicPr preferRelativeResize="0"/>
          <p:nvPr/>
        </p:nvPicPr>
        <p:blipFill rotWithShape="1">
          <a:blip r:embed="rId2">
            <a:alphaModFix/>
          </a:blip>
          <a:srcRect b="0" l="0" r="0" t="0"/>
          <a:stretch/>
        </p:blipFill>
        <p:spPr>
          <a:xfrm>
            <a:off x="8242826" y="-1"/>
            <a:ext cx="901180" cy="752494"/>
          </a:xfrm>
          <a:prstGeom prst="rect">
            <a:avLst/>
          </a:prstGeom>
          <a:noFill/>
          <a:ln>
            <a:noFill/>
          </a:ln>
        </p:spPr>
      </p:pic>
      <p:sp>
        <p:nvSpPr>
          <p:cNvPr id="125" name="Google Shape;125;p148"/>
          <p:cNvSpPr/>
          <p:nvPr/>
        </p:nvSpPr>
        <p:spPr>
          <a:xfrm>
            <a:off x="0" y="4968469"/>
            <a:ext cx="9144000" cy="175200"/>
          </a:xfrm>
          <a:prstGeom prst="rect">
            <a:avLst/>
          </a:prstGeom>
          <a:gradFill>
            <a:gsLst>
              <a:gs pos="0">
                <a:srgbClr val="F5D0D0"/>
              </a:gs>
              <a:gs pos="100000">
                <a:srgbClr val="D96868"/>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26" name="Shape 126"/>
        <p:cNvGrpSpPr/>
        <p:nvPr/>
      </p:nvGrpSpPr>
      <p:grpSpPr>
        <a:xfrm>
          <a:off x="0" y="0"/>
          <a:ext cx="0" cy="0"/>
          <a:chOff x="0" y="0"/>
          <a:chExt cx="0" cy="0"/>
        </a:xfrm>
      </p:grpSpPr>
      <p:sp>
        <p:nvSpPr>
          <p:cNvPr id="127" name="Google Shape;127;p149"/>
          <p:cNvSpPr txBox="1"/>
          <p:nvPr>
            <p:ph type="title"/>
          </p:nvPr>
        </p:nvSpPr>
        <p:spPr>
          <a:xfrm>
            <a:off x="457200" y="205978"/>
            <a:ext cx="8229600" cy="857400"/>
          </a:xfrm>
          <a:prstGeom prst="rect">
            <a:avLst/>
          </a:prstGeom>
          <a:noFill/>
          <a:ln>
            <a:noFill/>
          </a:ln>
        </p:spPr>
        <p:txBody>
          <a:bodyPr anchorCtr="0" anchor="ctr" bIns="0" lIns="0" spcFirstLastPara="1" rIns="0" wrap="square" tIns="0">
            <a:normAutofit/>
          </a:bodyPr>
          <a:lstStyle>
            <a:lvl1pPr lvl="0" algn="ctr">
              <a:lnSpc>
                <a:spcPct val="100000"/>
              </a:lnSpc>
              <a:spcBef>
                <a:spcPts val="0"/>
              </a:spcBef>
              <a:spcAft>
                <a:spcPts val="0"/>
              </a:spcAft>
              <a:buClr>
                <a:srgbClr val="FFFF00"/>
              </a:buClr>
              <a:buSzPts val="1800"/>
              <a:buFont typeface="Calibri"/>
              <a:buNone/>
              <a:defRPr b="1" i="0" sz="1800">
                <a:solidFill>
                  <a:srgbClr val="FFFF00"/>
                </a:solidFill>
                <a:latin typeface="Calibri"/>
                <a:ea typeface="Calibri"/>
                <a:cs typeface="Calibri"/>
                <a:sym typeface="Calibri"/>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128" name="Google Shape;128;p149"/>
          <p:cNvSpPr txBox="1"/>
          <p:nvPr>
            <p:ph idx="11" type="ftr"/>
          </p:nvPr>
        </p:nvSpPr>
        <p:spPr>
          <a:xfrm>
            <a:off x="3124200" y="4767265"/>
            <a:ext cx="2895600" cy="2739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29" name="Google Shape;129;p149"/>
          <p:cNvSpPr txBox="1"/>
          <p:nvPr>
            <p:ph idx="10" type="dt"/>
          </p:nvPr>
        </p:nvSpPr>
        <p:spPr>
          <a:xfrm>
            <a:off x="457200" y="4767265"/>
            <a:ext cx="2133600" cy="2739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30" name="Google Shape;130;p149"/>
          <p:cNvSpPr txBox="1"/>
          <p:nvPr>
            <p:ph idx="12" type="sldNum"/>
          </p:nvPr>
        </p:nvSpPr>
        <p:spPr>
          <a:xfrm>
            <a:off x="6553200" y="4767265"/>
            <a:ext cx="2133600" cy="2739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eve" type="tx">
  <p:cSld name="TITLE_AND_BODY">
    <p:spTree>
      <p:nvGrpSpPr>
        <p:cNvPr id="136" name="Shape 136"/>
        <p:cNvGrpSpPr/>
        <p:nvPr/>
      </p:nvGrpSpPr>
      <p:grpSpPr>
        <a:xfrm>
          <a:off x="0" y="0"/>
          <a:ext cx="0" cy="0"/>
          <a:chOff x="0" y="0"/>
          <a:chExt cx="0" cy="0"/>
        </a:xfrm>
      </p:grpSpPr>
      <p:sp>
        <p:nvSpPr>
          <p:cNvPr id="137" name="Google Shape;137;p1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155CC"/>
              </a:buClr>
              <a:buSzPts val="2500"/>
              <a:buNone/>
              <a:defRPr>
                <a:solidFill>
                  <a:srgbClr val="1155CC"/>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8" name="Google Shape;138;p1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39" name="Google Shape;139;p126"/>
          <p:cNvSpPr txBox="1"/>
          <p:nvPr>
            <p:ph idx="12" type="sldNum"/>
          </p:nvPr>
        </p:nvSpPr>
        <p:spPr>
          <a:xfrm>
            <a:off x="8" y="4749892"/>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cxnSp>
        <p:nvCxnSpPr>
          <p:cNvPr id="140" name="Google Shape;140;p126"/>
          <p:cNvCxnSpPr/>
          <p:nvPr/>
        </p:nvCxnSpPr>
        <p:spPr>
          <a:xfrm rot="10800000">
            <a:off x="37625" y="4835700"/>
            <a:ext cx="9104700" cy="0"/>
          </a:xfrm>
          <a:prstGeom prst="straightConnector1">
            <a:avLst/>
          </a:prstGeom>
          <a:noFill/>
          <a:ln cap="flat" cmpd="sng" w="9525">
            <a:solidFill>
              <a:srgbClr val="9FC5E8"/>
            </a:solidFill>
            <a:prstDash val="solid"/>
            <a:round/>
            <a:headEnd len="sm" w="sm" type="none"/>
            <a:tailEnd len="sm" w="sm" type="none"/>
          </a:ln>
        </p:spPr>
      </p:cxnSp>
      <p:pic>
        <p:nvPicPr>
          <p:cNvPr id="141" name="Google Shape;141;p126"/>
          <p:cNvPicPr preferRelativeResize="0"/>
          <p:nvPr/>
        </p:nvPicPr>
        <p:blipFill rotWithShape="1">
          <a:blip r:embed="rId2">
            <a:alphaModFix/>
          </a:blip>
          <a:srcRect b="15405" l="0" r="0" t="21251"/>
          <a:stretch/>
        </p:blipFill>
        <p:spPr>
          <a:xfrm>
            <a:off x="8239888" y="0"/>
            <a:ext cx="904112" cy="5727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2" name="Shape 142"/>
        <p:cNvGrpSpPr/>
        <p:nvPr/>
      </p:nvGrpSpPr>
      <p:grpSpPr>
        <a:xfrm>
          <a:off x="0" y="0"/>
          <a:ext cx="0" cy="0"/>
          <a:chOff x="0" y="0"/>
          <a:chExt cx="0" cy="0"/>
        </a:xfrm>
      </p:grpSpPr>
      <p:sp>
        <p:nvSpPr>
          <p:cNvPr id="143" name="Google Shape;143;p15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300"/>
              <a:buNone/>
              <a:defRPr sz="43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44" name="Google Shape;144;p15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pic>
        <p:nvPicPr>
          <p:cNvPr id="145" name="Google Shape;145;p150"/>
          <p:cNvPicPr preferRelativeResize="0"/>
          <p:nvPr/>
        </p:nvPicPr>
        <p:blipFill rotWithShape="1">
          <a:blip r:embed="rId2">
            <a:alphaModFix/>
          </a:blip>
          <a:srcRect b="0" l="0" r="0" t="0"/>
          <a:stretch/>
        </p:blipFill>
        <p:spPr>
          <a:xfrm>
            <a:off x="0" y="0"/>
            <a:ext cx="2016870" cy="923400"/>
          </a:xfrm>
          <a:prstGeom prst="rect">
            <a:avLst/>
          </a:prstGeom>
          <a:noFill/>
          <a:ln>
            <a:noFill/>
          </a:ln>
        </p:spPr>
      </p:pic>
      <p:pic>
        <p:nvPicPr>
          <p:cNvPr id="146" name="Google Shape;146;p150"/>
          <p:cNvPicPr preferRelativeResize="0"/>
          <p:nvPr/>
        </p:nvPicPr>
        <p:blipFill rotWithShape="1">
          <a:blip r:embed="rId3">
            <a:alphaModFix/>
          </a:blip>
          <a:srcRect b="15405" l="0" r="0" t="21251"/>
          <a:stretch/>
        </p:blipFill>
        <p:spPr>
          <a:xfrm>
            <a:off x="7686216" y="0"/>
            <a:ext cx="1457784" cy="923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p:cSld name="Titre et contenu">
    <p:spTree>
      <p:nvGrpSpPr>
        <p:cNvPr id="19" name="Shape 19"/>
        <p:cNvGrpSpPr/>
        <p:nvPr/>
      </p:nvGrpSpPr>
      <p:grpSpPr>
        <a:xfrm>
          <a:off x="0" y="0"/>
          <a:ext cx="0" cy="0"/>
          <a:chOff x="0" y="0"/>
          <a:chExt cx="0" cy="0"/>
        </a:xfrm>
      </p:grpSpPr>
      <p:sp>
        <p:nvSpPr>
          <p:cNvPr id="20" name="Google Shape;20;p122"/>
          <p:cNvSpPr txBox="1"/>
          <p:nvPr>
            <p:ph type="title"/>
          </p:nvPr>
        </p:nvSpPr>
        <p:spPr>
          <a:xfrm>
            <a:off x="359999" y="900000"/>
            <a:ext cx="8424000" cy="720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22"/>
          <p:cNvSpPr txBox="1"/>
          <p:nvPr>
            <p:ph idx="10" type="dt"/>
          </p:nvPr>
        </p:nvSpPr>
        <p:spPr>
          <a:xfrm>
            <a:off x="7614000" y="4783500"/>
            <a:ext cx="1170000" cy="3600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 name="Google Shape;22;p122"/>
          <p:cNvSpPr txBox="1"/>
          <p:nvPr>
            <p:ph idx="11" type="ftr"/>
          </p:nvPr>
        </p:nvSpPr>
        <p:spPr>
          <a:xfrm>
            <a:off x="360000" y="4783500"/>
            <a:ext cx="5904000" cy="3600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 name="Google Shape;23;p122"/>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24" name="Google Shape;24;p122"/>
          <p:cNvSpPr txBox="1"/>
          <p:nvPr>
            <p:ph idx="1" type="body"/>
          </p:nvPr>
        </p:nvSpPr>
        <p:spPr>
          <a:xfrm>
            <a:off x="359998" y="1836000"/>
            <a:ext cx="8424000" cy="2574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050"/>
              <a:buNone/>
              <a:defRPr/>
            </a:lvl1pPr>
            <a:lvl2pPr indent="-288925" lvl="1" marL="914400" algn="l">
              <a:lnSpc>
                <a:spcPct val="100000"/>
              </a:lnSpc>
              <a:spcBef>
                <a:spcPts val="600"/>
              </a:spcBef>
              <a:spcAft>
                <a:spcPts val="0"/>
              </a:spcAft>
              <a:buClr>
                <a:schemeClr val="dk1"/>
              </a:buClr>
              <a:buSzPts val="950"/>
              <a:buChar char="•"/>
              <a:defRPr/>
            </a:lvl2pPr>
            <a:lvl3pPr indent="-282575" lvl="2" marL="1371600" algn="l">
              <a:lnSpc>
                <a:spcPct val="100000"/>
              </a:lnSpc>
              <a:spcBef>
                <a:spcPts val="600"/>
              </a:spcBef>
              <a:spcAft>
                <a:spcPts val="0"/>
              </a:spcAft>
              <a:buClr>
                <a:schemeClr val="dk1"/>
              </a:buClr>
              <a:buSzPts val="850"/>
              <a:buChar char="•"/>
              <a:defRPr/>
            </a:lvl3pPr>
            <a:lvl4pPr indent="-276225" lvl="3" marL="1828800" algn="l">
              <a:lnSpc>
                <a:spcPct val="100000"/>
              </a:lnSpc>
              <a:spcBef>
                <a:spcPts val="100"/>
              </a:spcBef>
              <a:spcAft>
                <a:spcPts val="0"/>
              </a:spcAft>
              <a:buClr>
                <a:schemeClr val="dk1"/>
              </a:buClr>
              <a:buSzPts val="750"/>
              <a:buChar char="•"/>
              <a:defRPr/>
            </a:lvl4pPr>
            <a:lvl5pPr indent="-273050" lvl="4" marL="2286000" algn="l">
              <a:lnSpc>
                <a:spcPct val="100000"/>
              </a:lnSpc>
              <a:spcBef>
                <a:spcPts val="100"/>
              </a:spcBef>
              <a:spcAft>
                <a:spcPts val="0"/>
              </a:spcAft>
              <a:buClr>
                <a:schemeClr val="dk1"/>
              </a:buClr>
              <a:buSzPts val="7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 name="Google Shape;25;p122"/>
          <p:cNvSpPr txBox="1"/>
          <p:nvPr>
            <p:ph idx="2" type="body"/>
          </p:nvPr>
        </p:nvSpPr>
        <p:spPr>
          <a:xfrm>
            <a:off x="3312000" y="180000"/>
            <a:ext cx="5472000" cy="360000"/>
          </a:xfrm>
          <a:prstGeom prst="rect">
            <a:avLst/>
          </a:prstGeom>
          <a:noFill/>
          <a:ln>
            <a:noFill/>
          </a:ln>
        </p:spPr>
        <p:txBody>
          <a:bodyPr anchorCtr="0" anchor="t" bIns="0" lIns="0" spcFirstLastPara="1" rIns="0" wrap="square" tIns="0">
            <a:noAutofit/>
          </a:bodyPr>
          <a:lstStyle>
            <a:lvl1pPr indent="-276225" lvl="0" marL="457200" algn="r">
              <a:lnSpc>
                <a:spcPct val="100000"/>
              </a:lnSpc>
              <a:spcBef>
                <a:spcPts val="0"/>
              </a:spcBef>
              <a:spcAft>
                <a:spcPts val="0"/>
              </a:spcAft>
              <a:buClr>
                <a:schemeClr val="dk1"/>
              </a:buClr>
              <a:buSzPts val="750"/>
              <a:buFont typeface="Arial"/>
              <a:buAutoNum type="arabicPeriod"/>
              <a:defRPr b="1" sz="750"/>
            </a:lvl1pPr>
            <a:lvl2pPr indent="-276225" lvl="1" marL="914400" algn="r">
              <a:lnSpc>
                <a:spcPct val="100000"/>
              </a:lnSpc>
              <a:spcBef>
                <a:spcPts val="0"/>
              </a:spcBef>
              <a:spcAft>
                <a:spcPts val="0"/>
              </a:spcAft>
              <a:buClr>
                <a:schemeClr val="dk1"/>
              </a:buClr>
              <a:buSzPts val="750"/>
              <a:buFont typeface="Arial"/>
              <a:buAutoNum type="alphaLcPeriod"/>
              <a:defRPr sz="750"/>
            </a:lvl2pPr>
            <a:lvl3pPr indent="-342900" lvl="2" marL="1371600" algn="l">
              <a:lnSpc>
                <a:spcPct val="100000"/>
              </a:lnSpc>
              <a:spcBef>
                <a:spcPts val="100"/>
              </a:spcBef>
              <a:spcAft>
                <a:spcPts val="0"/>
              </a:spcAft>
              <a:buClr>
                <a:schemeClr val="dk1"/>
              </a:buClr>
              <a:buSzPts val="1800"/>
              <a:buChar char="•"/>
              <a:defRPr/>
            </a:lvl3pPr>
            <a:lvl4pPr indent="-342900" lvl="3" marL="1828800" algn="l">
              <a:lnSpc>
                <a:spcPct val="100000"/>
              </a:lnSpc>
              <a:spcBef>
                <a:spcPts val="100"/>
              </a:spcBef>
              <a:spcAft>
                <a:spcPts val="0"/>
              </a:spcAft>
              <a:buClr>
                <a:schemeClr val="dk1"/>
              </a:buClr>
              <a:buSzPts val="1800"/>
              <a:buChar char="•"/>
              <a:defRPr/>
            </a:lvl4pPr>
            <a:lvl5pPr indent="-342900" lvl="4" marL="2286000" algn="l">
              <a:lnSpc>
                <a:spcPct val="100000"/>
              </a:lnSpc>
              <a:spcBef>
                <a:spcPts val="10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7" name="Shape 147"/>
        <p:cNvGrpSpPr/>
        <p:nvPr/>
      </p:nvGrpSpPr>
      <p:grpSpPr>
        <a:xfrm>
          <a:off x="0" y="0"/>
          <a:ext cx="0" cy="0"/>
          <a:chOff x="0" y="0"/>
          <a:chExt cx="0" cy="0"/>
        </a:xfrm>
      </p:grpSpPr>
      <p:sp>
        <p:nvSpPr>
          <p:cNvPr id="148" name="Google Shape;148;p1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9" name="Shape 149"/>
        <p:cNvGrpSpPr/>
        <p:nvPr/>
      </p:nvGrpSpPr>
      <p:grpSpPr>
        <a:xfrm>
          <a:off x="0" y="0"/>
          <a:ext cx="0" cy="0"/>
          <a:chOff x="0" y="0"/>
          <a:chExt cx="0" cy="0"/>
        </a:xfrm>
      </p:grpSpPr>
      <p:sp>
        <p:nvSpPr>
          <p:cNvPr id="150" name="Google Shape;150;p15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1" name="Google Shape;151;p1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2" name="Shape 152"/>
        <p:cNvGrpSpPr/>
        <p:nvPr/>
      </p:nvGrpSpPr>
      <p:grpSpPr>
        <a:xfrm>
          <a:off x="0" y="0"/>
          <a:ext cx="0" cy="0"/>
          <a:chOff x="0" y="0"/>
          <a:chExt cx="0" cy="0"/>
        </a:xfrm>
      </p:grpSpPr>
      <p:sp>
        <p:nvSpPr>
          <p:cNvPr id="153" name="Google Shape;153;p1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5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4" name="Google Shape;154;p15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55" name="Google Shape;155;p15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56" name="Google Shape;156;p1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7" name="Shape 157"/>
        <p:cNvGrpSpPr/>
        <p:nvPr/>
      </p:nvGrpSpPr>
      <p:grpSpPr>
        <a:xfrm>
          <a:off x="0" y="0"/>
          <a:ext cx="0" cy="0"/>
          <a:chOff x="0" y="0"/>
          <a:chExt cx="0" cy="0"/>
        </a:xfrm>
      </p:grpSpPr>
      <p:sp>
        <p:nvSpPr>
          <p:cNvPr id="158" name="Google Shape;158;p1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5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9" name="Google Shape;159;p1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0" name="Shape 160"/>
        <p:cNvGrpSpPr/>
        <p:nvPr/>
      </p:nvGrpSpPr>
      <p:grpSpPr>
        <a:xfrm>
          <a:off x="0" y="0"/>
          <a:ext cx="0" cy="0"/>
          <a:chOff x="0" y="0"/>
          <a:chExt cx="0" cy="0"/>
        </a:xfrm>
      </p:grpSpPr>
      <p:sp>
        <p:nvSpPr>
          <p:cNvPr id="161" name="Google Shape;161;p15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62" name="Google Shape;162;p15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63" name="Google Shape;163;p1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4" name="Shape 164"/>
        <p:cNvGrpSpPr/>
        <p:nvPr/>
      </p:nvGrpSpPr>
      <p:grpSpPr>
        <a:xfrm>
          <a:off x="0" y="0"/>
          <a:ext cx="0" cy="0"/>
          <a:chOff x="0" y="0"/>
          <a:chExt cx="0" cy="0"/>
        </a:xfrm>
      </p:grpSpPr>
      <p:sp>
        <p:nvSpPr>
          <p:cNvPr id="165" name="Google Shape;165;p15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66" name="Google Shape;166;p1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7" name="Shape 167"/>
        <p:cNvGrpSpPr/>
        <p:nvPr/>
      </p:nvGrpSpPr>
      <p:grpSpPr>
        <a:xfrm>
          <a:off x="0" y="0"/>
          <a:ext cx="0" cy="0"/>
          <a:chOff x="0" y="0"/>
          <a:chExt cx="0" cy="0"/>
        </a:xfrm>
      </p:grpSpPr>
      <p:sp>
        <p:nvSpPr>
          <p:cNvPr id="168" name="Google Shape;168;p15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5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70" name="Google Shape;170;p15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71" name="Google Shape;171;p15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72" name="Google Shape;172;p1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3" name="Shape 173"/>
        <p:cNvGrpSpPr/>
        <p:nvPr/>
      </p:nvGrpSpPr>
      <p:grpSpPr>
        <a:xfrm>
          <a:off x="0" y="0"/>
          <a:ext cx="0" cy="0"/>
          <a:chOff x="0" y="0"/>
          <a:chExt cx="0" cy="0"/>
        </a:xfrm>
      </p:grpSpPr>
      <p:sp>
        <p:nvSpPr>
          <p:cNvPr id="174" name="Google Shape;174;p15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75" name="Google Shape;175;p1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6" name="Shape 176"/>
        <p:cNvGrpSpPr/>
        <p:nvPr/>
      </p:nvGrpSpPr>
      <p:grpSpPr>
        <a:xfrm>
          <a:off x="0" y="0"/>
          <a:ext cx="0" cy="0"/>
          <a:chOff x="0" y="0"/>
          <a:chExt cx="0" cy="0"/>
        </a:xfrm>
      </p:grpSpPr>
      <p:sp>
        <p:nvSpPr>
          <p:cNvPr id="177" name="Google Shape;177;p15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78" name="Google Shape;178;p15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79" name="Google Shape;179;p1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sous-titre" showMasterSp="0">
  <p:cSld name="Titre et sous-titre">
    <p:spTree>
      <p:nvGrpSpPr>
        <p:cNvPr id="180" name="Shape 180"/>
        <p:cNvGrpSpPr/>
        <p:nvPr/>
      </p:nvGrpSpPr>
      <p:grpSpPr>
        <a:xfrm>
          <a:off x="0" y="0"/>
          <a:ext cx="0" cy="0"/>
          <a:chOff x="0" y="0"/>
          <a:chExt cx="0" cy="0"/>
        </a:xfrm>
      </p:grpSpPr>
      <p:sp>
        <p:nvSpPr>
          <p:cNvPr id="181" name="Google Shape;181;p160"/>
          <p:cNvSpPr txBox="1"/>
          <p:nvPr>
            <p:ph type="title"/>
          </p:nvPr>
        </p:nvSpPr>
        <p:spPr>
          <a:xfrm>
            <a:off x="0" y="0"/>
            <a:ext cx="180000" cy="180000"/>
          </a:xfrm>
          <a:prstGeom prst="rect">
            <a:avLst/>
          </a:prstGeom>
          <a:noFill/>
          <a:ln cap="flat" cmpd="sng" w="9525">
            <a:solidFill>
              <a:schemeClr val="dk1">
                <a:alpha val="0"/>
              </a:schemeClr>
            </a:solidFill>
            <a:prstDash val="solid"/>
            <a:round/>
            <a:headEnd len="sm" w="sm" type="none"/>
            <a:tailEnd len="sm" w="sm" type="none"/>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00"/>
              <a:buFont typeface="Arial"/>
              <a:buNone/>
              <a:defRPr sz="1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p160"/>
          <p:cNvSpPr txBox="1"/>
          <p:nvPr>
            <p:ph idx="10" type="dt"/>
          </p:nvPr>
        </p:nvSpPr>
        <p:spPr>
          <a:xfrm>
            <a:off x="7614000" y="4783500"/>
            <a:ext cx="1170000" cy="3600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3" name="Google Shape;183;p160"/>
          <p:cNvSpPr txBox="1"/>
          <p:nvPr>
            <p:ph idx="11" type="ftr"/>
          </p:nvPr>
        </p:nvSpPr>
        <p:spPr>
          <a:xfrm>
            <a:off x="360000" y="4783500"/>
            <a:ext cx="5904000" cy="3600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4" name="Google Shape;184;p160"/>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185" name="Google Shape;185;p160"/>
          <p:cNvSpPr txBox="1"/>
          <p:nvPr>
            <p:ph idx="1" type="body"/>
          </p:nvPr>
        </p:nvSpPr>
        <p:spPr>
          <a:xfrm>
            <a:off x="360000" y="2346046"/>
            <a:ext cx="8424000" cy="2077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3250"/>
              <a:buNone/>
              <a:defRPr b="1" sz="3250" cap="none"/>
            </a:lvl1pPr>
            <a:lvl2pPr indent="-228600" lvl="1" marL="914400" algn="l">
              <a:lnSpc>
                <a:spcPct val="100000"/>
              </a:lnSpc>
              <a:spcBef>
                <a:spcPts val="500"/>
              </a:spcBef>
              <a:spcAft>
                <a:spcPts val="0"/>
              </a:spcAft>
              <a:buClr>
                <a:schemeClr val="dk1"/>
              </a:buClr>
              <a:buSzPts val="1850"/>
              <a:buNone/>
              <a:defRPr sz="1850"/>
            </a:lvl2pPr>
            <a:lvl3pPr indent="-342900" lvl="2" marL="1371600" algn="l">
              <a:lnSpc>
                <a:spcPct val="100000"/>
              </a:lnSpc>
              <a:spcBef>
                <a:spcPts val="100"/>
              </a:spcBef>
              <a:spcAft>
                <a:spcPts val="0"/>
              </a:spcAft>
              <a:buClr>
                <a:schemeClr val="dk1"/>
              </a:buClr>
              <a:buSzPts val="1800"/>
              <a:buChar char="•"/>
              <a:defRPr/>
            </a:lvl3pPr>
            <a:lvl4pPr indent="-342900" lvl="3" marL="1828800" algn="l">
              <a:lnSpc>
                <a:spcPct val="100000"/>
              </a:lnSpc>
              <a:spcBef>
                <a:spcPts val="100"/>
              </a:spcBef>
              <a:spcAft>
                <a:spcPts val="0"/>
              </a:spcAft>
              <a:buClr>
                <a:schemeClr val="dk1"/>
              </a:buClr>
              <a:buSzPts val="1800"/>
              <a:buChar char="•"/>
              <a:defRPr/>
            </a:lvl4pPr>
            <a:lvl5pPr indent="-342900" lvl="4" marL="2286000" algn="l">
              <a:lnSpc>
                <a:spcPct val="100000"/>
              </a:lnSpc>
              <a:spcBef>
                <a:spcPts val="10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cxnSp>
        <p:nvCxnSpPr>
          <p:cNvPr id="186" name="Google Shape;186;p160"/>
          <p:cNvCxnSpPr/>
          <p:nvPr/>
        </p:nvCxnSpPr>
        <p:spPr>
          <a:xfrm>
            <a:off x="360000" y="4784400"/>
            <a:ext cx="8424000" cy="0"/>
          </a:xfrm>
          <a:prstGeom prst="straightConnector1">
            <a:avLst/>
          </a:prstGeom>
          <a:noFill/>
          <a:ln cap="flat" cmpd="sng" w="10150">
            <a:solidFill>
              <a:schemeClr val="dk1"/>
            </a:solidFill>
            <a:prstDash val="solid"/>
            <a:round/>
            <a:headEnd len="sm" w="sm" type="none"/>
            <a:tailEnd len="sm" w="sm" type="none"/>
          </a:ln>
        </p:spPr>
      </p:cxnSp>
      <p:pic>
        <p:nvPicPr>
          <p:cNvPr id="187" name="Google Shape;187;p160"/>
          <p:cNvPicPr preferRelativeResize="0"/>
          <p:nvPr/>
        </p:nvPicPr>
        <p:blipFill rotWithShape="1">
          <a:blip r:embed="rId2">
            <a:alphaModFix/>
          </a:blip>
          <a:srcRect b="0" l="0" r="0" t="0"/>
          <a:stretch/>
        </p:blipFill>
        <p:spPr>
          <a:xfrm>
            <a:off x="180000" y="180000"/>
            <a:ext cx="1440000" cy="1440000"/>
          </a:xfrm>
          <a:prstGeom prst="rect">
            <a:avLst/>
          </a:prstGeom>
          <a:noFill/>
          <a:ln>
            <a:noFill/>
          </a:ln>
        </p:spPr>
      </p:pic>
      <p:pic>
        <p:nvPicPr>
          <p:cNvPr id="188" name="Google Shape;188;p160"/>
          <p:cNvPicPr preferRelativeResize="0"/>
          <p:nvPr/>
        </p:nvPicPr>
        <p:blipFill rotWithShape="1">
          <a:blip r:embed="rId3">
            <a:alphaModFix/>
          </a:blip>
          <a:srcRect b="0" l="0" r="0" t="0"/>
          <a:stretch/>
        </p:blipFill>
        <p:spPr>
          <a:xfrm>
            <a:off x="7380312" y="379894"/>
            <a:ext cx="1295376" cy="102132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AESH" type="obj">
  <p:cSld name="OBJECT">
    <p:spTree>
      <p:nvGrpSpPr>
        <p:cNvPr id="26" name="Shape 26"/>
        <p:cNvGrpSpPr/>
        <p:nvPr/>
      </p:nvGrpSpPr>
      <p:grpSpPr>
        <a:xfrm>
          <a:off x="0" y="0"/>
          <a:ext cx="0" cy="0"/>
          <a:chOff x="0" y="0"/>
          <a:chExt cx="0" cy="0"/>
        </a:xfrm>
      </p:grpSpPr>
      <p:sp>
        <p:nvSpPr>
          <p:cNvPr id="27" name="Google Shape;27;p127"/>
          <p:cNvSpPr txBox="1"/>
          <p:nvPr>
            <p:ph type="title"/>
          </p:nvPr>
        </p:nvSpPr>
        <p:spPr>
          <a:xfrm>
            <a:off x="929925" y="126875"/>
            <a:ext cx="7254000" cy="1109100"/>
          </a:xfrm>
          <a:prstGeom prst="rect">
            <a:avLst/>
          </a:prstGeom>
          <a:noFill/>
          <a:ln>
            <a:noFill/>
          </a:ln>
        </p:spPr>
        <p:txBody>
          <a:bodyPr anchorCtr="0" anchor="ctr" bIns="34275" lIns="68575" spcFirstLastPara="1" rIns="68575" wrap="square" tIns="34275">
            <a:normAutofit/>
          </a:bodyPr>
          <a:lstStyle>
            <a:lvl1pPr lvl="0" algn="ctr">
              <a:lnSpc>
                <a:spcPct val="100000"/>
              </a:lnSpc>
              <a:spcBef>
                <a:spcPts val="0"/>
              </a:spcBef>
              <a:spcAft>
                <a:spcPts val="0"/>
              </a:spcAft>
              <a:buClr>
                <a:srgbClr val="A64D79"/>
              </a:buClr>
              <a:buSzPts val="1400"/>
              <a:buNone/>
              <a:defRPr sz="2400">
                <a:solidFill>
                  <a:srgbClr val="A64D79"/>
                </a:solidFill>
                <a:latin typeface="Comic Sans MS"/>
                <a:ea typeface="Comic Sans MS"/>
                <a:cs typeface="Comic Sans MS"/>
                <a:sym typeface="Comic Sans MS"/>
              </a:defRPr>
            </a:lvl1pPr>
            <a:lvl2pPr lvl="1" algn="l">
              <a:lnSpc>
                <a:spcPct val="100000"/>
              </a:lnSpc>
              <a:spcBef>
                <a:spcPts val="0"/>
              </a:spcBef>
              <a:spcAft>
                <a:spcPts val="0"/>
              </a:spcAft>
              <a:buClr>
                <a:srgbClr val="0B5394"/>
              </a:buClr>
              <a:buSzPts val="2800"/>
              <a:buNone/>
              <a:defRPr>
                <a:solidFill>
                  <a:srgbClr val="0B5394"/>
                </a:solidFill>
              </a:defRPr>
            </a:lvl2pPr>
            <a:lvl3pPr lvl="2" algn="l">
              <a:lnSpc>
                <a:spcPct val="100000"/>
              </a:lnSpc>
              <a:spcBef>
                <a:spcPts val="0"/>
              </a:spcBef>
              <a:spcAft>
                <a:spcPts val="0"/>
              </a:spcAft>
              <a:buClr>
                <a:srgbClr val="0B5394"/>
              </a:buClr>
              <a:buSzPts val="2800"/>
              <a:buNone/>
              <a:defRPr>
                <a:solidFill>
                  <a:srgbClr val="0B5394"/>
                </a:solidFill>
              </a:defRPr>
            </a:lvl3pPr>
            <a:lvl4pPr lvl="3" algn="l">
              <a:lnSpc>
                <a:spcPct val="100000"/>
              </a:lnSpc>
              <a:spcBef>
                <a:spcPts val="0"/>
              </a:spcBef>
              <a:spcAft>
                <a:spcPts val="0"/>
              </a:spcAft>
              <a:buClr>
                <a:srgbClr val="0B5394"/>
              </a:buClr>
              <a:buSzPts val="2800"/>
              <a:buNone/>
              <a:defRPr>
                <a:solidFill>
                  <a:srgbClr val="0B5394"/>
                </a:solidFill>
              </a:defRPr>
            </a:lvl4pPr>
            <a:lvl5pPr lvl="4" algn="l">
              <a:lnSpc>
                <a:spcPct val="100000"/>
              </a:lnSpc>
              <a:spcBef>
                <a:spcPts val="0"/>
              </a:spcBef>
              <a:spcAft>
                <a:spcPts val="0"/>
              </a:spcAft>
              <a:buClr>
                <a:srgbClr val="0B5394"/>
              </a:buClr>
              <a:buSzPts val="2800"/>
              <a:buNone/>
              <a:defRPr>
                <a:solidFill>
                  <a:srgbClr val="0B5394"/>
                </a:solidFill>
              </a:defRPr>
            </a:lvl5pPr>
            <a:lvl6pPr lvl="5" algn="l">
              <a:lnSpc>
                <a:spcPct val="100000"/>
              </a:lnSpc>
              <a:spcBef>
                <a:spcPts val="0"/>
              </a:spcBef>
              <a:spcAft>
                <a:spcPts val="0"/>
              </a:spcAft>
              <a:buClr>
                <a:srgbClr val="0B5394"/>
              </a:buClr>
              <a:buSzPts val="2800"/>
              <a:buNone/>
              <a:defRPr>
                <a:solidFill>
                  <a:srgbClr val="0B5394"/>
                </a:solidFill>
              </a:defRPr>
            </a:lvl6pPr>
            <a:lvl7pPr lvl="6" algn="l">
              <a:lnSpc>
                <a:spcPct val="100000"/>
              </a:lnSpc>
              <a:spcBef>
                <a:spcPts val="0"/>
              </a:spcBef>
              <a:spcAft>
                <a:spcPts val="0"/>
              </a:spcAft>
              <a:buClr>
                <a:srgbClr val="0B5394"/>
              </a:buClr>
              <a:buSzPts val="2800"/>
              <a:buNone/>
              <a:defRPr>
                <a:solidFill>
                  <a:srgbClr val="0B5394"/>
                </a:solidFill>
              </a:defRPr>
            </a:lvl7pPr>
            <a:lvl8pPr lvl="7" algn="l">
              <a:lnSpc>
                <a:spcPct val="100000"/>
              </a:lnSpc>
              <a:spcBef>
                <a:spcPts val="0"/>
              </a:spcBef>
              <a:spcAft>
                <a:spcPts val="0"/>
              </a:spcAft>
              <a:buClr>
                <a:srgbClr val="0B5394"/>
              </a:buClr>
              <a:buSzPts val="2800"/>
              <a:buNone/>
              <a:defRPr>
                <a:solidFill>
                  <a:srgbClr val="0B5394"/>
                </a:solidFill>
              </a:defRPr>
            </a:lvl8pPr>
            <a:lvl9pPr lvl="8" algn="l">
              <a:lnSpc>
                <a:spcPct val="100000"/>
              </a:lnSpc>
              <a:spcBef>
                <a:spcPts val="0"/>
              </a:spcBef>
              <a:spcAft>
                <a:spcPts val="0"/>
              </a:spcAft>
              <a:buClr>
                <a:srgbClr val="0B5394"/>
              </a:buClr>
              <a:buSzPts val="2800"/>
              <a:buNone/>
              <a:defRPr>
                <a:solidFill>
                  <a:srgbClr val="0B5394"/>
                </a:solidFill>
              </a:defRPr>
            </a:lvl9pPr>
          </a:lstStyle>
          <a:p/>
        </p:txBody>
      </p:sp>
      <p:sp>
        <p:nvSpPr>
          <p:cNvPr id="28" name="Google Shape;28;p127"/>
          <p:cNvSpPr txBox="1"/>
          <p:nvPr>
            <p:ph idx="1" type="body"/>
          </p:nvPr>
        </p:nvSpPr>
        <p:spPr>
          <a:xfrm>
            <a:off x="715712" y="1310108"/>
            <a:ext cx="7643700" cy="2994300"/>
          </a:xfrm>
          <a:prstGeom prst="rect">
            <a:avLst/>
          </a:prstGeom>
          <a:noFill/>
          <a:ln>
            <a:noFill/>
          </a:ln>
        </p:spPr>
        <p:txBody>
          <a:bodyPr anchorCtr="0" anchor="t" bIns="34275" lIns="68575" spcFirstLastPara="1" rIns="68575" wrap="square" tIns="34275">
            <a:normAutofit/>
          </a:bodyPr>
          <a:lstStyle>
            <a:lvl1pPr indent="-336550" lvl="0" marL="457200" algn="l">
              <a:lnSpc>
                <a:spcPct val="115000"/>
              </a:lnSpc>
              <a:spcBef>
                <a:spcPts val="800"/>
              </a:spcBef>
              <a:spcAft>
                <a:spcPts val="0"/>
              </a:spcAft>
              <a:buClr>
                <a:srgbClr val="1C4587"/>
              </a:buClr>
              <a:buSzPts val="1700"/>
              <a:buChar char="●"/>
              <a:defRPr sz="2000">
                <a:solidFill>
                  <a:srgbClr val="1C4587"/>
                </a:solidFill>
                <a:latin typeface="Comic Sans MS"/>
                <a:ea typeface="Comic Sans MS"/>
                <a:cs typeface="Comic Sans MS"/>
                <a:sym typeface="Comic Sans MS"/>
              </a:defRPr>
            </a:lvl1pPr>
            <a:lvl2pPr indent="-336550" lvl="1" marL="914400" algn="l">
              <a:lnSpc>
                <a:spcPct val="120000"/>
              </a:lnSpc>
              <a:spcBef>
                <a:spcPts val="1200"/>
              </a:spcBef>
              <a:spcAft>
                <a:spcPts val="0"/>
              </a:spcAft>
              <a:buClr>
                <a:srgbClr val="1C4587"/>
              </a:buClr>
              <a:buSzPts val="1700"/>
              <a:buChar char="○"/>
              <a:defRPr>
                <a:solidFill>
                  <a:srgbClr val="1C4587"/>
                </a:solidFill>
              </a:defRPr>
            </a:lvl2pPr>
            <a:lvl3pPr indent="-336550" lvl="2" marL="1371600" algn="l">
              <a:lnSpc>
                <a:spcPct val="120000"/>
              </a:lnSpc>
              <a:spcBef>
                <a:spcPts val="1200"/>
              </a:spcBef>
              <a:spcAft>
                <a:spcPts val="0"/>
              </a:spcAft>
              <a:buClr>
                <a:srgbClr val="1C4587"/>
              </a:buClr>
              <a:buSzPts val="1700"/>
              <a:buChar char="■"/>
              <a:defRPr>
                <a:solidFill>
                  <a:srgbClr val="1C4587"/>
                </a:solidFill>
              </a:defRPr>
            </a:lvl3pPr>
            <a:lvl4pPr indent="-336550" lvl="3" marL="1828800" algn="l">
              <a:lnSpc>
                <a:spcPct val="120000"/>
              </a:lnSpc>
              <a:spcBef>
                <a:spcPts val="1200"/>
              </a:spcBef>
              <a:spcAft>
                <a:spcPts val="0"/>
              </a:spcAft>
              <a:buClr>
                <a:srgbClr val="1C4587"/>
              </a:buClr>
              <a:buSzPts val="1700"/>
              <a:buChar char="●"/>
              <a:defRPr>
                <a:solidFill>
                  <a:srgbClr val="1C4587"/>
                </a:solidFill>
              </a:defRPr>
            </a:lvl4pPr>
            <a:lvl5pPr indent="-336550" lvl="4" marL="2286000" algn="l">
              <a:lnSpc>
                <a:spcPct val="120000"/>
              </a:lnSpc>
              <a:spcBef>
                <a:spcPts val="1200"/>
              </a:spcBef>
              <a:spcAft>
                <a:spcPts val="0"/>
              </a:spcAft>
              <a:buClr>
                <a:srgbClr val="1C4587"/>
              </a:buClr>
              <a:buSzPts val="1700"/>
              <a:buChar char="○"/>
              <a:defRPr>
                <a:solidFill>
                  <a:srgbClr val="1C4587"/>
                </a:solidFill>
              </a:defRPr>
            </a:lvl5pPr>
            <a:lvl6pPr indent="-336550" lvl="5" marL="2743200" algn="l">
              <a:lnSpc>
                <a:spcPct val="120000"/>
              </a:lnSpc>
              <a:spcBef>
                <a:spcPts val="1200"/>
              </a:spcBef>
              <a:spcAft>
                <a:spcPts val="0"/>
              </a:spcAft>
              <a:buClr>
                <a:srgbClr val="1C4587"/>
              </a:buClr>
              <a:buSzPts val="1700"/>
              <a:buChar char="■"/>
              <a:defRPr>
                <a:solidFill>
                  <a:srgbClr val="1C4587"/>
                </a:solidFill>
              </a:defRPr>
            </a:lvl6pPr>
            <a:lvl7pPr indent="-336550" lvl="6" marL="3200400" algn="l">
              <a:lnSpc>
                <a:spcPct val="120000"/>
              </a:lnSpc>
              <a:spcBef>
                <a:spcPts val="1200"/>
              </a:spcBef>
              <a:spcAft>
                <a:spcPts val="0"/>
              </a:spcAft>
              <a:buClr>
                <a:srgbClr val="1C4587"/>
              </a:buClr>
              <a:buSzPts val="1700"/>
              <a:buChar char="●"/>
              <a:defRPr>
                <a:solidFill>
                  <a:srgbClr val="1C4587"/>
                </a:solidFill>
              </a:defRPr>
            </a:lvl7pPr>
            <a:lvl8pPr indent="-336550" lvl="7" marL="3657600" algn="l">
              <a:lnSpc>
                <a:spcPct val="120000"/>
              </a:lnSpc>
              <a:spcBef>
                <a:spcPts val="1200"/>
              </a:spcBef>
              <a:spcAft>
                <a:spcPts val="0"/>
              </a:spcAft>
              <a:buClr>
                <a:srgbClr val="1C4587"/>
              </a:buClr>
              <a:buSzPts val="1700"/>
              <a:buChar char="○"/>
              <a:defRPr>
                <a:solidFill>
                  <a:srgbClr val="1C4587"/>
                </a:solidFill>
              </a:defRPr>
            </a:lvl8pPr>
            <a:lvl9pPr indent="-336550" lvl="8" marL="4114800" algn="l">
              <a:lnSpc>
                <a:spcPct val="120000"/>
              </a:lnSpc>
              <a:spcBef>
                <a:spcPts val="1200"/>
              </a:spcBef>
              <a:spcAft>
                <a:spcPts val="1200"/>
              </a:spcAft>
              <a:buClr>
                <a:srgbClr val="1C4587"/>
              </a:buClr>
              <a:buSzPts val="1700"/>
              <a:buChar char="■"/>
              <a:defRPr>
                <a:solidFill>
                  <a:srgbClr val="1C4587"/>
                </a:solidFill>
              </a:defRPr>
            </a:lvl9pPr>
          </a:lstStyle>
          <a:p/>
        </p:txBody>
      </p:sp>
      <p:sp>
        <p:nvSpPr>
          <p:cNvPr id="29" name="Google Shape;29;p127"/>
          <p:cNvSpPr txBox="1"/>
          <p:nvPr>
            <p:ph idx="12" type="sldNum"/>
          </p:nvPr>
        </p:nvSpPr>
        <p:spPr>
          <a:xfrm>
            <a:off x="7707241" y="4412455"/>
            <a:ext cx="578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pic>
        <p:nvPicPr>
          <p:cNvPr descr="Une image contenant dessin&#10;&#10;Description générée automatiquement" id="30" name="Google Shape;30;p127"/>
          <p:cNvPicPr preferRelativeResize="0"/>
          <p:nvPr/>
        </p:nvPicPr>
        <p:blipFill rotWithShape="1">
          <a:blip r:embed="rId2">
            <a:alphaModFix/>
          </a:blip>
          <a:srcRect b="0" l="0" r="0" t="0"/>
          <a:stretch/>
        </p:blipFill>
        <p:spPr>
          <a:xfrm>
            <a:off x="8242826" y="-1"/>
            <a:ext cx="901180" cy="752494"/>
          </a:xfrm>
          <a:prstGeom prst="rect">
            <a:avLst/>
          </a:prstGeom>
          <a:noFill/>
          <a:ln>
            <a:noFill/>
          </a:ln>
        </p:spPr>
      </p:pic>
      <p:sp>
        <p:nvSpPr>
          <p:cNvPr id="31" name="Google Shape;31;p127"/>
          <p:cNvSpPr/>
          <p:nvPr/>
        </p:nvSpPr>
        <p:spPr>
          <a:xfrm>
            <a:off x="0" y="4968469"/>
            <a:ext cx="9144000" cy="175200"/>
          </a:xfrm>
          <a:prstGeom prst="rect">
            <a:avLst/>
          </a:prstGeom>
          <a:gradFill>
            <a:gsLst>
              <a:gs pos="0">
                <a:srgbClr val="F5D0D0"/>
              </a:gs>
              <a:gs pos="100000">
                <a:srgbClr val="D96868"/>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p:cSld name="Titre et contenu">
    <p:spTree>
      <p:nvGrpSpPr>
        <p:cNvPr id="189" name="Shape 189"/>
        <p:cNvGrpSpPr/>
        <p:nvPr/>
      </p:nvGrpSpPr>
      <p:grpSpPr>
        <a:xfrm>
          <a:off x="0" y="0"/>
          <a:ext cx="0" cy="0"/>
          <a:chOff x="0" y="0"/>
          <a:chExt cx="0" cy="0"/>
        </a:xfrm>
      </p:grpSpPr>
      <p:sp>
        <p:nvSpPr>
          <p:cNvPr id="190" name="Google Shape;190;p161"/>
          <p:cNvSpPr txBox="1"/>
          <p:nvPr>
            <p:ph type="title"/>
          </p:nvPr>
        </p:nvSpPr>
        <p:spPr>
          <a:xfrm>
            <a:off x="359999" y="900000"/>
            <a:ext cx="8424000" cy="720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p161"/>
          <p:cNvSpPr txBox="1"/>
          <p:nvPr>
            <p:ph idx="10" type="dt"/>
          </p:nvPr>
        </p:nvSpPr>
        <p:spPr>
          <a:xfrm>
            <a:off x="7614000" y="4783500"/>
            <a:ext cx="1170000" cy="3600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2" name="Google Shape;192;p161"/>
          <p:cNvSpPr txBox="1"/>
          <p:nvPr>
            <p:ph idx="11" type="ftr"/>
          </p:nvPr>
        </p:nvSpPr>
        <p:spPr>
          <a:xfrm>
            <a:off x="360000" y="4783500"/>
            <a:ext cx="5904000" cy="3600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3" name="Google Shape;193;p161"/>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1" i="0" sz="75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194" name="Google Shape;194;p161"/>
          <p:cNvSpPr txBox="1"/>
          <p:nvPr>
            <p:ph idx="1" type="body"/>
          </p:nvPr>
        </p:nvSpPr>
        <p:spPr>
          <a:xfrm>
            <a:off x="359998" y="1836000"/>
            <a:ext cx="8424000" cy="2574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050"/>
              <a:buNone/>
              <a:defRPr/>
            </a:lvl1pPr>
            <a:lvl2pPr indent="-288925" lvl="1" marL="914400" algn="l">
              <a:lnSpc>
                <a:spcPct val="100000"/>
              </a:lnSpc>
              <a:spcBef>
                <a:spcPts val="600"/>
              </a:spcBef>
              <a:spcAft>
                <a:spcPts val="0"/>
              </a:spcAft>
              <a:buClr>
                <a:schemeClr val="dk1"/>
              </a:buClr>
              <a:buSzPts val="950"/>
              <a:buChar char="•"/>
              <a:defRPr/>
            </a:lvl2pPr>
            <a:lvl3pPr indent="-282575" lvl="2" marL="1371600" algn="l">
              <a:lnSpc>
                <a:spcPct val="100000"/>
              </a:lnSpc>
              <a:spcBef>
                <a:spcPts val="600"/>
              </a:spcBef>
              <a:spcAft>
                <a:spcPts val="0"/>
              </a:spcAft>
              <a:buClr>
                <a:schemeClr val="dk1"/>
              </a:buClr>
              <a:buSzPts val="850"/>
              <a:buChar char="•"/>
              <a:defRPr/>
            </a:lvl3pPr>
            <a:lvl4pPr indent="-276225" lvl="3" marL="1828800" algn="l">
              <a:lnSpc>
                <a:spcPct val="100000"/>
              </a:lnSpc>
              <a:spcBef>
                <a:spcPts val="100"/>
              </a:spcBef>
              <a:spcAft>
                <a:spcPts val="0"/>
              </a:spcAft>
              <a:buClr>
                <a:schemeClr val="dk1"/>
              </a:buClr>
              <a:buSzPts val="750"/>
              <a:buChar char="•"/>
              <a:defRPr/>
            </a:lvl4pPr>
            <a:lvl5pPr indent="-273050" lvl="4" marL="2286000" algn="l">
              <a:lnSpc>
                <a:spcPct val="100000"/>
              </a:lnSpc>
              <a:spcBef>
                <a:spcPts val="100"/>
              </a:spcBef>
              <a:spcAft>
                <a:spcPts val="0"/>
              </a:spcAft>
              <a:buClr>
                <a:schemeClr val="dk1"/>
              </a:buClr>
              <a:buSzPts val="7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95" name="Google Shape;195;p161"/>
          <p:cNvSpPr txBox="1"/>
          <p:nvPr>
            <p:ph idx="2" type="body"/>
          </p:nvPr>
        </p:nvSpPr>
        <p:spPr>
          <a:xfrm>
            <a:off x="3312000" y="180000"/>
            <a:ext cx="5472000" cy="360000"/>
          </a:xfrm>
          <a:prstGeom prst="rect">
            <a:avLst/>
          </a:prstGeom>
          <a:noFill/>
          <a:ln>
            <a:noFill/>
          </a:ln>
        </p:spPr>
        <p:txBody>
          <a:bodyPr anchorCtr="0" anchor="t" bIns="0" lIns="0" spcFirstLastPara="1" rIns="0" wrap="square" tIns="0">
            <a:noAutofit/>
          </a:bodyPr>
          <a:lstStyle>
            <a:lvl1pPr indent="-276225" lvl="0" marL="457200" algn="r">
              <a:lnSpc>
                <a:spcPct val="100000"/>
              </a:lnSpc>
              <a:spcBef>
                <a:spcPts val="0"/>
              </a:spcBef>
              <a:spcAft>
                <a:spcPts val="0"/>
              </a:spcAft>
              <a:buClr>
                <a:schemeClr val="dk1"/>
              </a:buClr>
              <a:buSzPts val="750"/>
              <a:buFont typeface="Arial"/>
              <a:buAutoNum type="arabicPeriod"/>
              <a:defRPr b="1" sz="750"/>
            </a:lvl1pPr>
            <a:lvl2pPr indent="-276225" lvl="1" marL="914400" algn="r">
              <a:lnSpc>
                <a:spcPct val="100000"/>
              </a:lnSpc>
              <a:spcBef>
                <a:spcPts val="0"/>
              </a:spcBef>
              <a:spcAft>
                <a:spcPts val="0"/>
              </a:spcAft>
              <a:buClr>
                <a:schemeClr val="dk1"/>
              </a:buClr>
              <a:buSzPts val="750"/>
              <a:buFont typeface="Arial"/>
              <a:buAutoNum type="alphaLcPeriod"/>
              <a:defRPr sz="750"/>
            </a:lvl2pPr>
            <a:lvl3pPr indent="-342900" lvl="2" marL="1371600" algn="l">
              <a:lnSpc>
                <a:spcPct val="100000"/>
              </a:lnSpc>
              <a:spcBef>
                <a:spcPts val="100"/>
              </a:spcBef>
              <a:spcAft>
                <a:spcPts val="0"/>
              </a:spcAft>
              <a:buClr>
                <a:schemeClr val="dk1"/>
              </a:buClr>
              <a:buSzPts val="1800"/>
              <a:buChar char="•"/>
              <a:defRPr/>
            </a:lvl3pPr>
            <a:lvl4pPr indent="-342900" lvl="3" marL="1828800" algn="l">
              <a:lnSpc>
                <a:spcPct val="100000"/>
              </a:lnSpc>
              <a:spcBef>
                <a:spcPts val="100"/>
              </a:spcBef>
              <a:spcAft>
                <a:spcPts val="0"/>
              </a:spcAft>
              <a:buClr>
                <a:schemeClr val="dk1"/>
              </a:buClr>
              <a:buSzPts val="1800"/>
              <a:buChar char="•"/>
              <a:defRPr/>
            </a:lvl4pPr>
            <a:lvl5pPr indent="-342900" lvl="4" marL="2286000" algn="l">
              <a:lnSpc>
                <a:spcPct val="100000"/>
              </a:lnSpc>
              <a:spcBef>
                <a:spcPts val="10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2" name="Shape 32"/>
        <p:cNvGrpSpPr/>
        <p:nvPr/>
      </p:nvGrpSpPr>
      <p:grpSpPr>
        <a:xfrm>
          <a:off x="0" y="0"/>
          <a:ext cx="0" cy="0"/>
          <a:chOff x="0" y="0"/>
          <a:chExt cx="0" cy="0"/>
        </a:xfrm>
      </p:grpSpPr>
      <p:sp>
        <p:nvSpPr>
          <p:cNvPr id="33" name="Google Shape;33;p128"/>
          <p:cNvSpPr txBox="1"/>
          <p:nvPr>
            <p:ph type="title"/>
          </p:nvPr>
        </p:nvSpPr>
        <p:spPr>
          <a:xfrm>
            <a:off x="457200" y="205978"/>
            <a:ext cx="8229600" cy="857400"/>
          </a:xfrm>
          <a:prstGeom prst="rect">
            <a:avLst/>
          </a:prstGeom>
          <a:noFill/>
          <a:ln>
            <a:noFill/>
          </a:ln>
        </p:spPr>
        <p:txBody>
          <a:bodyPr anchorCtr="0" anchor="ctr" bIns="0" lIns="0" spcFirstLastPara="1" rIns="0" wrap="square" tIns="0">
            <a:normAutofit/>
          </a:bodyPr>
          <a:lstStyle>
            <a:lvl1pPr lvl="0" algn="ctr">
              <a:lnSpc>
                <a:spcPct val="100000"/>
              </a:lnSpc>
              <a:spcBef>
                <a:spcPts val="0"/>
              </a:spcBef>
              <a:spcAft>
                <a:spcPts val="0"/>
              </a:spcAft>
              <a:buClr>
                <a:srgbClr val="FFFF00"/>
              </a:buClr>
              <a:buSzPts val="1800"/>
              <a:buFont typeface="Calibri"/>
              <a:buNone/>
              <a:defRPr b="1" i="0" sz="1800">
                <a:solidFill>
                  <a:srgbClr val="FFFF00"/>
                </a:solidFill>
                <a:latin typeface="Calibri"/>
                <a:ea typeface="Calibri"/>
                <a:cs typeface="Calibri"/>
                <a:sym typeface="Calibri"/>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34" name="Google Shape;34;p128"/>
          <p:cNvSpPr txBox="1"/>
          <p:nvPr>
            <p:ph idx="11" type="ftr"/>
          </p:nvPr>
        </p:nvSpPr>
        <p:spPr>
          <a:xfrm>
            <a:off x="3124200" y="4767265"/>
            <a:ext cx="2895600" cy="2739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5" name="Google Shape;35;p128"/>
          <p:cNvSpPr txBox="1"/>
          <p:nvPr>
            <p:ph idx="10" type="dt"/>
          </p:nvPr>
        </p:nvSpPr>
        <p:spPr>
          <a:xfrm>
            <a:off x="457200" y="4767265"/>
            <a:ext cx="2133600" cy="2739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6" name="Google Shape;36;p128"/>
          <p:cNvSpPr txBox="1"/>
          <p:nvPr>
            <p:ph idx="12" type="sldNum"/>
          </p:nvPr>
        </p:nvSpPr>
        <p:spPr>
          <a:xfrm>
            <a:off x="6553200" y="4767265"/>
            <a:ext cx="2133600" cy="2739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
        <p:nvSpPr>
          <p:cNvPr id="38" name="Google Shape;38;p1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 name="Shape 39"/>
        <p:cNvGrpSpPr/>
        <p:nvPr/>
      </p:nvGrpSpPr>
      <p:grpSpPr>
        <a:xfrm>
          <a:off x="0" y="0"/>
          <a:ext cx="0" cy="0"/>
          <a:chOff x="0" y="0"/>
          <a:chExt cx="0" cy="0"/>
        </a:xfrm>
      </p:grpSpPr>
      <p:sp>
        <p:nvSpPr>
          <p:cNvPr id="40" name="Google Shape;40;p13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1" name="Google Shape;41;p1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2" name="Shape 42"/>
        <p:cNvGrpSpPr/>
        <p:nvPr/>
      </p:nvGrpSpPr>
      <p:grpSpPr>
        <a:xfrm>
          <a:off x="0" y="0"/>
          <a:ext cx="0" cy="0"/>
          <a:chOff x="0" y="0"/>
          <a:chExt cx="0" cy="0"/>
        </a:xfrm>
      </p:grpSpPr>
      <p:sp>
        <p:nvSpPr>
          <p:cNvPr id="43" name="Google Shape;43;p1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5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4" name="Google Shape;44;p13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5" name="Google Shape;45;p13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6" name="Google Shape;46;p1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1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5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9" name="Google Shape;49;p1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theme" Target="../theme/theme1.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image" Target="../media/image2.jpg"/><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4.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 Type="http://schemas.openxmlformats.org/officeDocument/2006/relationships/image" Target="../media/image2.jpg"/><Relationship Id="rId2" Type="http://schemas.openxmlformats.org/officeDocument/2006/relationships/image" Target="../media/image8.png"/><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6" Type="http://schemas.openxmlformats.org/officeDocument/2006/relationships/theme" Target="../theme/theme3.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500"/>
              <a:buFont typeface="Comic Sans MS"/>
              <a:buNone/>
              <a:defRPr b="0" i="0" sz="2500" u="none" cap="none" strike="noStrike">
                <a:solidFill>
                  <a:schemeClr val="dk1"/>
                </a:solidFill>
                <a:latin typeface="Comic Sans MS"/>
                <a:ea typeface="Comic Sans MS"/>
                <a:cs typeface="Comic Sans MS"/>
                <a:sym typeface="Comic Sans MS"/>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Comic Sans MS"/>
              <a:buChar char="●"/>
              <a:defRPr b="0" i="0" sz="1800" u="none" cap="none" strike="noStrike">
                <a:solidFill>
                  <a:schemeClr val="dk2"/>
                </a:solidFill>
                <a:latin typeface="Comic Sans MS"/>
                <a:ea typeface="Comic Sans MS"/>
                <a:cs typeface="Comic Sans MS"/>
                <a:sym typeface="Comic Sans MS"/>
              </a:defRPr>
            </a:lvl1pPr>
            <a:lvl2pPr indent="-317500" lvl="1" marL="9144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2pPr>
            <a:lvl3pPr indent="-317500" lvl="2" marL="13716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3pPr>
            <a:lvl4pPr indent="-317500" lvl="3" marL="18288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4pPr>
            <a:lvl5pPr indent="-317500" lvl="4" marL="22860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5pPr>
            <a:lvl6pPr indent="-317500" lvl="5" marL="27432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6pPr>
            <a:lvl7pPr indent="-317500" lvl="6" marL="32004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7pPr>
            <a:lvl8pPr indent="-317500" lvl="7" marL="36576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8pPr>
            <a:lvl9pPr indent="-317500" lvl="8" marL="41148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9pPr>
          </a:lstStyle>
          <a:p/>
        </p:txBody>
      </p:sp>
      <p:sp>
        <p:nvSpPr>
          <p:cNvPr id="8" name="Google Shape;8;p1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79" name="Shape 79"/>
        <p:cNvGrpSpPr/>
        <p:nvPr/>
      </p:nvGrpSpPr>
      <p:grpSpPr>
        <a:xfrm>
          <a:off x="0" y="0"/>
          <a:ext cx="0" cy="0"/>
          <a:chOff x="0" y="0"/>
          <a:chExt cx="0" cy="0"/>
        </a:xfrm>
      </p:grpSpPr>
      <p:sp>
        <p:nvSpPr>
          <p:cNvPr id="80" name="Google Shape;80;p1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500"/>
              <a:buFont typeface="Comic Sans MS"/>
              <a:buNone/>
              <a:defRPr b="0" i="0" sz="2500" u="none" cap="none" strike="noStrike">
                <a:solidFill>
                  <a:schemeClr val="dk1"/>
                </a:solidFill>
                <a:latin typeface="Comic Sans MS"/>
                <a:ea typeface="Comic Sans MS"/>
                <a:cs typeface="Comic Sans MS"/>
                <a:sym typeface="Comic Sans MS"/>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81" name="Google Shape;81;p1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Comic Sans MS"/>
              <a:buChar char="●"/>
              <a:defRPr b="0" i="0" sz="1800" u="none" cap="none" strike="noStrike">
                <a:solidFill>
                  <a:schemeClr val="dk2"/>
                </a:solidFill>
                <a:latin typeface="Comic Sans MS"/>
                <a:ea typeface="Comic Sans MS"/>
                <a:cs typeface="Comic Sans MS"/>
                <a:sym typeface="Comic Sans MS"/>
              </a:defRPr>
            </a:lvl1pPr>
            <a:lvl2pPr indent="-317500" lvl="1" marL="9144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2pPr>
            <a:lvl3pPr indent="-317500" lvl="2" marL="13716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3pPr>
            <a:lvl4pPr indent="-317500" lvl="3" marL="18288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4pPr>
            <a:lvl5pPr indent="-317500" lvl="4" marL="22860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5pPr>
            <a:lvl6pPr indent="-317500" lvl="5" marL="27432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6pPr>
            <a:lvl7pPr indent="-317500" lvl="6" marL="32004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7pPr>
            <a:lvl8pPr indent="-317500" lvl="7" marL="36576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8pPr>
            <a:lvl9pPr indent="-317500" lvl="8" marL="41148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9pPr>
          </a:lstStyle>
          <a:p/>
        </p:txBody>
      </p:sp>
      <p:sp>
        <p:nvSpPr>
          <p:cNvPr id="82" name="Google Shape;82;p1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131" name="Shape 131"/>
        <p:cNvGrpSpPr/>
        <p:nvPr/>
      </p:nvGrpSpPr>
      <p:grpSpPr>
        <a:xfrm>
          <a:off x="0" y="0"/>
          <a:ext cx="0" cy="0"/>
          <a:chOff x="0" y="0"/>
          <a:chExt cx="0" cy="0"/>
        </a:xfrm>
      </p:grpSpPr>
      <p:sp>
        <p:nvSpPr>
          <p:cNvPr id="132" name="Google Shape;132;p1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500"/>
              <a:buFont typeface="Comic Sans MS"/>
              <a:buNone/>
              <a:defRPr b="0" i="0" sz="2500" u="none" cap="none" strike="noStrike">
                <a:solidFill>
                  <a:schemeClr val="dk1"/>
                </a:solidFill>
                <a:latin typeface="Comic Sans MS"/>
                <a:ea typeface="Comic Sans MS"/>
                <a:cs typeface="Comic Sans MS"/>
                <a:sym typeface="Comic Sans MS"/>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33" name="Google Shape;133;p1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Comic Sans MS"/>
              <a:buChar char="●"/>
              <a:defRPr b="0" i="0" sz="1800" u="none" cap="none" strike="noStrike">
                <a:solidFill>
                  <a:schemeClr val="dk2"/>
                </a:solidFill>
                <a:latin typeface="Comic Sans MS"/>
                <a:ea typeface="Comic Sans MS"/>
                <a:cs typeface="Comic Sans MS"/>
                <a:sym typeface="Comic Sans MS"/>
              </a:defRPr>
            </a:lvl1pPr>
            <a:lvl2pPr indent="-317500" lvl="1" marL="9144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2pPr>
            <a:lvl3pPr indent="-317500" lvl="2" marL="13716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3pPr>
            <a:lvl4pPr indent="-317500" lvl="3" marL="18288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4pPr>
            <a:lvl5pPr indent="-317500" lvl="4" marL="22860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5pPr>
            <a:lvl6pPr indent="-317500" lvl="5" marL="27432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6pPr>
            <a:lvl7pPr indent="-317500" lvl="6" marL="32004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7pPr>
            <a:lvl8pPr indent="-317500" lvl="7" marL="36576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8pPr>
            <a:lvl9pPr indent="-317500" lvl="8" marL="4114800" marR="0" rtl="0" algn="l">
              <a:lnSpc>
                <a:spcPct val="115000"/>
              </a:lnSpc>
              <a:spcBef>
                <a:spcPts val="0"/>
              </a:spcBef>
              <a:spcAft>
                <a:spcPts val="0"/>
              </a:spcAft>
              <a:buClr>
                <a:schemeClr val="dk2"/>
              </a:buClr>
              <a:buSzPts val="1400"/>
              <a:buFont typeface="Comic Sans MS"/>
              <a:buChar char="■"/>
              <a:defRPr b="0" i="0" sz="1400" u="none" cap="none" strike="noStrike">
                <a:solidFill>
                  <a:schemeClr val="dk2"/>
                </a:solidFill>
                <a:latin typeface="Comic Sans MS"/>
                <a:ea typeface="Comic Sans MS"/>
                <a:cs typeface="Comic Sans MS"/>
                <a:sym typeface="Comic Sans MS"/>
              </a:defRPr>
            </a:lvl9pPr>
          </a:lstStyle>
          <a:p/>
        </p:txBody>
      </p:sp>
      <p:sp>
        <p:nvSpPr>
          <p:cNvPr id="134" name="Google Shape;134;p1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pic>
        <p:nvPicPr>
          <p:cNvPr id="135" name="Google Shape;135;p125"/>
          <p:cNvPicPr preferRelativeResize="0"/>
          <p:nvPr/>
        </p:nvPicPr>
        <p:blipFill rotWithShape="1">
          <a:blip r:embed="rId2">
            <a:alphaModFix/>
          </a:blip>
          <a:srcRect b="0" l="0" r="0" t="0"/>
          <a:stretch/>
        </p:blipFill>
        <p:spPr>
          <a:xfrm>
            <a:off x="0" y="0"/>
            <a:ext cx="1060100" cy="4853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0.xml"/><Relationship Id="rId3" Type="http://schemas.openxmlformats.org/officeDocument/2006/relationships/image" Target="../media/image8.png"/><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1.xml"/><Relationship Id="rId3" Type="http://schemas.openxmlformats.org/officeDocument/2006/relationships/image" Target="../media/image8.png"/><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2.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hyperlink" Target="http://www.youtube.com/watch?v=GHnEar1V57Y" TargetMode="External"/><Relationship Id="rId6" Type="http://schemas.openxmlformats.org/officeDocument/2006/relationships/image" Target="../media/image102.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hyperlink" Target="http://www.youtube.com/watch?v=Tk84Zskpt2U" TargetMode="External"/><Relationship Id="rId6" Type="http://schemas.openxmlformats.org/officeDocument/2006/relationships/image" Target="../media/image108.jpg"/><Relationship Id="rId7" Type="http://schemas.openxmlformats.org/officeDocument/2006/relationships/hyperlink" Target="https://www.classe-de-demain.fr/accueil/education/classe-flexible-une-demarche-volontaire-des-enseignants"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8.png"/><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5.xml"/><Relationship Id="rId3" Type="http://schemas.openxmlformats.org/officeDocument/2006/relationships/image" Target="../media/image11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9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07.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04.jpg"/><Relationship Id="rId5" Type="http://schemas.openxmlformats.org/officeDocument/2006/relationships/image" Target="../media/image93.jpg"/><Relationship Id="rId6" Type="http://schemas.openxmlformats.org/officeDocument/2006/relationships/image" Target="../media/image96.jpg"/><Relationship Id="rId7" Type="http://schemas.openxmlformats.org/officeDocument/2006/relationships/image" Target="../media/image100.jpg"/><Relationship Id="rId8" Type="http://schemas.openxmlformats.org/officeDocument/2006/relationships/image" Target="../media/image1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21.jpg"/><Relationship Id="rId6" Type="http://schemas.openxmlformats.org/officeDocument/2006/relationships/image" Target="../media/image111.jpg"/><Relationship Id="rId7" Type="http://schemas.openxmlformats.org/officeDocument/2006/relationships/image" Target="../media/image103.jpg"/><Relationship Id="rId8" Type="http://schemas.openxmlformats.org/officeDocument/2006/relationships/image" Target="../media/image118.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15.jpg"/><Relationship Id="rId5" Type="http://schemas.openxmlformats.org/officeDocument/2006/relationships/image" Target="../media/image110.jpg"/><Relationship Id="rId6" Type="http://schemas.openxmlformats.org/officeDocument/2006/relationships/image" Target="../media/image114.jpg"/><Relationship Id="rId7" Type="http://schemas.openxmlformats.org/officeDocument/2006/relationships/image" Target="../media/image116.png"/><Relationship Id="rId8" Type="http://schemas.openxmlformats.org/officeDocument/2006/relationships/image" Target="../media/image113.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8.png"/><Relationship Id="rId4" Type="http://schemas.openxmlformats.org/officeDocument/2006/relationships/image" Target="../media/image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59.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59.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2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1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7.xml"/><Relationship Id="rId3" Type="http://schemas.openxmlformats.org/officeDocument/2006/relationships/image" Target="../media/image8.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w.education.gouv.fr/cid115649/vers-une-societe-apprenante-rapport-sur-la-recherche-et-developpement-de-l-education-tout-au-long-de-la-vie.html" TargetMode="External"/><Relationship Id="rId4" Type="http://schemas.openxmlformats.org/officeDocument/2006/relationships/image" Target="../media/image8.png"/><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8.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36.png"/><Relationship Id="rId7" Type="http://schemas.openxmlformats.org/officeDocument/2006/relationships/image" Target="../media/image31.png"/><Relationship Id="rId8" Type="http://schemas.openxmlformats.org/officeDocument/2006/relationships/image" Target="../media/image18.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hyperlink" Target="https://primabord.eduscol.education.fr/quand-l-espace-classe-participe-a-la-differenciation-pedagogique"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30.png"/><Relationship Id="rId6"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30.png"/><Relationship Id="rId6" Type="http://schemas.openxmlformats.org/officeDocument/2006/relationships/image" Target="../media/image48.png"/><Relationship Id="rId7" Type="http://schemas.openxmlformats.org/officeDocument/2006/relationships/image" Target="../media/image38.jpg"/><Relationship Id="rId8" Type="http://schemas.openxmlformats.org/officeDocument/2006/relationships/image" Target="../media/image3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30.png"/><Relationship Id="rId6"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42.png"/><Relationship Id="rId7"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23.png"/><Relationship Id="rId6" Type="http://schemas.openxmlformats.org/officeDocument/2006/relationships/image" Target="../media/image12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5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4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5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5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0.xml"/><Relationship Id="rId3" Type="http://schemas.openxmlformats.org/officeDocument/2006/relationships/hyperlink" Target="https://ladigitale.dev/digicode/" TargetMode="External"/><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50.png"/><Relationship Id="rId7" Type="http://schemas.openxmlformats.org/officeDocument/2006/relationships/image" Target="../media/image4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8.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8.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5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7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62.png"/><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hyperlink" Target="https://youtu.be/Uy8XU4rewZw" TargetMode="External"/><Relationship Id="rId4" Type="http://schemas.openxmlformats.org/officeDocument/2006/relationships/hyperlink" Target="http://www.youtube.com/watch?v=Uy8XU4rewZw" TargetMode="External"/><Relationship Id="rId5" Type="http://schemas.openxmlformats.org/officeDocument/2006/relationships/image" Target="../media/image51.jpg"/></Relationships>
</file>

<file path=ppt/slides/_rels/slide69.xml.rels><?xml version="1.0" encoding="UTF-8" standalone="yes"?><Relationships xmlns="http://schemas.openxmlformats.org/package/2006/relationships"><Relationship Id="rId11" Type="http://schemas.openxmlformats.org/officeDocument/2006/relationships/hyperlink" Target="https://youtu.be/fUXdrl9ch_Q" TargetMode="External"/><Relationship Id="rId10" Type="http://schemas.openxmlformats.org/officeDocument/2006/relationships/hyperlink" Target="https://youtu.be/T3FJivSwveM" TargetMode="External"/><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hyperlink" Target="http://www.youtube.com/watch?v=T3FJivSwveM" TargetMode="External"/><Relationship Id="rId4" Type="http://schemas.openxmlformats.org/officeDocument/2006/relationships/image" Target="../media/image60.jpg"/><Relationship Id="rId9" Type="http://schemas.openxmlformats.org/officeDocument/2006/relationships/hyperlink" Target="https://youtu.be/IqmLgntAYjY" TargetMode="External"/><Relationship Id="rId5" Type="http://schemas.openxmlformats.org/officeDocument/2006/relationships/hyperlink" Target="http://www.youtube.com/watch?v=IqmLgntAYjY" TargetMode="External"/><Relationship Id="rId6" Type="http://schemas.openxmlformats.org/officeDocument/2006/relationships/image" Target="../media/image74.jpg"/><Relationship Id="rId7" Type="http://schemas.openxmlformats.org/officeDocument/2006/relationships/hyperlink" Target="http://www.youtube.com/watch?v=fUXdrl9ch_Q" TargetMode="External"/><Relationship Id="rId8" Type="http://schemas.openxmlformats.org/officeDocument/2006/relationships/image" Target="../media/image7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43.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hyperlink" Target="https://drive.google.com/file/d/1iwkun4TyYgJFF4KgNuitSqwxWALtbUUH/view?usp=sharing" TargetMode="External"/><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hyperlink" Target="http://cpe.ac-dijon.fr/spip.php?article737" TargetMode="External"/><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hyperlink" Target="https://drive.google.com/file/d/1iwkun4TyYgJFF4KgNuitSqwxWALtbUUH/view?usp=sharing" TargetMode="External"/><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6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69.png"/><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6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hyperlink" Target="https://drive.google.com/file/d/1io-b3_QxLX5jPKNivEITEck6dT5dttqQ/view?usp=share_link"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64.png"/><Relationship Id="rId4" Type="http://schemas.openxmlformats.org/officeDocument/2006/relationships/image" Target="../media/image71.png"/><Relationship Id="rId5" Type="http://schemas.openxmlformats.org/officeDocument/2006/relationships/image" Target="../media/image7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78.png"/><Relationship Id="rId4" Type="http://schemas.openxmlformats.org/officeDocument/2006/relationships/image" Target="../media/image8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76.png"/><Relationship Id="rId4" Type="http://schemas.openxmlformats.org/officeDocument/2006/relationships/image" Target="../media/image84.png"/><Relationship Id="rId5" Type="http://schemas.openxmlformats.org/officeDocument/2006/relationships/image" Target="../media/image8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hyperlink" Target="https://docs.google.com/document/d/1kCH9z_6M0crXsmT6-t_xvo1NZxel-Glozune44jhAlA/edit?usp=sharing" TargetMode="External"/><Relationship Id="rId6" Type="http://schemas.openxmlformats.org/officeDocument/2006/relationships/image" Target="../media/image8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9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8.png"/><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8.png"/><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9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36.png"/><Relationship Id="rId7" Type="http://schemas.openxmlformats.org/officeDocument/2006/relationships/image" Target="../media/image31.png"/><Relationship Id="rId8" Type="http://schemas.openxmlformats.org/officeDocument/2006/relationships/image" Target="../media/image18.gi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8.png"/><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01.png"/><Relationship Id="rId6" Type="http://schemas.openxmlformats.org/officeDocument/2006/relationships/image" Target="../media/image8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05.png"/><Relationship Id="rId6" Type="http://schemas.openxmlformats.org/officeDocument/2006/relationships/image" Target="../media/image10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hyperlink" Target="https://www.cairn.info/revue-la-nouvelle-revue-de-l-adaptation-et-de-la-scolarisation-2016-2-page-79.htm"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5.xml"/><Relationship Id="rId3" Type="http://schemas.openxmlformats.org/officeDocument/2006/relationships/image" Target="../media/image8.png"/><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6.xml"/><Relationship Id="rId3" Type="http://schemas.openxmlformats.org/officeDocument/2006/relationships/image" Target="../media/image8.png"/><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7.xml"/><Relationship Id="rId3" Type="http://schemas.openxmlformats.org/officeDocument/2006/relationships/image" Target="../media/image8.png"/><Relationship Id="rId4" Type="http://schemas.openxmlformats.org/officeDocument/2006/relationships/image" Target="../media/image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8.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07.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
          <p:cNvSpPr txBox="1"/>
          <p:nvPr>
            <p:ph type="ctrTitle"/>
          </p:nvPr>
        </p:nvSpPr>
        <p:spPr>
          <a:xfrm>
            <a:off x="311700" y="727000"/>
            <a:ext cx="8520600" cy="1844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990"/>
              <a:buNone/>
            </a:pPr>
            <a:r>
              <a:rPr lang="fr" sz="3080">
                <a:solidFill>
                  <a:srgbClr val="1C4587"/>
                </a:solidFill>
              </a:rPr>
              <a:t>Les espaces d’apprentissage en élémentaire pour favoriser la différenciation</a:t>
            </a:r>
            <a:endParaRPr sz="3080">
              <a:solidFill>
                <a:srgbClr val="1C4587"/>
              </a:solidFill>
            </a:endParaRPr>
          </a:p>
          <a:p>
            <a:pPr indent="0" lvl="0" marL="0" rtl="0" algn="ctr">
              <a:lnSpc>
                <a:spcPct val="100000"/>
              </a:lnSpc>
              <a:spcBef>
                <a:spcPts val="0"/>
              </a:spcBef>
              <a:spcAft>
                <a:spcPts val="0"/>
              </a:spcAft>
              <a:buSzPts val="990"/>
              <a:buNone/>
            </a:pPr>
            <a:r>
              <a:rPr lang="fr" sz="3080">
                <a:solidFill>
                  <a:srgbClr val="1C4587"/>
                </a:solidFill>
              </a:rPr>
              <a:t>aux cycles 2 et 3</a:t>
            </a:r>
            <a:endParaRPr sz="3080">
              <a:solidFill>
                <a:srgbClr val="1C4587"/>
              </a:solidFill>
            </a:endParaRPr>
          </a:p>
        </p:txBody>
      </p:sp>
      <p:sp>
        <p:nvSpPr>
          <p:cNvPr id="201" name="Google Shape;201;p1"/>
          <p:cNvSpPr txBox="1"/>
          <p:nvPr>
            <p:ph idx="1" type="subTitle"/>
          </p:nvPr>
        </p:nvSpPr>
        <p:spPr>
          <a:xfrm>
            <a:off x="311700" y="2773213"/>
            <a:ext cx="8520600" cy="1110900"/>
          </a:xfrm>
          <a:prstGeom prst="rect">
            <a:avLst/>
          </a:prstGeom>
          <a:noFill/>
          <a:ln>
            <a:noFill/>
          </a:ln>
        </p:spPr>
        <p:txBody>
          <a:bodyPr anchorCtr="0" anchor="t" bIns="91425" lIns="91425" spcFirstLastPara="1" rIns="91425" wrap="square" tIns="91425">
            <a:normAutofit lnSpcReduction="10000"/>
          </a:bodyPr>
          <a:lstStyle/>
          <a:p>
            <a:pPr indent="0" lvl="0" marL="0" rtl="0" algn="ctr">
              <a:lnSpc>
                <a:spcPct val="100000"/>
              </a:lnSpc>
              <a:spcBef>
                <a:spcPts val="0"/>
              </a:spcBef>
              <a:spcAft>
                <a:spcPts val="0"/>
              </a:spcAft>
              <a:buSzPts val="2100"/>
              <a:buNone/>
            </a:pPr>
            <a:r>
              <a:rPr lang="fr"/>
              <a:t>Jeudi 19 octobre, visioconférence</a:t>
            </a:r>
            <a:endParaRPr/>
          </a:p>
          <a:p>
            <a:pPr indent="0" lvl="0" marL="0" rtl="0" algn="ctr">
              <a:lnSpc>
                <a:spcPct val="100000"/>
              </a:lnSpc>
              <a:spcBef>
                <a:spcPts val="0"/>
              </a:spcBef>
              <a:spcAft>
                <a:spcPts val="0"/>
              </a:spcAft>
              <a:buSzPts val="2100"/>
              <a:buNone/>
            </a:pPr>
            <a:r>
              <a:rPr lang="fr"/>
              <a:t>Jeudi 23 et vendredi 24 novembre, EFS Dial Diop</a:t>
            </a:r>
            <a:endParaRPr/>
          </a:p>
          <a:p>
            <a:pPr indent="0" lvl="0" marL="0" rtl="0" algn="ctr">
              <a:lnSpc>
                <a:spcPct val="100000"/>
              </a:lnSpc>
              <a:spcBef>
                <a:spcPts val="0"/>
              </a:spcBef>
              <a:spcAft>
                <a:spcPts val="0"/>
              </a:spcAft>
              <a:buSzPts val="2100"/>
              <a:buNone/>
            </a:pPr>
            <a:r>
              <a:rPr lang="fr"/>
              <a:t>Mercredi 13 décembre, visioconférence</a:t>
            </a:r>
            <a:endParaRPr/>
          </a:p>
        </p:txBody>
      </p:sp>
      <p:pic>
        <p:nvPicPr>
          <p:cNvPr id="202" name="Google Shape;202;p1"/>
          <p:cNvPicPr preferRelativeResize="0"/>
          <p:nvPr/>
        </p:nvPicPr>
        <p:blipFill rotWithShape="1">
          <a:blip r:embed="rId3">
            <a:alphaModFix/>
          </a:blip>
          <a:srcRect b="0" l="0" r="0" t="0"/>
          <a:stretch/>
        </p:blipFill>
        <p:spPr>
          <a:xfrm>
            <a:off x="0" y="0"/>
            <a:ext cx="1386025" cy="634575"/>
          </a:xfrm>
          <a:prstGeom prst="rect">
            <a:avLst/>
          </a:prstGeom>
          <a:noFill/>
          <a:ln>
            <a:noFill/>
          </a:ln>
        </p:spPr>
      </p:pic>
      <p:pic>
        <p:nvPicPr>
          <p:cNvPr id="203" name="Google Shape;203;p1"/>
          <p:cNvPicPr preferRelativeResize="0"/>
          <p:nvPr/>
        </p:nvPicPr>
        <p:blipFill rotWithShape="1">
          <a:blip r:embed="rId4">
            <a:alphaModFix/>
          </a:blip>
          <a:srcRect b="15405" l="0" r="0" t="21251"/>
          <a:stretch/>
        </p:blipFill>
        <p:spPr>
          <a:xfrm>
            <a:off x="7935850" y="0"/>
            <a:ext cx="1208150" cy="765275"/>
          </a:xfrm>
          <a:prstGeom prst="rect">
            <a:avLst/>
          </a:prstGeom>
          <a:noFill/>
          <a:ln>
            <a:noFill/>
          </a:ln>
        </p:spPr>
      </p:pic>
      <p:sp>
        <p:nvSpPr>
          <p:cNvPr id="204" name="Google Shape;204;p1"/>
          <p:cNvSpPr txBox="1"/>
          <p:nvPr/>
        </p:nvSpPr>
        <p:spPr>
          <a:xfrm>
            <a:off x="48900" y="4085625"/>
            <a:ext cx="4523100"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fr" sz="1200" u="none" cap="none" strike="noStrike">
                <a:solidFill>
                  <a:schemeClr val="dk1"/>
                </a:solidFill>
                <a:latin typeface="Comic Sans MS"/>
                <a:ea typeface="Comic Sans MS"/>
                <a:cs typeface="Comic Sans MS"/>
                <a:sym typeface="Comic Sans MS"/>
              </a:rPr>
              <a:t>Nadège COUVEINHES</a:t>
            </a:r>
            <a:endParaRPr b="0" i="0" sz="1200" u="none" cap="none" strike="noStrike">
              <a:solidFill>
                <a:schemeClr val="dk1"/>
              </a:solidFill>
              <a:latin typeface="Comic Sans MS"/>
              <a:ea typeface="Comic Sans MS"/>
              <a:cs typeface="Comic Sans MS"/>
              <a:sym typeface="Comic Sans MS"/>
            </a:endParaRPr>
          </a:p>
          <a:p>
            <a:pPr indent="457200" lvl="0" marL="0" marR="0" rtl="0" algn="l">
              <a:lnSpc>
                <a:spcPct val="100000"/>
              </a:lnSpc>
              <a:spcBef>
                <a:spcPts val="0"/>
              </a:spcBef>
              <a:spcAft>
                <a:spcPts val="0"/>
              </a:spcAft>
              <a:buClr>
                <a:schemeClr val="dk1"/>
              </a:buClr>
              <a:buSzPts val="1100"/>
              <a:buFont typeface="Arial"/>
              <a:buNone/>
            </a:pPr>
            <a:r>
              <a:rPr b="0" i="0" lang="fr" sz="1200" u="none" cap="none" strike="noStrike">
                <a:solidFill>
                  <a:srgbClr val="B7B7B7"/>
                </a:solidFill>
                <a:latin typeface="Comic Sans MS"/>
                <a:ea typeface="Comic Sans MS"/>
                <a:cs typeface="Comic Sans MS"/>
                <a:sym typeface="Comic Sans MS"/>
              </a:rPr>
              <a:t>EMFE – Ecole Franco-Sénégalaise Dial Diop</a:t>
            </a:r>
            <a:endParaRPr b="0" i="0" sz="1200" u="none" cap="none" strike="noStrike">
              <a:solidFill>
                <a:srgbClr val="B7B7B7"/>
              </a:solidFill>
              <a:latin typeface="Comic Sans MS"/>
              <a:ea typeface="Comic Sans MS"/>
              <a:cs typeface="Comic Sans MS"/>
              <a:sym typeface="Comic Sans M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2. Le travail personnel / Devoirs faits</a:t>
            </a:r>
            <a:endParaRPr>
              <a:solidFill>
                <a:srgbClr val="1C4587"/>
              </a:solidFill>
            </a:endParaRPr>
          </a:p>
        </p:txBody>
      </p:sp>
      <p:sp>
        <p:nvSpPr>
          <p:cNvPr id="271" name="Google Shape;271;p10"/>
          <p:cNvSpPr txBox="1"/>
          <p:nvPr>
            <p:ph idx="1" type="body"/>
          </p:nvPr>
        </p:nvSpPr>
        <p:spPr>
          <a:xfrm>
            <a:off x="917050" y="1152475"/>
            <a:ext cx="7350900" cy="3416400"/>
          </a:xfrm>
          <a:prstGeom prst="rect">
            <a:avLst/>
          </a:prstGeom>
          <a:noFill/>
          <a:ln>
            <a:noFill/>
          </a:ln>
        </p:spPr>
        <p:txBody>
          <a:bodyPr anchorCtr="0" anchor="t" bIns="91425" lIns="91425" spcFirstLastPara="1" rIns="91425" wrap="square" tIns="91425">
            <a:normAutofit fontScale="85000" lnSpcReduction="10000"/>
          </a:bodyPr>
          <a:lstStyle/>
          <a:p>
            <a:pPr indent="0" lvl="0" marL="0" rtl="0" algn="just">
              <a:lnSpc>
                <a:spcPct val="150000"/>
              </a:lnSpc>
              <a:spcBef>
                <a:spcPts val="0"/>
              </a:spcBef>
              <a:spcAft>
                <a:spcPts val="0"/>
              </a:spcAft>
              <a:buClr>
                <a:schemeClr val="dk1"/>
              </a:buClr>
              <a:buSzPct val="61110"/>
              <a:buFont typeface="Arial"/>
              <a:buNone/>
            </a:pPr>
            <a:r>
              <a:rPr lang="fr"/>
              <a:t>La mise en place depuis 2017 du dispositif </a:t>
            </a:r>
            <a:r>
              <a:rPr b="1" lang="fr"/>
              <a:t>Devoirs faits</a:t>
            </a:r>
            <a:r>
              <a:rPr lang="fr"/>
              <a:t> au collège a permis de mettre au centre des réflexions la question du </a:t>
            </a:r>
            <a:r>
              <a:rPr lang="fr">
                <a:highlight>
                  <a:srgbClr val="FFFF00"/>
                </a:highlight>
              </a:rPr>
              <a:t>travail personnel de l’élève </a:t>
            </a:r>
            <a:r>
              <a:rPr lang="fr"/>
              <a:t>« </a:t>
            </a:r>
            <a:r>
              <a:rPr b="1" lang="fr"/>
              <a:t>dans la classe et hors la classe, dans l’établissement et hors l’établissement</a:t>
            </a:r>
            <a:r>
              <a:rPr lang="fr"/>
              <a:t> ».</a:t>
            </a:r>
            <a:endParaRPr/>
          </a:p>
          <a:p>
            <a:pPr indent="0" lvl="0" marL="0" rtl="0" algn="just">
              <a:lnSpc>
                <a:spcPct val="150000"/>
              </a:lnSpc>
              <a:spcBef>
                <a:spcPts val="0"/>
              </a:spcBef>
              <a:spcAft>
                <a:spcPts val="0"/>
              </a:spcAft>
              <a:buClr>
                <a:schemeClr val="dk1"/>
              </a:buClr>
              <a:buSzPct val="61110"/>
              <a:buFont typeface="Arial"/>
              <a:buNone/>
            </a:pPr>
            <a:r>
              <a:t/>
            </a:r>
            <a:endParaRPr/>
          </a:p>
          <a:p>
            <a:pPr indent="0" lvl="0" marL="0" rtl="0" algn="just">
              <a:lnSpc>
                <a:spcPct val="150000"/>
              </a:lnSpc>
              <a:spcBef>
                <a:spcPts val="0"/>
              </a:spcBef>
              <a:spcAft>
                <a:spcPts val="0"/>
              </a:spcAft>
              <a:buSzPct val="117647"/>
              <a:buNone/>
            </a:pPr>
            <a:r>
              <a:rPr lang="fr"/>
              <a:t>De nouvelles organisations sont expérimentées et des pistes explorées. Les rythmes d’apprentissage, les lieux d’apprentissages sont réinterrogés et influent sur les gestes professionnels. Le développement de l’autonomie de l’élève est réévalué en termes de parcours. </a:t>
            </a:r>
            <a:r>
              <a:rPr lang="fr">
                <a:highlight>
                  <a:srgbClr val="FFFF00"/>
                </a:highlight>
              </a:rPr>
              <a:t>Et derrière ce travail d’autonomisation, les temps et les espaces le sont également.</a:t>
            </a:r>
            <a:endParaRPr>
              <a:highlight>
                <a:srgbClr val="FFFF00"/>
              </a:highlight>
            </a:endParaRPr>
          </a:p>
        </p:txBody>
      </p:sp>
      <p:pic>
        <p:nvPicPr>
          <p:cNvPr id="272" name="Google Shape;272;p10"/>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273" name="Google Shape;273;p10"/>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10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La classe flexible</a:t>
            </a:r>
            <a:endParaRPr>
              <a:solidFill>
                <a:srgbClr val="1C4587"/>
              </a:solidFill>
            </a:endParaRPr>
          </a:p>
        </p:txBody>
      </p:sp>
      <p:sp>
        <p:nvSpPr>
          <p:cNvPr id="1047" name="Google Shape;1047;p100"/>
          <p:cNvSpPr txBox="1"/>
          <p:nvPr>
            <p:ph idx="1" type="body"/>
          </p:nvPr>
        </p:nvSpPr>
        <p:spPr>
          <a:xfrm>
            <a:off x="311700" y="1152475"/>
            <a:ext cx="8011800" cy="34164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l">
              <a:lnSpc>
                <a:spcPct val="150000"/>
              </a:lnSpc>
              <a:spcBef>
                <a:spcPts val="0"/>
              </a:spcBef>
              <a:spcAft>
                <a:spcPts val="0"/>
              </a:spcAft>
              <a:buSzPct val="142857"/>
              <a:buNone/>
            </a:pPr>
            <a:r>
              <a:rPr lang="fr"/>
              <a:t>La classe flexible est un concept qui trouve son origine aux Etats-Unis et au Canada.</a:t>
            </a:r>
            <a:endParaRPr/>
          </a:p>
          <a:p>
            <a:pPr indent="0" lvl="0" marL="0" rtl="0" algn="l">
              <a:lnSpc>
                <a:spcPct val="150000"/>
              </a:lnSpc>
              <a:spcBef>
                <a:spcPts val="1200"/>
              </a:spcBef>
              <a:spcAft>
                <a:spcPts val="0"/>
              </a:spcAft>
              <a:buClr>
                <a:schemeClr val="dk1"/>
              </a:buClr>
              <a:buSzPct val="61110"/>
              <a:buFont typeface="Arial"/>
              <a:buNone/>
            </a:pPr>
            <a:r>
              <a:rPr lang="fr"/>
              <a:t>Le principe général est simple : aménager le lieu d’apprentissage afin de permettre aux apprenants de trouver la position qui leur apportera le plus de confort et de concentration en fonction de l’activité qu’ils doivent mener.</a:t>
            </a:r>
            <a:endParaRPr/>
          </a:p>
          <a:p>
            <a:pPr indent="0" lvl="0" marL="0" rtl="0" algn="l">
              <a:lnSpc>
                <a:spcPct val="150000"/>
              </a:lnSpc>
              <a:spcBef>
                <a:spcPts val="1200"/>
              </a:spcBef>
              <a:spcAft>
                <a:spcPts val="0"/>
              </a:spcAft>
              <a:buClr>
                <a:schemeClr val="dk1"/>
              </a:buClr>
              <a:buSzPct val="61110"/>
              <a:buFont typeface="Arial"/>
              <a:buNone/>
            </a:pPr>
            <a:r>
              <a:rPr lang="fr"/>
              <a:t>Cette classe se caractérise souvent par une série d’îlots de travail qui permettront aux élèves de prendre des postures différentes et ce, pendant un laps de temps restreint. En effet, en fonction des activités qui sont proposées, ils pourront changer de place ou d’assises.</a:t>
            </a:r>
            <a:endParaRPr/>
          </a:p>
          <a:p>
            <a:pPr indent="0" lvl="0" marL="0" rtl="0" algn="l">
              <a:lnSpc>
                <a:spcPct val="150000"/>
              </a:lnSpc>
              <a:spcBef>
                <a:spcPts val="1200"/>
              </a:spcBef>
              <a:spcAft>
                <a:spcPts val="1200"/>
              </a:spcAft>
              <a:buSzPct val="142857"/>
              <a:buNone/>
            </a:pPr>
            <a:r>
              <a:rPr lang="fr"/>
              <a:t>La mise en îlots des bureaux a pour but de favoriser l’interaction entre les apprenants. Cependant ce lieu est aménagé de telle manière que l’élève qui souhaite s’isoler peut le faire d’une manière ou d’une autre.</a:t>
            </a:r>
            <a:endParaRPr/>
          </a:p>
        </p:txBody>
      </p:sp>
      <p:pic>
        <p:nvPicPr>
          <p:cNvPr id="1048" name="Google Shape;1048;p100"/>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049" name="Google Shape;1049;p100"/>
          <p:cNvPicPr preferRelativeResize="0"/>
          <p:nvPr/>
        </p:nvPicPr>
        <p:blipFill rotWithShape="1">
          <a:blip r:embed="rId4">
            <a:alphaModFix/>
          </a:blip>
          <a:srcRect b="15405" l="0" r="0" t="21251"/>
          <a:stretch/>
        </p:blipFill>
        <p:spPr>
          <a:xfrm>
            <a:off x="8127525" y="0"/>
            <a:ext cx="1016475" cy="643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7">
                                            <p:txEl>
                                              <p:pRg end="0" st="0"/>
                                            </p:txEl>
                                          </p:spTgt>
                                        </p:tgtEl>
                                        <p:attrNameLst>
                                          <p:attrName>style.visibility</p:attrName>
                                        </p:attrNameLst>
                                      </p:cBhvr>
                                      <p:to>
                                        <p:strVal val="visible"/>
                                      </p:to>
                                    </p:set>
                                    <p:animEffect filter="fade" transition="in">
                                      <p:cBhvr>
                                        <p:cTn dur="1100"/>
                                        <p:tgtEl>
                                          <p:spTgt spid="104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7">
                                            <p:txEl>
                                              <p:pRg end="1" st="1"/>
                                            </p:txEl>
                                          </p:spTgt>
                                        </p:tgtEl>
                                        <p:attrNameLst>
                                          <p:attrName>style.visibility</p:attrName>
                                        </p:attrNameLst>
                                      </p:cBhvr>
                                      <p:to>
                                        <p:strVal val="visible"/>
                                      </p:to>
                                    </p:set>
                                    <p:animEffect filter="fade" transition="in">
                                      <p:cBhvr>
                                        <p:cTn dur="1100"/>
                                        <p:tgtEl>
                                          <p:spTgt spid="104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7">
                                            <p:txEl>
                                              <p:pRg end="2" st="2"/>
                                            </p:txEl>
                                          </p:spTgt>
                                        </p:tgtEl>
                                        <p:attrNameLst>
                                          <p:attrName>style.visibility</p:attrName>
                                        </p:attrNameLst>
                                      </p:cBhvr>
                                      <p:to>
                                        <p:strVal val="visible"/>
                                      </p:to>
                                    </p:set>
                                    <p:animEffect filter="fade" transition="in">
                                      <p:cBhvr>
                                        <p:cTn dur="1100"/>
                                        <p:tgtEl>
                                          <p:spTgt spid="104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7">
                                            <p:txEl>
                                              <p:pRg end="3" st="3"/>
                                            </p:txEl>
                                          </p:spTgt>
                                        </p:tgtEl>
                                        <p:attrNameLst>
                                          <p:attrName>style.visibility</p:attrName>
                                        </p:attrNameLst>
                                      </p:cBhvr>
                                      <p:to>
                                        <p:strVal val="visible"/>
                                      </p:to>
                                    </p:set>
                                    <p:animEffect filter="fade" transition="in">
                                      <p:cBhvr>
                                        <p:cTn dur="1100"/>
                                        <p:tgtEl>
                                          <p:spTgt spid="104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10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La classe flexible</a:t>
            </a:r>
            <a:endParaRPr>
              <a:solidFill>
                <a:srgbClr val="1C4587"/>
              </a:solidFill>
            </a:endParaRPr>
          </a:p>
        </p:txBody>
      </p:sp>
      <p:pic>
        <p:nvPicPr>
          <p:cNvPr id="1055" name="Google Shape;1055;p101"/>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056" name="Google Shape;1056;p101"/>
          <p:cNvPicPr preferRelativeResize="0"/>
          <p:nvPr/>
        </p:nvPicPr>
        <p:blipFill rotWithShape="1">
          <a:blip r:embed="rId4">
            <a:alphaModFix/>
          </a:blip>
          <a:srcRect b="15405" l="0" r="0" t="21251"/>
          <a:stretch/>
        </p:blipFill>
        <p:spPr>
          <a:xfrm>
            <a:off x="8127525" y="0"/>
            <a:ext cx="1016475" cy="643875"/>
          </a:xfrm>
          <a:prstGeom prst="rect">
            <a:avLst/>
          </a:prstGeom>
          <a:noFill/>
          <a:ln>
            <a:noFill/>
          </a:ln>
        </p:spPr>
      </p:pic>
      <p:sp>
        <p:nvSpPr>
          <p:cNvPr id="1057" name="Google Shape;1057;p101"/>
          <p:cNvSpPr txBox="1"/>
          <p:nvPr>
            <p:ph idx="1" type="body"/>
          </p:nvPr>
        </p:nvSpPr>
        <p:spPr>
          <a:xfrm>
            <a:off x="311700" y="1462750"/>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fr"/>
              <a:t>Vidéos</a:t>
            </a:r>
            <a:endParaRPr/>
          </a:p>
          <a:p>
            <a:pPr indent="-228600" lvl="0" marL="457200" rtl="0" algn="l">
              <a:lnSpc>
                <a:spcPct val="115000"/>
              </a:lnSpc>
              <a:spcBef>
                <a:spcPts val="0"/>
              </a:spcBef>
              <a:spcAft>
                <a:spcPts val="0"/>
              </a:spcAft>
              <a:buSzPts val="1800"/>
              <a:buNone/>
            </a:pPr>
            <a:r>
              <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fr"/>
              <a:t>Et vous, quel est votre avis sur la classe flexible ?</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0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La classe flexible, plus qu’un aménagement</a:t>
            </a:r>
            <a:endParaRPr>
              <a:solidFill>
                <a:srgbClr val="1C4587"/>
              </a:solidFill>
            </a:endParaRPr>
          </a:p>
        </p:txBody>
      </p:sp>
      <p:pic>
        <p:nvPicPr>
          <p:cNvPr id="1063" name="Google Shape;1063;p102"/>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064" name="Google Shape;1064;p102"/>
          <p:cNvPicPr preferRelativeResize="0"/>
          <p:nvPr/>
        </p:nvPicPr>
        <p:blipFill rotWithShape="1">
          <a:blip r:embed="rId4">
            <a:alphaModFix/>
          </a:blip>
          <a:srcRect b="15405" l="0" r="0" t="21251"/>
          <a:stretch/>
        </p:blipFill>
        <p:spPr>
          <a:xfrm>
            <a:off x="8127525" y="0"/>
            <a:ext cx="1016475" cy="643875"/>
          </a:xfrm>
          <a:prstGeom prst="rect">
            <a:avLst/>
          </a:prstGeom>
          <a:noFill/>
          <a:ln>
            <a:noFill/>
          </a:ln>
        </p:spPr>
      </p:pic>
      <p:pic>
        <p:nvPicPr>
          <p:cNvPr descr="Le projet de recherche sur l’aménagement flexible mené par le professeur Jonathan Bluteau de l’Université de Québec à Montréal et son équipe visait à mettre en lumière les bénéfices et les limites de ces classes innovantes pour les élèves. Cette recherche est la première au Québec à avoir comparé des classes flexibles avec des classes fixes et à faire une analyse différenciée selon le genre. Le CTREQ est fier d’avoir été associé à au transfert de connaissances issus de cette recherche." id="1065" name="Google Shape;1065;p102" title="Aménagement flexible : pour le bien-être des élèves en classe!">
            <a:hlinkClick r:id="rId5"/>
          </p:cNvPr>
          <p:cNvPicPr preferRelativeResize="0"/>
          <p:nvPr/>
        </p:nvPicPr>
        <p:blipFill rotWithShape="1">
          <a:blip r:embed="rId6">
            <a:alphaModFix/>
          </a:blip>
          <a:srcRect b="0" l="0" r="0" t="0"/>
          <a:stretch/>
        </p:blipFill>
        <p:spPr>
          <a:xfrm>
            <a:off x="420050" y="1181750"/>
            <a:ext cx="4572000" cy="3429000"/>
          </a:xfrm>
          <a:prstGeom prst="rect">
            <a:avLst/>
          </a:prstGeom>
          <a:noFill/>
          <a:ln>
            <a:noFill/>
          </a:ln>
        </p:spPr>
      </p:pic>
      <p:sp>
        <p:nvSpPr>
          <p:cNvPr id="1066" name="Google Shape;1066;p102"/>
          <p:cNvSpPr txBox="1"/>
          <p:nvPr/>
        </p:nvSpPr>
        <p:spPr>
          <a:xfrm>
            <a:off x="5286225" y="1801400"/>
            <a:ext cx="3374700" cy="169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 sz="1400" u="none" cap="none" strike="noStrike">
                <a:solidFill>
                  <a:srgbClr val="000000"/>
                </a:solidFill>
                <a:latin typeface="Comic Sans MS"/>
                <a:ea typeface="Comic Sans MS"/>
                <a:cs typeface="Comic Sans MS"/>
                <a:sym typeface="Comic Sans MS"/>
              </a:rPr>
              <a:t>Aménagement physique</a:t>
            </a:r>
            <a:endParaRPr b="0" i="0" sz="14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400"/>
              <a:buFont typeface="Arial"/>
              <a:buNone/>
            </a:pPr>
            <a:r>
              <a:rPr b="0" i="0" lang="fr" sz="1400" u="none" cap="none" strike="noStrike">
                <a:solidFill>
                  <a:srgbClr val="000000"/>
                </a:solidFill>
                <a:latin typeface="Comic Sans MS"/>
                <a:ea typeface="Comic Sans MS"/>
                <a:cs typeface="Comic Sans MS"/>
                <a:sym typeface="Comic Sans MS"/>
              </a:rPr>
              <a:t>Façon d’enseigner différente</a:t>
            </a:r>
            <a:endParaRPr b="0" i="0" sz="14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400"/>
              <a:buFont typeface="Arial"/>
              <a:buNone/>
            </a:pPr>
            <a:r>
              <a:rPr b="0" i="0" lang="fr" sz="1400" u="none" cap="none" strike="noStrike">
                <a:solidFill>
                  <a:srgbClr val="000000"/>
                </a:solidFill>
                <a:latin typeface="Comic Sans MS"/>
                <a:ea typeface="Comic Sans MS"/>
                <a:cs typeface="Comic Sans MS"/>
                <a:sym typeface="Comic Sans MS"/>
              </a:rPr>
              <a:t>Bénéfices</a:t>
            </a:r>
            <a:endParaRPr b="0" i="0" sz="14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400"/>
              <a:buFont typeface="Arial"/>
              <a:buNone/>
            </a:pPr>
            <a:r>
              <a:rPr b="0" i="0" lang="fr" sz="1400" u="none" cap="none" strike="noStrike">
                <a:solidFill>
                  <a:srgbClr val="000000"/>
                </a:solidFill>
                <a:latin typeface="Comic Sans MS"/>
                <a:ea typeface="Comic Sans MS"/>
                <a:cs typeface="Comic Sans MS"/>
                <a:sym typeface="Comic Sans MS"/>
              </a:rPr>
              <a:t>Défi</a:t>
            </a:r>
            <a:endParaRPr b="0" i="0" sz="1400" u="none" cap="none" strike="noStrike">
              <a:solidFill>
                <a:srgbClr val="000000"/>
              </a:solidFill>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5"/>
                                        </p:tgtEl>
                                        <p:attrNameLst>
                                          <p:attrName>style.visibility</p:attrName>
                                        </p:attrNameLst>
                                      </p:cBhvr>
                                      <p:to>
                                        <p:strVal val="visible"/>
                                      </p:to>
                                    </p:set>
                                    <p:animEffect filter="fade" transition="in">
                                      <p:cBhvr>
                                        <p:cTn dur="1000"/>
                                        <p:tgtEl>
                                          <p:spTgt spid="10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10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Êtes-vous prêts ?</a:t>
            </a:r>
            <a:endParaRPr>
              <a:solidFill>
                <a:srgbClr val="1C4587"/>
              </a:solidFill>
            </a:endParaRPr>
          </a:p>
        </p:txBody>
      </p:sp>
      <p:pic>
        <p:nvPicPr>
          <p:cNvPr id="1072" name="Google Shape;1072;p103"/>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073" name="Google Shape;1073;p103"/>
          <p:cNvPicPr preferRelativeResize="0"/>
          <p:nvPr/>
        </p:nvPicPr>
        <p:blipFill rotWithShape="1">
          <a:blip r:embed="rId4">
            <a:alphaModFix/>
          </a:blip>
          <a:srcRect b="15405" l="0" r="0" t="21251"/>
          <a:stretch/>
        </p:blipFill>
        <p:spPr>
          <a:xfrm>
            <a:off x="8127525" y="0"/>
            <a:ext cx="1016475" cy="643875"/>
          </a:xfrm>
          <a:prstGeom prst="rect">
            <a:avLst/>
          </a:prstGeom>
          <a:noFill/>
          <a:ln>
            <a:noFill/>
          </a:ln>
        </p:spPr>
      </p:pic>
      <p:pic>
        <p:nvPicPr>
          <p:cNvPr descr="Mme Villers, inspectrice de l'éducation nationale de Ris-Orangis, nous parle de l'aménagement flexible en école primaire. Découvrez son témoignage.&#10;⬇️ Partagez avec nous vos commentaires juste ici ⬇️" id="1074" name="Google Shape;1074;p103" title="Témoignage Inspectrice Académique - Mme Villers - Aménagement Flexible">
            <a:hlinkClick r:id="rId5"/>
          </p:cNvPr>
          <p:cNvPicPr preferRelativeResize="0"/>
          <p:nvPr/>
        </p:nvPicPr>
        <p:blipFill rotWithShape="1">
          <a:blip r:embed="rId6">
            <a:alphaModFix/>
          </a:blip>
          <a:srcRect b="0" l="0" r="0" t="0"/>
          <a:stretch/>
        </p:blipFill>
        <p:spPr>
          <a:xfrm>
            <a:off x="2153950" y="1170125"/>
            <a:ext cx="4572000" cy="3429000"/>
          </a:xfrm>
          <a:prstGeom prst="rect">
            <a:avLst/>
          </a:prstGeom>
          <a:noFill/>
          <a:ln>
            <a:noFill/>
          </a:ln>
        </p:spPr>
      </p:pic>
      <p:sp>
        <p:nvSpPr>
          <p:cNvPr id="1075" name="Google Shape;1075;p103"/>
          <p:cNvSpPr txBox="1"/>
          <p:nvPr/>
        </p:nvSpPr>
        <p:spPr>
          <a:xfrm>
            <a:off x="992225" y="4687350"/>
            <a:ext cx="6702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 sz="1400" u="sng" cap="none" strike="noStrike">
                <a:solidFill>
                  <a:schemeClr val="hlink"/>
                </a:solidFill>
                <a:latin typeface="Comic Sans MS"/>
                <a:ea typeface="Comic Sans MS"/>
                <a:cs typeface="Comic Sans MS"/>
                <a:sym typeface="Comic Sans MS"/>
                <a:hlinkClick r:id="rId7"/>
              </a:rPr>
              <a:t>Aménagement des espaces éducatifs, la classe de demain</a:t>
            </a:r>
            <a:endParaRPr b="0" i="0" sz="1400" u="none" cap="none" strike="noStrike">
              <a:solidFill>
                <a:srgbClr val="000000"/>
              </a:solidFill>
              <a:latin typeface="Comic Sans MS"/>
              <a:ea typeface="Comic Sans MS"/>
              <a:cs typeface="Comic Sans MS"/>
              <a:sym typeface="Comic Sans MS"/>
            </a:endParaRPr>
          </a:p>
        </p:txBody>
      </p:sp>
      <p:sp>
        <p:nvSpPr>
          <p:cNvPr id="1076" name="Google Shape;1076;p103"/>
          <p:cNvSpPr txBox="1"/>
          <p:nvPr/>
        </p:nvSpPr>
        <p:spPr>
          <a:xfrm>
            <a:off x="6725950" y="3204116"/>
            <a:ext cx="234230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 sz="2000" u="none" cap="none" strike="noStrike">
                <a:solidFill>
                  <a:srgbClr val="002060"/>
                </a:solidFill>
                <a:latin typeface="Arial"/>
                <a:ea typeface="Arial"/>
                <a:cs typeface="Arial"/>
                <a:sym typeface="Arial"/>
              </a:rPr>
              <a:t>+ travail en ateliers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4"/>
                                        </p:tgtEl>
                                        <p:attrNameLst>
                                          <p:attrName>style.visibility</p:attrName>
                                        </p:attrNameLst>
                                      </p:cBhvr>
                                      <p:to>
                                        <p:strVal val="visible"/>
                                      </p:to>
                                    </p:set>
                                    <p:animEffect filter="fade" transition="in">
                                      <p:cBhvr>
                                        <p:cTn dur="1000"/>
                                        <p:tgtEl>
                                          <p:spTgt spid="10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10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Ma classe idéale : une classe qui me ressemble</a:t>
            </a:r>
            <a:endParaRPr>
              <a:solidFill>
                <a:srgbClr val="1C4587"/>
              </a:solidFill>
            </a:endParaRPr>
          </a:p>
        </p:txBody>
      </p:sp>
      <p:pic>
        <p:nvPicPr>
          <p:cNvPr id="1082" name="Google Shape;1082;p104"/>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083" name="Google Shape;1083;p104"/>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1084" name="Google Shape;1084;p104"/>
          <p:cNvSpPr txBox="1"/>
          <p:nvPr/>
        </p:nvSpPr>
        <p:spPr>
          <a:xfrm>
            <a:off x="398950" y="1172200"/>
            <a:ext cx="3666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mic Sans MS"/>
              <a:ea typeface="Comic Sans MS"/>
              <a:cs typeface="Comic Sans MS"/>
              <a:sym typeface="Comic Sans MS"/>
            </a:endParaRPr>
          </a:p>
        </p:txBody>
      </p:sp>
      <p:sp>
        <p:nvSpPr>
          <p:cNvPr id="1085" name="Google Shape;1085;p104"/>
          <p:cNvSpPr txBox="1"/>
          <p:nvPr/>
        </p:nvSpPr>
        <p:spPr>
          <a:xfrm>
            <a:off x="311700" y="1172200"/>
            <a:ext cx="8198100" cy="315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fr" sz="1700" u="none" cap="none" strike="noStrike">
                <a:solidFill>
                  <a:srgbClr val="000000"/>
                </a:solidFill>
                <a:latin typeface="Comic Sans MS"/>
                <a:ea typeface="Comic Sans MS"/>
                <a:cs typeface="Comic Sans MS"/>
                <a:sym typeface="Comic Sans MS"/>
              </a:rPr>
              <a:t>Réfléchir à sa manière d’enseigner</a:t>
            </a:r>
            <a:endParaRPr b="0" i="0" sz="17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100"/>
              <a:buFont typeface="Arial"/>
              <a:buNone/>
            </a:pPr>
            <a:r>
              <a:t/>
            </a:r>
            <a:endParaRPr b="0" i="0" sz="16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600"/>
              <a:buFont typeface="Arial"/>
              <a:buNone/>
            </a:pPr>
            <a:r>
              <a:rPr b="0" i="0" lang="fr" sz="1600" u="none" cap="none" strike="noStrike">
                <a:solidFill>
                  <a:srgbClr val="000000"/>
                </a:solidFill>
                <a:latin typeface="Comic Sans MS"/>
                <a:ea typeface="Comic Sans MS"/>
                <a:cs typeface="Comic Sans MS"/>
                <a:sym typeface="Comic Sans MS"/>
              </a:rPr>
              <a:t>Avant toute chose, posez-vous et réfléchissez à la manière dont vous percevez l’enseignement. De quelle manière souhaitez-vous accompagner les élèves à construire leurs savoirs ? </a:t>
            </a:r>
            <a:endParaRPr b="0" i="0" sz="16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600"/>
              <a:buFont typeface="Arial"/>
              <a:buNone/>
            </a:pPr>
            <a:r>
              <a:rPr b="0" i="0" lang="fr" sz="1600" u="none" cap="none" strike="noStrike">
                <a:solidFill>
                  <a:srgbClr val="000000"/>
                </a:solidFill>
                <a:latin typeface="Comic Sans MS"/>
                <a:ea typeface="Comic Sans MS"/>
                <a:cs typeface="Comic Sans MS"/>
                <a:sym typeface="Comic Sans MS"/>
              </a:rPr>
              <a:t>Vous pouvez être tenté de suivre une méthode pédagogique particulière qui vous parle ou vous pouvez également souhaiter créer votre propre méthode. Ce choix vous est personnel et cela est l’essence même de la liberté pédagogique.</a:t>
            </a:r>
            <a:endParaRPr b="0" i="0" sz="16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600"/>
              <a:buFont typeface="Arial"/>
              <a:buNone/>
            </a:pPr>
            <a:r>
              <a:rPr b="0" i="0" lang="fr" sz="1600" u="none" cap="none" strike="noStrike">
                <a:solidFill>
                  <a:srgbClr val="000000"/>
                </a:solidFill>
                <a:highlight>
                  <a:srgbClr val="FFFF00"/>
                </a:highlight>
                <a:latin typeface="Comic Sans MS"/>
                <a:ea typeface="Comic Sans MS"/>
                <a:cs typeface="Comic Sans MS"/>
                <a:sym typeface="Comic Sans MS"/>
              </a:rPr>
              <a:t>Une fois que vous aurez une image claire de votre enseignement idéal, vous y verrez plus clair concernant l’organisation spatiale de votre classe.</a:t>
            </a:r>
            <a:endParaRPr b="0" i="0" sz="1600" u="none" cap="none" strike="noStrike">
              <a:solidFill>
                <a:srgbClr val="000000"/>
              </a:solidFill>
              <a:highlight>
                <a:srgbClr val="FFFF00"/>
              </a:highlight>
              <a:latin typeface="Comic Sans MS"/>
              <a:ea typeface="Comic Sans MS"/>
              <a:cs typeface="Comic Sans MS"/>
              <a:sym typeface="Comic Sans MS"/>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pic>
        <p:nvPicPr>
          <p:cNvPr id="1090" name="Google Shape;1090;p105"/>
          <p:cNvPicPr preferRelativeResize="0"/>
          <p:nvPr/>
        </p:nvPicPr>
        <p:blipFill rotWithShape="1">
          <a:blip r:embed="rId3">
            <a:alphaModFix/>
          </a:blip>
          <a:srcRect b="0" l="0" r="0" t="0"/>
          <a:stretch/>
        </p:blipFill>
        <p:spPr>
          <a:xfrm>
            <a:off x="6822538" y="1785063"/>
            <a:ext cx="2143125" cy="2143125"/>
          </a:xfrm>
          <a:prstGeom prst="rect">
            <a:avLst/>
          </a:prstGeom>
          <a:noFill/>
          <a:ln>
            <a:noFill/>
          </a:ln>
        </p:spPr>
      </p:pic>
      <p:sp>
        <p:nvSpPr>
          <p:cNvPr id="1091" name="Google Shape;1091;p10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Développer sa créativité</a:t>
            </a:r>
            <a:endParaRPr>
              <a:solidFill>
                <a:srgbClr val="1C4587"/>
              </a:solidFill>
            </a:endParaRPr>
          </a:p>
        </p:txBody>
      </p:sp>
      <p:pic>
        <p:nvPicPr>
          <p:cNvPr id="1092" name="Google Shape;1092;p105"/>
          <p:cNvPicPr preferRelativeResize="0"/>
          <p:nvPr/>
        </p:nvPicPr>
        <p:blipFill rotWithShape="1">
          <a:blip r:embed="rId4">
            <a:alphaModFix/>
          </a:blip>
          <a:srcRect b="0" l="0" r="0" t="0"/>
          <a:stretch/>
        </p:blipFill>
        <p:spPr>
          <a:xfrm>
            <a:off x="0" y="0"/>
            <a:ext cx="1060100" cy="485350"/>
          </a:xfrm>
          <a:prstGeom prst="rect">
            <a:avLst/>
          </a:prstGeom>
          <a:noFill/>
          <a:ln>
            <a:noFill/>
          </a:ln>
        </p:spPr>
      </p:pic>
      <p:pic>
        <p:nvPicPr>
          <p:cNvPr id="1093" name="Google Shape;1093;p105"/>
          <p:cNvPicPr preferRelativeResize="0"/>
          <p:nvPr/>
        </p:nvPicPr>
        <p:blipFill rotWithShape="1">
          <a:blip r:embed="rId5">
            <a:alphaModFix/>
          </a:blip>
          <a:srcRect b="15405" l="0" r="0" t="21251"/>
          <a:stretch/>
        </p:blipFill>
        <p:spPr>
          <a:xfrm>
            <a:off x="8127525" y="0"/>
            <a:ext cx="1016475" cy="643875"/>
          </a:xfrm>
          <a:prstGeom prst="rect">
            <a:avLst/>
          </a:prstGeom>
          <a:noFill/>
          <a:ln>
            <a:noFill/>
          </a:ln>
        </p:spPr>
      </p:pic>
      <p:sp>
        <p:nvSpPr>
          <p:cNvPr id="1094" name="Google Shape;1094;p105"/>
          <p:cNvSpPr txBox="1"/>
          <p:nvPr/>
        </p:nvSpPr>
        <p:spPr>
          <a:xfrm>
            <a:off x="480225" y="1266100"/>
            <a:ext cx="4091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ic Sans MS"/>
              <a:ea typeface="Comic Sans MS"/>
              <a:cs typeface="Comic Sans MS"/>
              <a:sym typeface="Comic Sans MS"/>
            </a:endParaRPr>
          </a:p>
        </p:txBody>
      </p:sp>
      <p:pic>
        <p:nvPicPr>
          <p:cNvPr id="1095" name="Google Shape;1095;p105"/>
          <p:cNvPicPr preferRelativeResize="0"/>
          <p:nvPr/>
        </p:nvPicPr>
        <p:blipFill rotWithShape="1">
          <a:blip r:embed="rId6">
            <a:alphaModFix/>
          </a:blip>
          <a:srcRect b="0" l="0" r="0" t="0"/>
          <a:stretch/>
        </p:blipFill>
        <p:spPr>
          <a:xfrm rot="-976427">
            <a:off x="734225" y="1251625"/>
            <a:ext cx="1870158" cy="1404700"/>
          </a:xfrm>
          <a:prstGeom prst="rect">
            <a:avLst/>
          </a:prstGeom>
          <a:noFill/>
          <a:ln>
            <a:noFill/>
          </a:ln>
        </p:spPr>
      </p:pic>
      <p:pic>
        <p:nvPicPr>
          <p:cNvPr id="1096" name="Google Shape;1096;p105"/>
          <p:cNvPicPr preferRelativeResize="0"/>
          <p:nvPr/>
        </p:nvPicPr>
        <p:blipFill rotWithShape="1">
          <a:blip r:embed="rId6">
            <a:alphaModFix/>
          </a:blip>
          <a:srcRect b="0" l="0" r="0" t="0"/>
          <a:stretch/>
        </p:blipFill>
        <p:spPr>
          <a:xfrm rot="462545">
            <a:off x="584050" y="3277550"/>
            <a:ext cx="1870158" cy="1404700"/>
          </a:xfrm>
          <a:prstGeom prst="rect">
            <a:avLst/>
          </a:prstGeom>
          <a:noFill/>
          <a:ln>
            <a:noFill/>
          </a:ln>
        </p:spPr>
      </p:pic>
      <p:pic>
        <p:nvPicPr>
          <p:cNvPr id="1097" name="Google Shape;1097;p105"/>
          <p:cNvPicPr preferRelativeResize="0"/>
          <p:nvPr/>
        </p:nvPicPr>
        <p:blipFill rotWithShape="1">
          <a:blip r:embed="rId6">
            <a:alphaModFix/>
          </a:blip>
          <a:srcRect b="0" l="0" r="0" t="0"/>
          <a:stretch/>
        </p:blipFill>
        <p:spPr>
          <a:xfrm flipH="1" rot="976427">
            <a:off x="3063850" y="2462975"/>
            <a:ext cx="1870158" cy="1404700"/>
          </a:xfrm>
          <a:prstGeom prst="rect">
            <a:avLst/>
          </a:prstGeom>
          <a:noFill/>
          <a:ln>
            <a:noFill/>
          </a:ln>
        </p:spPr>
      </p:pic>
      <p:sp>
        <p:nvSpPr>
          <p:cNvPr id="1098" name="Google Shape;1098;p105"/>
          <p:cNvSpPr/>
          <p:nvPr/>
        </p:nvSpPr>
        <p:spPr>
          <a:xfrm rot="-825252">
            <a:off x="2594876" y="3795778"/>
            <a:ext cx="5543049" cy="1082547"/>
          </a:xfrm>
          <a:prstGeom prst="curvedUpArrow">
            <a:avLst>
              <a:gd fmla="val 29747" name="adj1"/>
              <a:gd fmla="val 79164"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105"/>
          <p:cNvSpPr/>
          <p:nvPr/>
        </p:nvSpPr>
        <p:spPr>
          <a:xfrm rot="459064">
            <a:off x="2625478" y="1216135"/>
            <a:ext cx="5475446" cy="765228"/>
          </a:xfrm>
          <a:prstGeom prst="curvedDownArrow">
            <a:avLst>
              <a:gd fmla="val 25000" name="adj1"/>
              <a:gd fmla="val 95432" name="adj2"/>
              <a:gd fmla="val 29562"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105"/>
          <p:cNvSpPr/>
          <p:nvPr/>
        </p:nvSpPr>
        <p:spPr>
          <a:xfrm rot="657521">
            <a:off x="3756533" y="2030527"/>
            <a:ext cx="3886879" cy="572650"/>
          </a:xfrm>
          <a:prstGeom prst="curvedDown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10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Ma classe idéale : une classe qui me ressemble</a:t>
            </a:r>
            <a:endParaRPr>
              <a:solidFill>
                <a:srgbClr val="1C4587"/>
              </a:solidFill>
            </a:endParaRPr>
          </a:p>
        </p:txBody>
      </p:sp>
      <p:pic>
        <p:nvPicPr>
          <p:cNvPr id="1106" name="Google Shape;1106;p106"/>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107" name="Google Shape;1107;p106"/>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1108" name="Google Shape;1108;p106"/>
          <p:cNvSpPr txBox="1"/>
          <p:nvPr/>
        </p:nvSpPr>
        <p:spPr>
          <a:xfrm>
            <a:off x="530050" y="1342742"/>
            <a:ext cx="7874028" cy="2954625"/>
          </a:xfrm>
          <a:prstGeom prst="rect">
            <a:avLst/>
          </a:prstGeom>
          <a:noFill/>
          <a:ln>
            <a:noFill/>
          </a:ln>
        </p:spPr>
        <p:txBody>
          <a:bodyPr anchorCtr="0" anchor="t" bIns="91425" lIns="91425" spcFirstLastPara="1" rIns="91425" wrap="square" tIns="91425">
            <a:spAutoFit/>
          </a:bodyPr>
          <a:lstStyle/>
          <a:p>
            <a:pPr indent="-457200" lvl="0" marL="457200" marR="0" rtl="0" algn="l">
              <a:lnSpc>
                <a:spcPct val="100000"/>
              </a:lnSpc>
              <a:spcBef>
                <a:spcPts val="0"/>
              </a:spcBef>
              <a:spcAft>
                <a:spcPts val="0"/>
              </a:spcAft>
              <a:buClr>
                <a:srgbClr val="000000"/>
              </a:buClr>
              <a:buSzPts val="2000"/>
              <a:buFont typeface="Arial"/>
              <a:buAutoNum type="arabicPeriod"/>
            </a:pPr>
            <a:r>
              <a:rPr b="0" i="0" lang="fr" sz="2000" u="none" cap="none" strike="noStrike">
                <a:solidFill>
                  <a:srgbClr val="000000"/>
                </a:solidFill>
                <a:latin typeface="Comic Sans MS"/>
                <a:ea typeface="Comic Sans MS"/>
                <a:cs typeface="Comic Sans MS"/>
                <a:sym typeface="Comic Sans MS"/>
              </a:rPr>
              <a:t>Je décris ma classe idéale : </a:t>
            </a:r>
            <a:r>
              <a:rPr b="0" i="0" lang="fr" sz="2000" u="none" cap="none" strike="noStrike">
                <a:solidFill>
                  <a:srgbClr val="7030A0"/>
                </a:solidFill>
                <a:latin typeface="Comic Sans MS"/>
                <a:ea typeface="Comic Sans MS"/>
                <a:cs typeface="Comic Sans MS"/>
                <a:sym typeface="Comic Sans MS"/>
              </a:rPr>
              <a:t>espaces , organisation, modalités de travail, mobilier, matériel…  </a:t>
            </a:r>
            <a:r>
              <a:rPr b="1" i="0" lang="fr" sz="2000" u="none" cap="none" strike="noStrike">
                <a:solidFill>
                  <a:srgbClr val="0070C0"/>
                </a:solidFill>
                <a:latin typeface="Comic Sans MS"/>
                <a:ea typeface="Comic Sans MS"/>
                <a:cs typeface="Comic Sans MS"/>
                <a:sym typeface="Comic Sans MS"/>
              </a:rPr>
              <a:t>(plan de ma classe)</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Comic Sans MS"/>
              <a:ea typeface="Comic Sans MS"/>
              <a:cs typeface="Comic Sans MS"/>
              <a:sym typeface="Comic Sans MS"/>
            </a:endParaRPr>
          </a:p>
          <a:p>
            <a:pPr indent="-457200" lvl="0" marL="457200" marR="0" rtl="0" algn="l">
              <a:lnSpc>
                <a:spcPct val="100000"/>
              </a:lnSpc>
              <a:spcBef>
                <a:spcPts val="0"/>
              </a:spcBef>
              <a:spcAft>
                <a:spcPts val="0"/>
              </a:spcAft>
              <a:buClr>
                <a:srgbClr val="000000"/>
              </a:buClr>
              <a:buSzPts val="2000"/>
              <a:buFont typeface="Arial"/>
              <a:buAutoNum type="arabicPeriod"/>
            </a:pPr>
            <a:r>
              <a:rPr b="0" i="0" lang="fr" sz="2000" u="none" cap="none" strike="noStrike">
                <a:solidFill>
                  <a:srgbClr val="000000"/>
                </a:solidFill>
                <a:latin typeface="Comic Sans MS"/>
                <a:ea typeface="Comic Sans MS"/>
                <a:cs typeface="Comic Sans MS"/>
                <a:sym typeface="Comic Sans MS"/>
              </a:rPr>
              <a:t>J’indique ce que je vais changer dans ma classe : </a:t>
            </a:r>
            <a:r>
              <a:rPr b="0" i="0" lang="fr" sz="2000" u="none" cap="none" strike="noStrike">
                <a:solidFill>
                  <a:srgbClr val="7030A0"/>
                </a:solidFill>
                <a:latin typeface="Comic Sans MS"/>
                <a:ea typeface="Comic Sans MS"/>
                <a:cs typeface="Comic Sans MS"/>
                <a:sym typeface="Comic Sans MS"/>
              </a:rPr>
              <a:t>affichages, organisation des tables…</a:t>
            </a:r>
            <a:endParaRPr/>
          </a:p>
          <a:p>
            <a:pPr indent="-33020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7030A0"/>
              </a:solidFill>
              <a:latin typeface="Comic Sans MS"/>
              <a:ea typeface="Comic Sans MS"/>
              <a:cs typeface="Comic Sans MS"/>
              <a:sym typeface="Comic Sans MS"/>
            </a:endParaRPr>
          </a:p>
          <a:p>
            <a:pPr indent="-457200" lvl="0" marL="457200" marR="0" rtl="0" algn="l">
              <a:lnSpc>
                <a:spcPct val="100000"/>
              </a:lnSpc>
              <a:spcBef>
                <a:spcPts val="0"/>
              </a:spcBef>
              <a:spcAft>
                <a:spcPts val="0"/>
              </a:spcAft>
              <a:buClr>
                <a:srgbClr val="000000"/>
              </a:buClr>
              <a:buSzPts val="2000"/>
              <a:buFont typeface="Arial"/>
              <a:buAutoNum type="arabicPeriod"/>
            </a:pPr>
            <a:r>
              <a:rPr b="0" i="0" lang="fr" sz="2000" u="none" cap="none" strike="noStrike">
                <a:solidFill>
                  <a:schemeClr val="dk1"/>
                </a:solidFill>
                <a:latin typeface="Comic Sans MS"/>
                <a:ea typeface="Comic Sans MS"/>
                <a:cs typeface="Comic Sans MS"/>
                <a:sym typeface="Comic Sans MS"/>
              </a:rPr>
              <a:t>J’écris le matériel dont je vais avoir besoin </a:t>
            </a:r>
            <a:r>
              <a:rPr b="0" i="0" lang="fr" sz="2000" u="none" cap="none" strike="noStrike">
                <a:solidFill>
                  <a:srgbClr val="7030A0"/>
                </a:solidFill>
                <a:latin typeface="Comic Sans MS"/>
                <a:ea typeface="Comic Sans MS"/>
                <a:cs typeface="Comic Sans MS"/>
                <a:sym typeface="Comic Sans MS"/>
              </a:rPr>
              <a:t>(coussins, boites de rangement, pochettes de rangement, recyclage…)</a:t>
            </a:r>
            <a:endParaRPr b="0" i="0" sz="2000" u="none" cap="none" strike="noStrike">
              <a:solidFill>
                <a:srgbClr val="7030A0"/>
              </a:solidFill>
              <a:latin typeface="Comic Sans MS"/>
              <a:ea typeface="Comic Sans MS"/>
              <a:cs typeface="Comic Sans MS"/>
              <a:sym typeface="Comic Sans MS"/>
            </a:endParaRPr>
          </a:p>
        </p:txBody>
      </p:sp>
      <p:pic>
        <p:nvPicPr>
          <p:cNvPr descr="Résultat d’images pour minuteur 10 minutes" id="1109" name="Google Shape;1109;p106"/>
          <p:cNvPicPr preferRelativeResize="0"/>
          <p:nvPr/>
        </p:nvPicPr>
        <p:blipFill rotWithShape="1">
          <a:blip r:embed="rId5">
            <a:alphaModFix/>
          </a:blip>
          <a:srcRect b="0" l="0" r="0" t="0"/>
          <a:stretch/>
        </p:blipFill>
        <p:spPr>
          <a:xfrm>
            <a:off x="7519589" y="0"/>
            <a:ext cx="1440598" cy="1440598"/>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107"/>
          <p:cNvSpPr txBox="1"/>
          <p:nvPr>
            <p:ph type="title"/>
          </p:nvPr>
        </p:nvSpPr>
        <p:spPr>
          <a:xfrm>
            <a:off x="170985" y="617760"/>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sz="2000">
                <a:solidFill>
                  <a:srgbClr val="1C4587"/>
                </a:solidFill>
              </a:rPr>
              <a:t>Typologie des espaces</a:t>
            </a:r>
            <a:endParaRPr sz="2000">
              <a:solidFill>
                <a:srgbClr val="1C4587"/>
              </a:solidFill>
            </a:endParaRPr>
          </a:p>
        </p:txBody>
      </p:sp>
      <p:pic>
        <p:nvPicPr>
          <p:cNvPr id="1115" name="Google Shape;1115;p107"/>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116" name="Google Shape;1116;p107"/>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id="1117" name="Google Shape;1117;p107"/>
          <p:cNvPicPr preferRelativeResize="0"/>
          <p:nvPr/>
        </p:nvPicPr>
        <p:blipFill rotWithShape="1">
          <a:blip r:embed="rId5">
            <a:alphaModFix/>
          </a:blip>
          <a:srcRect b="0" l="11398" r="12102" t="0"/>
          <a:stretch/>
        </p:blipFill>
        <p:spPr>
          <a:xfrm>
            <a:off x="2936488" y="388679"/>
            <a:ext cx="6036527" cy="4179014"/>
          </a:xfrm>
          <a:prstGeom prst="rect">
            <a:avLst/>
          </a:prstGeom>
          <a:noFill/>
          <a:ln>
            <a:noFill/>
          </a:ln>
        </p:spPr>
      </p:pic>
      <p:sp>
        <p:nvSpPr>
          <p:cNvPr id="1118" name="Google Shape;1118;p107"/>
          <p:cNvSpPr txBox="1"/>
          <p:nvPr/>
        </p:nvSpPr>
        <p:spPr>
          <a:xfrm>
            <a:off x="250267" y="1478850"/>
            <a:ext cx="3455400" cy="218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 sz="1400" u="none" cap="none" strike="noStrike">
                <a:solidFill>
                  <a:srgbClr val="000000"/>
                </a:solidFill>
                <a:latin typeface="Comic Sans MS"/>
                <a:ea typeface="Comic Sans MS"/>
                <a:cs typeface="Comic Sans MS"/>
                <a:sym typeface="Comic Sans MS"/>
              </a:rPr>
              <a:t>Où peut-on retrouver ces espaces dans une classe ?</a:t>
            </a:r>
            <a:endParaRPr b="0" i="0" sz="1400" u="none" cap="none" strike="noStrike">
              <a:solidFill>
                <a:srgbClr val="000000"/>
              </a:solidFill>
              <a:latin typeface="Comic Sans MS"/>
              <a:ea typeface="Comic Sans MS"/>
              <a:cs typeface="Comic Sans MS"/>
              <a:sym typeface="Comic Sans MS"/>
            </a:endParaRPr>
          </a:p>
          <a:p>
            <a:pPr indent="-317500" lvl="0" marL="457200" marR="0" rtl="0" algn="l">
              <a:lnSpc>
                <a:spcPct val="100000"/>
              </a:lnSpc>
              <a:spcBef>
                <a:spcPts val="0"/>
              </a:spcBef>
              <a:spcAft>
                <a:spcPts val="0"/>
              </a:spcAft>
              <a:buClr>
                <a:srgbClr val="000000"/>
              </a:buClr>
              <a:buSzPts val="1400"/>
              <a:buFont typeface="Comic Sans MS"/>
              <a:buChar char="●"/>
            </a:pPr>
            <a:r>
              <a:rPr b="0" i="0" lang="fr" sz="1400" u="none" cap="none" strike="noStrike">
                <a:solidFill>
                  <a:srgbClr val="000000"/>
                </a:solidFill>
                <a:latin typeface="Comic Sans MS"/>
                <a:ea typeface="Comic Sans MS"/>
                <a:cs typeface="Comic Sans MS"/>
                <a:sym typeface="Comic Sans MS"/>
              </a:rPr>
              <a:t>Feu de camp</a:t>
            </a:r>
            <a:endParaRPr b="0" i="0" sz="1400" u="none" cap="none" strike="noStrike">
              <a:solidFill>
                <a:srgbClr val="000000"/>
              </a:solidFill>
              <a:latin typeface="Comic Sans MS"/>
              <a:ea typeface="Comic Sans MS"/>
              <a:cs typeface="Comic Sans MS"/>
              <a:sym typeface="Comic Sans MS"/>
            </a:endParaRPr>
          </a:p>
          <a:p>
            <a:pPr indent="-317500" lvl="0" marL="457200" marR="0" rtl="0" algn="l">
              <a:lnSpc>
                <a:spcPct val="100000"/>
              </a:lnSpc>
              <a:spcBef>
                <a:spcPts val="0"/>
              </a:spcBef>
              <a:spcAft>
                <a:spcPts val="0"/>
              </a:spcAft>
              <a:buClr>
                <a:srgbClr val="000000"/>
              </a:buClr>
              <a:buSzPts val="1400"/>
              <a:buFont typeface="Comic Sans MS"/>
              <a:buChar char="●"/>
            </a:pPr>
            <a:r>
              <a:rPr b="0" i="0" lang="fr" sz="1400" u="none" cap="none" strike="noStrike">
                <a:solidFill>
                  <a:srgbClr val="000000"/>
                </a:solidFill>
                <a:latin typeface="Comic Sans MS"/>
                <a:ea typeface="Comic Sans MS"/>
                <a:cs typeface="Comic Sans MS"/>
                <a:sym typeface="Comic Sans MS"/>
              </a:rPr>
              <a:t>Scène</a:t>
            </a:r>
            <a:endParaRPr b="0" i="0" sz="1400" u="none" cap="none" strike="noStrike">
              <a:solidFill>
                <a:srgbClr val="000000"/>
              </a:solidFill>
              <a:latin typeface="Comic Sans MS"/>
              <a:ea typeface="Comic Sans MS"/>
              <a:cs typeface="Comic Sans MS"/>
              <a:sym typeface="Comic Sans MS"/>
            </a:endParaRPr>
          </a:p>
          <a:p>
            <a:pPr indent="-317500" lvl="0" marL="457200" marR="0" rtl="0" algn="l">
              <a:lnSpc>
                <a:spcPct val="100000"/>
              </a:lnSpc>
              <a:spcBef>
                <a:spcPts val="0"/>
              </a:spcBef>
              <a:spcAft>
                <a:spcPts val="0"/>
              </a:spcAft>
              <a:buClr>
                <a:srgbClr val="000000"/>
              </a:buClr>
              <a:buSzPts val="1400"/>
              <a:buFont typeface="Comic Sans MS"/>
              <a:buChar char="●"/>
            </a:pPr>
            <a:r>
              <a:rPr b="0" i="0" lang="fr" sz="1400" u="none" cap="none" strike="noStrike">
                <a:solidFill>
                  <a:srgbClr val="000000"/>
                </a:solidFill>
                <a:latin typeface="Comic Sans MS"/>
                <a:ea typeface="Comic Sans MS"/>
                <a:cs typeface="Comic Sans MS"/>
                <a:sym typeface="Comic Sans MS"/>
              </a:rPr>
              <a:t>Grotte</a:t>
            </a:r>
            <a:endParaRPr b="0" i="0" sz="1400" u="none" cap="none" strike="noStrike">
              <a:solidFill>
                <a:srgbClr val="000000"/>
              </a:solidFill>
              <a:latin typeface="Comic Sans MS"/>
              <a:ea typeface="Comic Sans MS"/>
              <a:cs typeface="Comic Sans MS"/>
              <a:sym typeface="Comic Sans MS"/>
            </a:endParaRPr>
          </a:p>
          <a:p>
            <a:pPr indent="-317500" lvl="0" marL="457200" marR="0" rtl="0" algn="l">
              <a:lnSpc>
                <a:spcPct val="100000"/>
              </a:lnSpc>
              <a:spcBef>
                <a:spcPts val="0"/>
              </a:spcBef>
              <a:spcAft>
                <a:spcPts val="0"/>
              </a:spcAft>
              <a:buClr>
                <a:srgbClr val="000000"/>
              </a:buClr>
              <a:buSzPts val="1400"/>
              <a:buFont typeface="Comic Sans MS"/>
              <a:buChar char="●"/>
            </a:pPr>
            <a:r>
              <a:rPr b="0" i="0" lang="fr" sz="1400" u="none" cap="none" strike="noStrike">
                <a:solidFill>
                  <a:srgbClr val="000000"/>
                </a:solidFill>
                <a:latin typeface="Comic Sans MS"/>
                <a:ea typeface="Comic Sans MS"/>
                <a:cs typeface="Comic Sans MS"/>
                <a:sym typeface="Comic Sans MS"/>
              </a:rPr>
              <a:t>Oasis</a:t>
            </a:r>
            <a:endParaRPr b="0" i="0" sz="1400" u="none" cap="none" strike="noStrike">
              <a:solidFill>
                <a:srgbClr val="000000"/>
              </a:solidFill>
              <a:latin typeface="Comic Sans MS"/>
              <a:ea typeface="Comic Sans MS"/>
              <a:cs typeface="Comic Sans MS"/>
              <a:sym typeface="Comic Sans MS"/>
            </a:endParaRPr>
          </a:p>
          <a:p>
            <a:pPr indent="-317500" lvl="0" marL="457200" marR="0" rtl="0" algn="l">
              <a:lnSpc>
                <a:spcPct val="100000"/>
              </a:lnSpc>
              <a:spcBef>
                <a:spcPts val="0"/>
              </a:spcBef>
              <a:spcAft>
                <a:spcPts val="0"/>
              </a:spcAft>
              <a:buClr>
                <a:srgbClr val="000000"/>
              </a:buClr>
              <a:buSzPts val="1400"/>
              <a:buFont typeface="Comic Sans MS"/>
              <a:buChar char="●"/>
            </a:pPr>
            <a:r>
              <a:rPr b="0" i="0" lang="fr" sz="1400" u="none" cap="none" strike="noStrike">
                <a:solidFill>
                  <a:srgbClr val="000000"/>
                </a:solidFill>
                <a:latin typeface="Comic Sans MS"/>
                <a:ea typeface="Comic Sans MS"/>
                <a:cs typeface="Comic Sans MS"/>
                <a:sym typeface="Comic Sans MS"/>
              </a:rPr>
              <a:t>Labo</a:t>
            </a:r>
            <a:endParaRPr b="0" i="0" sz="1400" u="none" cap="none" strike="noStrike">
              <a:solidFill>
                <a:srgbClr val="000000"/>
              </a:solidFill>
              <a:latin typeface="Comic Sans MS"/>
              <a:ea typeface="Comic Sans MS"/>
              <a:cs typeface="Comic Sans MS"/>
              <a:sym typeface="Comic Sans MS"/>
            </a:endParaRPr>
          </a:p>
          <a:p>
            <a:pPr indent="-317500" lvl="0" marL="457200" marR="0" rtl="0" algn="l">
              <a:lnSpc>
                <a:spcPct val="100000"/>
              </a:lnSpc>
              <a:spcBef>
                <a:spcPts val="0"/>
              </a:spcBef>
              <a:spcAft>
                <a:spcPts val="0"/>
              </a:spcAft>
              <a:buClr>
                <a:srgbClr val="000000"/>
              </a:buClr>
              <a:buSzPts val="1400"/>
              <a:buFont typeface="Comic Sans MS"/>
              <a:buChar char="●"/>
            </a:pPr>
            <a:r>
              <a:rPr b="0" i="0" lang="fr" sz="1400" u="none" cap="none" strike="noStrike">
                <a:solidFill>
                  <a:srgbClr val="000000"/>
                </a:solidFill>
                <a:latin typeface="Comic Sans MS"/>
                <a:ea typeface="Comic Sans MS"/>
                <a:cs typeface="Comic Sans MS"/>
                <a:sym typeface="Comic Sans MS"/>
              </a:rPr>
              <a:t>Source</a:t>
            </a:r>
            <a:endParaRPr b="0" i="0" sz="14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omic Sans MS"/>
              <a:ea typeface="Comic Sans MS"/>
              <a:cs typeface="Comic Sans MS"/>
              <a:sym typeface="Comic Sans MS"/>
            </a:endParaRPr>
          </a:p>
        </p:txBody>
      </p:sp>
      <p:sp>
        <p:nvSpPr>
          <p:cNvPr id="1119" name="Google Shape;1119;p107"/>
          <p:cNvSpPr txBox="1"/>
          <p:nvPr/>
        </p:nvSpPr>
        <p:spPr>
          <a:xfrm>
            <a:off x="530050" y="4238293"/>
            <a:ext cx="7596600" cy="4617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fr" sz="1800" u="none" cap="none" strike="noStrike">
                <a:solidFill>
                  <a:srgbClr val="0000FF"/>
                </a:solidFill>
                <a:latin typeface="Comic Sans MS"/>
                <a:ea typeface="Comic Sans MS"/>
                <a:cs typeface="Comic Sans MS"/>
                <a:sym typeface="Comic Sans MS"/>
              </a:rPr>
              <a:t>Nommer chaque espace et essayer d’y associer une des métaphores</a:t>
            </a:r>
            <a:endParaRPr b="0" i="0" sz="1400" u="none" cap="none" strike="noStrike">
              <a:solidFill>
                <a:srgbClr val="0000FF"/>
              </a:solidFill>
              <a:latin typeface="Comic Sans MS"/>
              <a:ea typeface="Comic Sans MS"/>
              <a:cs typeface="Comic Sans MS"/>
              <a:sym typeface="Comic Sans MS"/>
            </a:endParaRPr>
          </a:p>
        </p:txBody>
      </p:sp>
      <p:sp>
        <p:nvSpPr>
          <p:cNvPr id="1120" name="Google Shape;1120;p107"/>
          <p:cNvSpPr/>
          <p:nvPr/>
        </p:nvSpPr>
        <p:spPr>
          <a:xfrm>
            <a:off x="3204117" y="3066393"/>
            <a:ext cx="308262" cy="223025"/>
          </a:xfrm>
          <a:prstGeom prst="rect">
            <a:avLst/>
          </a:prstGeom>
          <a:solidFill>
            <a:schemeClr val="accen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 sz="1400" u="none" cap="none" strike="noStrike">
                <a:solidFill>
                  <a:schemeClr val="lt1"/>
                </a:solidFill>
                <a:latin typeface="Arial"/>
                <a:ea typeface="Arial"/>
                <a:cs typeface="Arial"/>
                <a:sym typeface="Arial"/>
              </a:rPr>
              <a:t>1</a:t>
            </a:r>
            <a:endParaRPr/>
          </a:p>
        </p:txBody>
      </p:sp>
      <p:sp>
        <p:nvSpPr>
          <p:cNvPr id="1121" name="Google Shape;1121;p107"/>
          <p:cNvSpPr/>
          <p:nvPr/>
        </p:nvSpPr>
        <p:spPr>
          <a:xfrm>
            <a:off x="5361751" y="1652590"/>
            <a:ext cx="308262" cy="223025"/>
          </a:xfrm>
          <a:prstGeom prst="rect">
            <a:avLst/>
          </a:prstGeom>
          <a:solidFill>
            <a:schemeClr val="accen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 sz="1400" u="none" cap="none" strike="noStrike">
                <a:solidFill>
                  <a:schemeClr val="lt1"/>
                </a:solidFill>
                <a:latin typeface="Arial"/>
                <a:ea typeface="Arial"/>
                <a:cs typeface="Arial"/>
                <a:sym typeface="Arial"/>
              </a:rPr>
              <a:t>2</a:t>
            </a:r>
            <a:endParaRPr/>
          </a:p>
        </p:txBody>
      </p:sp>
      <p:sp>
        <p:nvSpPr>
          <p:cNvPr id="1122" name="Google Shape;1122;p107"/>
          <p:cNvSpPr/>
          <p:nvPr/>
        </p:nvSpPr>
        <p:spPr>
          <a:xfrm>
            <a:off x="5262757" y="2744498"/>
            <a:ext cx="308262" cy="223025"/>
          </a:xfrm>
          <a:prstGeom prst="rect">
            <a:avLst/>
          </a:prstGeom>
          <a:solidFill>
            <a:schemeClr val="accen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 sz="1400" u="none" cap="none" strike="noStrike">
                <a:solidFill>
                  <a:schemeClr val="lt1"/>
                </a:solidFill>
                <a:latin typeface="Arial"/>
                <a:ea typeface="Arial"/>
                <a:cs typeface="Arial"/>
                <a:sym typeface="Arial"/>
              </a:rPr>
              <a:t>3</a:t>
            </a:r>
            <a:endParaRPr/>
          </a:p>
        </p:txBody>
      </p:sp>
      <p:sp>
        <p:nvSpPr>
          <p:cNvPr id="1123" name="Google Shape;1123;p107"/>
          <p:cNvSpPr/>
          <p:nvPr/>
        </p:nvSpPr>
        <p:spPr>
          <a:xfrm>
            <a:off x="6790402" y="1919126"/>
            <a:ext cx="241610" cy="204560"/>
          </a:xfrm>
          <a:prstGeom prst="rect">
            <a:avLst/>
          </a:prstGeom>
          <a:solidFill>
            <a:schemeClr val="accen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 sz="1400" u="none" cap="none" strike="noStrike">
                <a:solidFill>
                  <a:schemeClr val="lt1"/>
                </a:solidFill>
                <a:latin typeface="Arial"/>
                <a:ea typeface="Arial"/>
                <a:cs typeface="Arial"/>
                <a:sym typeface="Arial"/>
              </a:rPr>
              <a:t>4</a:t>
            </a:r>
            <a:endParaRPr/>
          </a:p>
        </p:txBody>
      </p:sp>
      <p:sp>
        <p:nvSpPr>
          <p:cNvPr id="1124" name="Google Shape;1124;p107"/>
          <p:cNvSpPr/>
          <p:nvPr/>
        </p:nvSpPr>
        <p:spPr>
          <a:xfrm>
            <a:off x="5759732" y="3616934"/>
            <a:ext cx="308262" cy="223025"/>
          </a:xfrm>
          <a:prstGeom prst="rect">
            <a:avLst/>
          </a:prstGeom>
          <a:solidFill>
            <a:schemeClr val="accen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 sz="1400" u="none" cap="none" strike="noStrike">
                <a:solidFill>
                  <a:schemeClr val="lt1"/>
                </a:solidFill>
                <a:latin typeface="Arial"/>
                <a:ea typeface="Arial"/>
                <a:cs typeface="Arial"/>
                <a:sym typeface="Arial"/>
              </a:rPr>
              <a:t>5</a:t>
            </a:r>
            <a:endParaRPr/>
          </a:p>
        </p:txBody>
      </p:sp>
      <p:sp>
        <p:nvSpPr>
          <p:cNvPr id="1125" name="Google Shape;1125;p107"/>
          <p:cNvSpPr/>
          <p:nvPr/>
        </p:nvSpPr>
        <p:spPr>
          <a:xfrm>
            <a:off x="7000671" y="2917004"/>
            <a:ext cx="308262" cy="223025"/>
          </a:xfrm>
          <a:prstGeom prst="rect">
            <a:avLst/>
          </a:prstGeom>
          <a:solidFill>
            <a:schemeClr val="accen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 sz="1400" u="none" cap="none" strike="noStrike">
                <a:solidFill>
                  <a:schemeClr val="lt1"/>
                </a:solidFill>
                <a:latin typeface="Arial"/>
                <a:ea typeface="Arial"/>
                <a:cs typeface="Arial"/>
                <a:sym typeface="Arial"/>
              </a:rPr>
              <a:t>6</a:t>
            </a:r>
            <a:endParaRPr/>
          </a:p>
        </p:txBody>
      </p:sp>
      <p:sp>
        <p:nvSpPr>
          <p:cNvPr id="1126" name="Google Shape;1126;p107"/>
          <p:cNvSpPr/>
          <p:nvPr/>
        </p:nvSpPr>
        <p:spPr>
          <a:xfrm>
            <a:off x="7972519" y="2438997"/>
            <a:ext cx="308262" cy="223025"/>
          </a:xfrm>
          <a:prstGeom prst="rect">
            <a:avLst/>
          </a:prstGeom>
          <a:solidFill>
            <a:schemeClr val="accen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 sz="1400" u="none" cap="none" strike="noStrike">
                <a:solidFill>
                  <a:schemeClr val="lt1"/>
                </a:solidFill>
                <a:latin typeface="Arial"/>
                <a:ea typeface="Arial"/>
                <a:cs typeface="Arial"/>
                <a:sym typeface="Arial"/>
              </a:rPr>
              <a:t>7</a:t>
            </a:r>
            <a:endParaRPr/>
          </a:p>
        </p:txBody>
      </p:sp>
      <p:sp>
        <p:nvSpPr>
          <p:cNvPr id="1127" name="Google Shape;1127;p107"/>
          <p:cNvSpPr/>
          <p:nvPr/>
        </p:nvSpPr>
        <p:spPr>
          <a:xfrm>
            <a:off x="8281385" y="1744453"/>
            <a:ext cx="308262" cy="223025"/>
          </a:xfrm>
          <a:prstGeom prst="rect">
            <a:avLst/>
          </a:prstGeom>
          <a:solidFill>
            <a:schemeClr val="accen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 sz="1400" u="none" cap="none" strike="noStrike">
                <a:solidFill>
                  <a:schemeClr val="lt1"/>
                </a:solidFill>
                <a:latin typeface="Arial"/>
                <a:ea typeface="Arial"/>
                <a:cs typeface="Arial"/>
                <a:sym typeface="Arial"/>
              </a:rPr>
              <a:t>8</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108"/>
          <p:cNvSpPr txBox="1"/>
          <p:nvPr>
            <p:ph type="title"/>
          </p:nvPr>
        </p:nvSpPr>
        <p:spPr>
          <a:xfrm>
            <a:off x="1315309" y="68176"/>
            <a:ext cx="6728437"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La classe de maternelle, une piste possible</a:t>
            </a:r>
            <a:endParaRPr>
              <a:solidFill>
                <a:srgbClr val="1C4587"/>
              </a:solidFill>
            </a:endParaRPr>
          </a:p>
        </p:txBody>
      </p:sp>
      <p:pic>
        <p:nvPicPr>
          <p:cNvPr id="1133" name="Google Shape;1133;p108"/>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134" name="Google Shape;1134;p108"/>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1135" name="Google Shape;1135;p108"/>
          <p:cNvSpPr txBox="1"/>
          <p:nvPr/>
        </p:nvSpPr>
        <p:spPr>
          <a:xfrm>
            <a:off x="245686" y="1166976"/>
            <a:ext cx="1868465" cy="252373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fr" sz="1900" u="none" cap="none" strike="noStrike">
                <a:solidFill>
                  <a:srgbClr val="0000FF"/>
                </a:solidFill>
                <a:latin typeface="Comic Sans MS"/>
                <a:ea typeface="Comic Sans MS"/>
                <a:cs typeface="Comic Sans MS"/>
                <a:sym typeface="Comic Sans MS"/>
              </a:rPr>
              <a:t>Que peut-on garder de l’organisation d’une classe maternelle pour les classes de cycles 2 et 3 ?</a:t>
            </a:r>
            <a:endParaRPr b="0" i="0" sz="2000" u="none" cap="none" strike="noStrike">
              <a:solidFill>
                <a:srgbClr val="000000"/>
              </a:solidFill>
              <a:latin typeface="Comic Sans MS"/>
              <a:ea typeface="Comic Sans MS"/>
              <a:cs typeface="Comic Sans MS"/>
              <a:sym typeface="Comic Sans MS"/>
            </a:endParaRPr>
          </a:p>
        </p:txBody>
      </p:sp>
      <p:pic>
        <p:nvPicPr>
          <p:cNvPr id="1136" name="Google Shape;1136;p108"/>
          <p:cNvPicPr preferRelativeResize="0"/>
          <p:nvPr/>
        </p:nvPicPr>
        <p:blipFill rotWithShape="1">
          <a:blip r:embed="rId5">
            <a:alphaModFix/>
          </a:blip>
          <a:srcRect b="0" l="0" r="0" t="0"/>
          <a:stretch/>
        </p:blipFill>
        <p:spPr>
          <a:xfrm>
            <a:off x="2114151" y="526100"/>
            <a:ext cx="6814259" cy="4549224"/>
          </a:xfrm>
          <a:prstGeom prst="rect">
            <a:avLst/>
          </a:prstGeom>
          <a:noFill/>
          <a:ln>
            <a:noFill/>
          </a:ln>
        </p:spPr>
      </p:pic>
      <p:sp>
        <p:nvSpPr>
          <p:cNvPr id="1137" name="Google Shape;1137;p108"/>
          <p:cNvSpPr/>
          <p:nvPr/>
        </p:nvSpPr>
        <p:spPr>
          <a:xfrm>
            <a:off x="5084956" y="2384240"/>
            <a:ext cx="371708" cy="247448"/>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3</a:t>
            </a:r>
            <a:endParaRPr/>
          </a:p>
        </p:txBody>
      </p:sp>
      <p:sp>
        <p:nvSpPr>
          <p:cNvPr id="1138" name="Google Shape;1138;p108"/>
          <p:cNvSpPr/>
          <p:nvPr/>
        </p:nvSpPr>
        <p:spPr>
          <a:xfrm>
            <a:off x="3002530" y="3346962"/>
            <a:ext cx="371708" cy="247448"/>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1</a:t>
            </a:r>
            <a:endParaRPr/>
          </a:p>
        </p:txBody>
      </p:sp>
      <p:sp>
        <p:nvSpPr>
          <p:cNvPr id="1139" name="Google Shape;1139;p108"/>
          <p:cNvSpPr/>
          <p:nvPr/>
        </p:nvSpPr>
        <p:spPr>
          <a:xfrm>
            <a:off x="3313517" y="4026191"/>
            <a:ext cx="318242" cy="188638"/>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2</a:t>
            </a:r>
            <a:endParaRPr/>
          </a:p>
        </p:txBody>
      </p:sp>
      <p:sp>
        <p:nvSpPr>
          <p:cNvPr id="1140" name="Google Shape;1140;p108"/>
          <p:cNvSpPr/>
          <p:nvPr/>
        </p:nvSpPr>
        <p:spPr>
          <a:xfrm>
            <a:off x="4813610" y="1491522"/>
            <a:ext cx="371708" cy="247448"/>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4</a:t>
            </a:r>
            <a:endParaRPr/>
          </a:p>
        </p:txBody>
      </p:sp>
      <p:sp>
        <p:nvSpPr>
          <p:cNvPr id="1141" name="Google Shape;1141;p108"/>
          <p:cNvSpPr/>
          <p:nvPr/>
        </p:nvSpPr>
        <p:spPr>
          <a:xfrm>
            <a:off x="6211229" y="1800077"/>
            <a:ext cx="360556" cy="193841"/>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5</a:t>
            </a:r>
            <a:endParaRPr/>
          </a:p>
        </p:txBody>
      </p:sp>
      <p:sp>
        <p:nvSpPr>
          <p:cNvPr id="1142" name="Google Shape;1142;p108"/>
          <p:cNvSpPr/>
          <p:nvPr/>
        </p:nvSpPr>
        <p:spPr>
          <a:xfrm>
            <a:off x="3928946" y="4493676"/>
            <a:ext cx="371708" cy="247448"/>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6</a:t>
            </a:r>
            <a:endParaRPr/>
          </a:p>
        </p:txBody>
      </p:sp>
      <p:sp>
        <p:nvSpPr>
          <p:cNvPr id="1143" name="Google Shape;1143;p108"/>
          <p:cNvSpPr/>
          <p:nvPr/>
        </p:nvSpPr>
        <p:spPr>
          <a:xfrm>
            <a:off x="4478209" y="4055596"/>
            <a:ext cx="318242" cy="188638"/>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7</a:t>
            </a:r>
            <a:endParaRPr/>
          </a:p>
        </p:txBody>
      </p:sp>
      <p:sp>
        <p:nvSpPr>
          <p:cNvPr id="1144" name="Google Shape;1144;p108"/>
          <p:cNvSpPr/>
          <p:nvPr/>
        </p:nvSpPr>
        <p:spPr>
          <a:xfrm>
            <a:off x="4948850" y="3566990"/>
            <a:ext cx="371708" cy="247448"/>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8</a:t>
            </a:r>
            <a:endParaRPr/>
          </a:p>
        </p:txBody>
      </p:sp>
      <p:sp>
        <p:nvSpPr>
          <p:cNvPr id="1145" name="Google Shape;1145;p108"/>
          <p:cNvSpPr/>
          <p:nvPr/>
        </p:nvSpPr>
        <p:spPr>
          <a:xfrm>
            <a:off x="6843995" y="2851361"/>
            <a:ext cx="371708" cy="247448"/>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9</a:t>
            </a:r>
            <a:endParaRPr/>
          </a:p>
        </p:txBody>
      </p:sp>
      <p:sp>
        <p:nvSpPr>
          <p:cNvPr id="1146" name="Google Shape;1146;p108"/>
          <p:cNvSpPr/>
          <p:nvPr/>
        </p:nvSpPr>
        <p:spPr>
          <a:xfrm>
            <a:off x="7475033" y="2532820"/>
            <a:ext cx="412595" cy="197736"/>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10</a:t>
            </a:r>
            <a:endParaRPr/>
          </a:p>
        </p:txBody>
      </p:sp>
      <p:sp>
        <p:nvSpPr>
          <p:cNvPr id="1147" name="Google Shape;1147;p108"/>
          <p:cNvSpPr/>
          <p:nvPr/>
        </p:nvSpPr>
        <p:spPr>
          <a:xfrm>
            <a:off x="6843995" y="1896997"/>
            <a:ext cx="430317" cy="247448"/>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11</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10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Ma classe idéale : une classe qui me ressemble</a:t>
            </a:r>
            <a:endParaRPr>
              <a:solidFill>
                <a:srgbClr val="1C4587"/>
              </a:solidFill>
            </a:endParaRPr>
          </a:p>
        </p:txBody>
      </p:sp>
      <p:pic>
        <p:nvPicPr>
          <p:cNvPr id="1153" name="Google Shape;1153;p109"/>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154" name="Google Shape;1154;p109"/>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descr="Tabouret d'assise dynamique | Autisme Diffusion" id="1155" name="Google Shape;1155;p109"/>
          <p:cNvPicPr preferRelativeResize="0"/>
          <p:nvPr/>
        </p:nvPicPr>
        <p:blipFill rotWithShape="1">
          <a:blip r:embed="rId5">
            <a:alphaModFix/>
          </a:blip>
          <a:srcRect b="0" l="0" r="0" t="0"/>
          <a:stretch/>
        </p:blipFill>
        <p:spPr>
          <a:xfrm>
            <a:off x="0" y="961659"/>
            <a:ext cx="1999785" cy="1999785"/>
          </a:xfrm>
          <a:prstGeom prst="rect">
            <a:avLst/>
          </a:prstGeom>
          <a:noFill/>
          <a:ln>
            <a:noFill/>
          </a:ln>
        </p:spPr>
      </p:pic>
      <p:sp>
        <p:nvSpPr>
          <p:cNvPr id="1156" name="Google Shape;1156;p109"/>
          <p:cNvSpPr txBox="1"/>
          <p:nvPr/>
        </p:nvSpPr>
        <p:spPr>
          <a:xfrm>
            <a:off x="1627306" y="1334304"/>
            <a:ext cx="162416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 sz="2000" u="none" cap="none" strike="noStrike">
                <a:solidFill>
                  <a:srgbClr val="0070C0"/>
                </a:solidFill>
                <a:latin typeface="Arial"/>
                <a:ea typeface="Arial"/>
                <a:cs typeface="Arial"/>
                <a:sym typeface="Arial"/>
              </a:rPr>
              <a:t>Les assises</a:t>
            </a:r>
            <a:endParaRPr/>
          </a:p>
        </p:txBody>
      </p:sp>
      <p:pic>
        <p:nvPicPr>
          <p:cNvPr descr="Ztool – Educated Furniture" id="1157" name="Google Shape;1157;p109"/>
          <p:cNvPicPr preferRelativeResize="0"/>
          <p:nvPr/>
        </p:nvPicPr>
        <p:blipFill rotWithShape="1">
          <a:blip r:embed="rId6">
            <a:alphaModFix/>
          </a:blip>
          <a:srcRect b="0" l="0" r="0" t="0"/>
          <a:stretch/>
        </p:blipFill>
        <p:spPr>
          <a:xfrm>
            <a:off x="6034643" y="1017725"/>
            <a:ext cx="1918453" cy="1918453"/>
          </a:xfrm>
          <a:prstGeom prst="rect">
            <a:avLst/>
          </a:prstGeom>
          <a:noFill/>
          <a:ln>
            <a:noFill/>
          </a:ln>
        </p:spPr>
      </p:pic>
      <p:pic>
        <p:nvPicPr>
          <p:cNvPr descr="Table Portable ZTOOL : Honico mobilier scolaire et de collectivité" id="1158" name="Google Shape;1158;p109"/>
          <p:cNvPicPr preferRelativeResize="0"/>
          <p:nvPr/>
        </p:nvPicPr>
        <p:blipFill rotWithShape="1">
          <a:blip r:embed="rId7">
            <a:alphaModFix/>
          </a:blip>
          <a:srcRect b="0" l="0" r="0" t="0"/>
          <a:stretch/>
        </p:blipFill>
        <p:spPr>
          <a:xfrm>
            <a:off x="6260598" y="2475570"/>
            <a:ext cx="2749588" cy="2446091"/>
          </a:xfrm>
          <a:prstGeom prst="rect">
            <a:avLst/>
          </a:prstGeom>
          <a:noFill/>
          <a:ln>
            <a:noFill/>
          </a:ln>
        </p:spPr>
      </p:pic>
      <p:pic>
        <p:nvPicPr>
          <p:cNvPr descr="Pouvoir bouger sans bouger pour se concentrer - Blog Hop'Toys" id="1159" name="Google Shape;1159;p109"/>
          <p:cNvPicPr preferRelativeResize="0"/>
          <p:nvPr/>
        </p:nvPicPr>
        <p:blipFill rotWithShape="1">
          <a:blip r:embed="rId8">
            <a:alphaModFix/>
          </a:blip>
          <a:srcRect b="0" l="0" r="0" t="0"/>
          <a:stretch/>
        </p:blipFill>
        <p:spPr>
          <a:xfrm>
            <a:off x="1367915" y="2744687"/>
            <a:ext cx="4475324" cy="2271227"/>
          </a:xfrm>
          <a:prstGeom prst="rect">
            <a:avLst/>
          </a:prstGeom>
          <a:noFill/>
          <a:ln>
            <a:noFill/>
          </a:ln>
        </p:spPr>
      </p:pic>
      <p:pic>
        <p:nvPicPr>
          <p:cNvPr descr="Stretchy Resistance Fidget Bands Toy for Kids 10 Pack Bounce Kick ..." id="1160" name="Google Shape;1160;p109"/>
          <p:cNvPicPr preferRelativeResize="0"/>
          <p:nvPr/>
        </p:nvPicPr>
        <p:blipFill rotWithShape="1">
          <a:blip r:embed="rId9">
            <a:alphaModFix/>
          </a:blip>
          <a:srcRect b="0" l="0" r="0" t="0"/>
          <a:stretch/>
        </p:blipFill>
        <p:spPr>
          <a:xfrm>
            <a:off x="3873163" y="1017725"/>
            <a:ext cx="1539786" cy="153978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3. Les classes dédoublées</a:t>
            </a:r>
            <a:endParaRPr>
              <a:solidFill>
                <a:srgbClr val="1C4587"/>
              </a:solidFill>
            </a:endParaRPr>
          </a:p>
        </p:txBody>
      </p:sp>
      <p:sp>
        <p:nvSpPr>
          <p:cNvPr id="279" name="Google Shape;279;p11"/>
          <p:cNvSpPr txBox="1"/>
          <p:nvPr>
            <p:ph idx="1" type="body"/>
          </p:nvPr>
        </p:nvSpPr>
        <p:spPr>
          <a:xfrm>
            <a:off x="917050" y="1017725"/>
            <a:ext cx="7350900" cy="35511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just">
              <a:lnSpc>
                <a:spcPct val="150000"/>
              </a:lnSpc>
              <a:spcBef>
                <a:spcPts val="0"/>
              </a:spcBef>
              <a:spcAft>
                <a:spcPts val="0"/>
              </a:spcAft>
              <a:buClr>
                <a:schemeClr val="dk1"/>
              </a:buClr>
              <a:buSzPct val="61110"/>
              <a:buFont typeface="Arial"/>
              <a:buNone/>
            </a:pPr>
            <a:r>
              <a:rPr lang="fr"/>
              <a:t>Dans le 1er degré en éducation prioritaire, c’est le déploiement depuis 2017 des classes dédoublées en CP et CE1. </a:t>
            </a:r>
            <a:r>
              <a:rPr lang="fr">
                <a:highlight>
                  <a:srgbClr val="FFFF00"/>
                </a:highlight>
              </a:rPr>
              <a:t>La question des espaces étaient déjà posée dans les classes à double ou triple niveaux !</a:t>
            </a:r>
            <a:endParaRPr>
              <a:highlight>
                <a:srgbClr val="FFFF00"/>
              </a:highlight>
            </a:endParaRPr>
          </a:p>
          <a:p>
            <a:pPr indent="0" lvl="0" marL="0" rtl="0" algn="just">
              <a:lnSpc>
                <a:spcPct val="150000"/>
              </a:lnSpc>
              <a:spcBef>
                <a:spcPts val="0"/>
              </a:spcBef>
              <a:spcAft>
                <a:spcPts val="0"/>
              </a:spcAft>
              <a:buClr>
                <a:schemeClr val="dk1"/>
              </a:buClr>
              <a:buSzPct val="61110"/>
              <a:buFont typeface="Arial"/>
              <a:buNone/>
            </a:pPr>
            <a:r>
              <a:t/>
            </a:r>
            <a:endParaRPr/>
          </a:p>
          <a:p>
            <a:pPr indent="0" lvl="0" marL="0" rtl="0" algn="just">
              <a:lnSpc>
                <a:spcPct val="150000"/>
              </a:lnSpc>
              <a:spcBef>
                <a:spcPts val="0"/>
              </a:spcBef>
              <a:spcAft>
                <a:spcPts val="0"/>
              </a:spcAft>
              <a:buSzPct val="117647"/>
              <a:buNone/>
            </a:pPr>
            <a:r>
              <a:rPr lang="fr"/>
              <a:t>En réduisant le nombre d’élèves dans la salle de classe, les pratiques des enseignants ont été réinterrogées, transformées. La question de </a:t>
            </a:r>
            <a:r>
              <a:rPr b="1" lang="fr"/>
              <a:t>l’organisation de l’espace</a:t>
            </a:r>
            <a:r>
              <a:rPr lang="fr"/>
              <a:t>, de sa modularité, du déplacement en son sein, de sa flexibilité ou encore de son adaptation aux enjeux d’apprentissages a été posée.</a:t>
            </a:r>
            <a:endParaRPr/>
          </a:p>
          <a:p>
            <a:pPr indent="0" lvl="0" marL="0" rtl="0" algn="just">
              <a:lnSpc>
                <a:spcPct val="150000"/>
              </a:lnSpc>
              <a:spcBef>
                <a:spcPts val="0"/>
              </a:spcBef>
              <a:spcAft>
                <a:spcPts val="0"/>
              </a:spcAft>
              <a:buSzPct val="117647"/>
              <a:buNone/>
            </a:pPr>
            <a:r>
              <a:t/>
            </a:r>
            <a:endParaRPr/>
          </a:p>
          <a:p>
            <a:pPr indent="0" lvl="0" marL="0" rtl="0" algn="just">
              <a:lnSpc>
                <a:spcPct val="150000"/>
              </a:lnSpc>
              <a:spcBef>
                <a:spcPts val="0"/>
              </a:spcBef>
              <a:spcAft>
                <a:spcPts val="0"/>
              </a:spcAft>
              <a:buSzPct val="117647"/>
              <a:buNone/>
            </a:pPr>
            <a:r>
              <a:rPr b="1" lang="fr"/>
              <a:t>Les temporalités</a:t>
            </a:r>
            <a:r>
              <a:rPr lang="fr"/>
              <a:t> ont fait l’objet de la même attention concernant les rythmes d’apprentissage, d’acquisition, d’évolution, de progression.</a:t>
            </a:r>
            <a:endParaRPr/>
          </a:p>
        </p:txBody>
      </p:sp>
      <p:pic>
        <p:nvPicPr>
          <p:cNvPr id="280" name="Google Shape;280;p11"/>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281" name="Google Shape;281;p11"/>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pic>
        <p:nvPicPr>
          <p:cNvPr id="1165" name="Google Shape;1165;p110"/>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166" name="Google Shape;1166;p110"/>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descr="MINUTEUR ELECTRONIQUE AIMANTÉ USTENSILE DE CUISINE PLUSIEURS COULEURS ..." id="1167" name="Google Shape;1167;p110"/>
          <p:cNvPicPr preferRelativeResize="0"/>
          <p:nvPr/>
        </p:nvPicPr>
        <p:blipFill rotWithShape="1">
          <a:blip r:embed="rId5">
            <a:alphaModFix/>
          </a:blip>
          <a:srcRect b="0" l="0" r="0" t="0"/>
          <a:stretch/>
        </p:blipFill>
        <p:spPr>
          <a:xfrm>
            <a:off x="130379" y="422783"/>
            <a:ext cx="2540337" cy="2540337"/>
          </a:xfrm>
          <a:prstGeom prst="rect">
            <a:avLst/>
          </a:prstGeom>
          <a:noFill/>
          <a:ln>
            <a:noFill/>
          </a:ln>
        </p:spPr>
      </p:pic>
      <p:pic>
        <p:nvPicPr>
          <p:cNvPr descr="Minuteur magnétique Big Time To Go | Les indispensables du prof ..." id="1168" name="Google Shape;1168;p110"/>
          <p:cNvPicPr preferRelativeResize="0"/>
          <p:nvPr/>
        </p:nvPicPr>
        <p:blipFill rotWithShape="1">
          <a:blip r:embed="rId6">
            <a:alphaModFix/>
          </a:blip>
          <a:srcRect b="0" l="0" r="0" t="0"/>
          <a:stretch/>
        </p:blipFill>
        <p:spPr>
          <a:xfrm>
            <a:off x="5710353" y="1069202"/>
            <a:ext cx="3039637" cy="3005096"/>
          </a:xfrm>
          <a:prstGeom prst="rect">
            <a:avLst/>
          </a:prstGeom>
          <a:noFill/>
          <a:ln>
            <a:noFill/>
          </a:ln>
        </p:spPr>
      </p:pic>
      <p:pic>
        <p:nvPicPr>
          <p:cNvPr descr="4 Chronomètres classiques pour le sport | Appareils de mesure | Pearl.fr" id="1169" name="Google Shape;1169;p110"/>
          <p:cNvPicPr preferRelativeResize="0"/>
          <p:nvPr/>
        </p:nvPicPr>
        <p:blipFill rotWithShape="1">
          <a:blip r:embed="rId7">
            <a:alphaModFix/>
          </a:blip>
          <a:srcRect b="0" l="0" r="0" t="0"/>
          <a:stretch/>
        </p:blipFill>
        <p:spPr>
          <a:xfrm>
            <a:off x="3161745" y="789829"/>
            <a:ext cx="2198275" cy="1646387"/>
          </a:xfrm>
          <a:prstGeom prst="rect">
            <a:avLst/>
          </a:prstGeom>
          <a:noFill/>
          <a:ln>
            <a:noFill/>
          </a:ln>
        </p:spPr>
      </p:pic>
      <p:pic>
        <p:nvPicPr>
          <p:cNvPr descr="Lot de 5 sabliers de durées différentes - Dyslexie et dyspraxie" id="1170" name="Google Shape;1170;p110"/>
          <p:cNvPicPr preferRelativeResize="0"/>
          <p:nvPr/>
        </p:nvPicPr>
        <p:blipFill rotWithShape="1">
          <a:blip r:embed="rId8">
            <a:alphaModFix/>
          </a:blip>
          <a:srcRect b="0" l="0" r="0" t="0"/>
          <a:stretch/>
        </p:blipFill>
        <p:spPr>
          <a:xfrm>
            <a:off x="1988013" y="2454345"/>
            <a:ext cx="3624767" cy="2540395"/>
          </a:xfrm>
          <a:prstGeom prst="rect">
            <a:avLst/>
          </a:prstGeom>
          <a:noFill/>
          <a:ln>
            <a:noFill/>
          </a:ln>
        </p:spPr>
      </p:pic>
      <p:sp>
        <p:nvSpPr>
          <p:cNvPr id="1171" name="Google Shape;1171;p110"/>
          <p:cNvSpPr txBox="1"/>
          <p:nvPr>
            <p:ph type="title"/>
          </p:nvPr>
        </p:nvSpPr>
        <p:spPr>
          <a:xfrm>
            <a:off x="1190479" y="199000"/>
            <a:ext cx="7314184"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Ma classe idéale : une classe qui me ressemble</a:t>
            </a:r>
            <a:endParaRPr>
              <a:solidFill>
                <a:srgbClr val="1C4587"/>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1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Ma classe idéale : une classe qui me ressemble</a:t>
            </a:r>
            <a:endParaRPr>
              <a:solidFill>
                <a:srgbClr val="1C4587"/>
              </a:solidFill>
            </a:endParaRPr>
          </a:p>
        </p:txBody>
      </p:sp>
      <p:pic>
        <p:nvPicPr>
          <p:cNvPr id="1177" name="Google Shape;1177;p111"/>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178" name="Google Shape;1178;p111"/>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descr="Download Table Pliante En Bois Enfant Pictures" id="1179" name="Google Shape;1179;p111"/>
          <p:cNvPicPr preferRelativeResize="0"/>
          <p:nvPr/>
        </p:nvPicPr>
        <p:blipFill rotWithShape="1">
          <a:blip r:embed="rId5">
            <a:alphaModFix/>
          </a:blip>
          <a:srcRect b="0" l="0" r="0" t="0"/>
          <a:stretch/>
        </p:blipFill>
        <p:spPr>
          <a:xfrm>
            <a:off x="311700" y="907164"/>
            <a:ext cx="1789074" cy="1789074"/>
          </a:xfrm>
          <a:prstGeom prst="rect">
            <a:avLst/>
          </a:prstGeom>
          <a:noFill/>
          <a:ln>
            <a:noFill/>
          </a:ln>
        </p:spPr>
      </p:pic>
      <p:pic>
        <p:nvPicPr>
          <p:cNvPr descr="Airex Airex Coronella oefenmat 185x60x1.5cm - Disporta Belgium BV" id="1180" name="Google Shape;1180;p111"/>
          <p:cNvPicPr preferRelativeResize="0"/>
          <p:nvPr/>
        </p:nvPicPr>
        <p:blipFill rotWithShape="1">
          <a:blip r:embed="rId6">
            <a:alphaModFix/>
          </a:blip>
          <a:srcRect b="0" l="0" r="0" t="0"/>
          <a:stretch/>
        </p:blipFill>
        <p:spPr>
          <a:xfrm>
            <a:off x="5988371" y="1017725"/>
            <a:ext cx="2843929" cy="2132947"/>
          </a:xfrm>
          <a:prstGeom prst="rect">
            <a:avLst/>
          </a:prstGeom>
          <a:noFill/>
          <a:ln>
            <a:noFill/>
          </a:ln>
        </p:spPr>
      </p:pic>
      <p:pic>
        <p:nvPicPr>
          <p:cNvPr descr="Top 5 des casques anti-bruits - Auticiel" id="1181" name="Google Shape;1181;p111"/>
          <p:cNvPicPr preferRelativeResize="0"/>
          <p:nvPr/>
        </p:nvPicPr>
        <p:blipFill rotWithShape="1">
          <a:blip r:embed="rId7">
            <a:alphaModFix/>
          </a:blip>
          <a:srcRect b="0" l="0" r="0" t="0"/>
          <a:stretch/>
        </p:blipFill>
        <p:spPr>
          <a:xfrm>
            <a:off x="3387681" y="888391"/>
            <a:ext cx="1937182" cy="1937182"/>
          </a:xfrm>
          <a:prstGeom prst="rect">
            <a:avLst/>
          </a:prstGeom>
          <a:noFill/>
          <a:ln>
            <a:noFill/>
          </a:ln>
        </p:spPr>
      </p:pic>
      <p:pic>
        <p:nvPicPr>
          <p:cNvPr descr="Obálka A4 PP s drukem mix barev - Obálky s drukem | VIKPAP GROUP" id="1182" name="Google Shape;1182;p111"/>
          <p:cNvPicPr preferRelativeResize="0"/>
          <p:nvPr/>
        </p:nvPicPr>
        <p:blipFill rotWithShape="1">
          <a:blip r:embed="rId8">
            <a:alphaModFix/>
          </a:blip>
          <a:srcRect b="0" l="0" r="0" t="0"/>
          <a:stretch/>
        </p:blipFill>
        <p:spPr>
          <a:xfrm>
            <a:off x="1200643" y="2191786"/>
            <a:ext cx="2843929" cy="2843929"/>
          </a:xfrm>
          <a:prstGeom prst="rect">
            <a:avLst/>
          </a:prstGeom>
          <a:noFill/>
          <a:ln>
            <a:noFill/>
          </a:ln>
        </p:spPr>
      </p:pic>
      <p:pic>
        <p:nvPicPr>
          <p:cNvPr descr="Pochette plastique - Comparez les prix pour professionnels sur Hellopro ..." id="1183" name="Google Shape;1183;p111"/>
          <p:cNvPicPr preferRelativeResize="0"/>
          <p:nvPr/>
        </p:nvPicPr>
        <p:blipFill rotWithShape="1">
          <a:blip r:embed="rId9">
            <a:alphaModFix/>
          </a:blip>
          <a:srcRect b="0" l="0" r="0" t="0"/>
          <a:stretch/>
        </p:blipFill>
        <p:spPr>
          <a:xfrm>
            <a:off x="5099430" y="2696238"/>
            <a:ext cx="2316028" cy="2316028"/>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112"/>
          <p:cNvSpPr txBox="1"/>
          <p:nvPr>
            <p:ph type="title"/>
          </p:nvPr>
        </p:nvSpPr>
        <p:spPr>
          <a:xfrm>
            <a:off x="1166626" y="58449"/>
            <a:ext cx="6996067"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fr">
                <a:solidFill>
                  <a:srgbClr val="1C4587"/>
                </a:solidFill>
              </a:rPr>
              <a:t>Ma classe idéale : une classe qui me ressemble</a:t>
            </a:r>
            <a:endParaRPr>
              <a:solidFill>
                <a:srgbClr val="1C4587"/>
              </a:solidFill>
            </a:endParaRPr>
          </a:p>
        </p:txBody>
      </p:sp>
      <p:pic>
        <p:nvPicPr>
          <p:cNvPr id="1189" name="Google Shape;1189;p112"/>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190" name="Google Shape;1190;p112"/>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graphicFrame>
        <p:nvGraphicFramePr>
          <p:cNvPr id="1191" name="Google Shape;1191;p112"/>
          <p:cNvGraphicFramePr/>
          <p:nvPr/>
        </p:nvGraphicFramePr>
        <p:xfrm>
          <a:off x="1166626" y="572700"/>
          <a:ext cx="3000000" cy="3000000"/>
        </p:xfrm>
        <a:graphic>
          <a:graphicData uri="http://schemas.openxmlformats.org/drawingml/2006/table">
            <a:tbl>
              <a:tblPr bandRow="1" firstCol="1" firstRow="1">
                <a:noFill/>
                <a:tableStyleId>{F47692DE-4B6C-486C-815F-058C706B9B2F}</a:tableStyleId>
              </a:tblPr>
              <a:tblGrid>
                <a:gridCol w="1652400"/>
                <a:gridCol w="1652400"/>
                <a:gridCol w="1653125"/>
                <a:gridCol w="1653125"/>
              </a:tblGrid>
              <a:tr h="187475">
                <a:tc>
                  <a:txBody>
                    <a:bodyPr/>
                    <a:lstStyle/>
                    <a:p>
                      <a:pPr indent="0" lvl="0" marL="0" marR="0" rtl="0" algn="l">
                        <a:lnSpc>
                          <a:spcPct val="107000"/>
                        </a:lnSpc>
                        <a:spcBef>
                          <a:spcPts val="0"/>
                        </a:spcBef>
                        <a:spcAft>
                          <a:spcPts val="0"/>
                        </a:spcAft>
                        <a:buNone/>
                      </a:pPr>
                      <a:r>
                        <a:rPr lang="fr" sz="900" u="none" cap="none" strike="noStrike"/>
                        <a:t> </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nombre</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Prix unitaire</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Prix total</a:t>
                      </a:r>
                      <a:endParaRPr sz="900" u="none" cap="none" strike="noStrike">
                        <a:latin typeface="Calibri"/>
                        <a:ea typeface="Calibri"/>
                        <a:cs typeface="Calibri"/>
                        <a:sym typeface="Calibri"/>
                      </a:endParaRPr>
                    </a:p>
                  </a:txBody>
                  <a:tcPr marT="0" marB="0" marR="59050" marL="59050"/>
                </a:tc>
              </a:tr>
              <a:tr h="176675">
                <a:tc gridSpan="4">
                  <a:txBody>
                    <a:bodyPr/>
                    <a:lstStyle/>
                    <a:p>
                      <a:pPr indent="0" lvl="0" marL="0" marR="0" rtl="0" algn="l">
                        <a:lnSpc>
                          <a:spcPct val="107000"/>
                        </a:lnSpc>
                        <a:spcBef>
                          <a:spcPts val="0"/>
                        </a:spcBef>
                        <a:spcAft>
                          <a:spcPts val="0"/>
                        </a:spcAft>
                        <a:buNone/>
                      </a:pPr>
                      <a:r>
                        <a:rPr lang="fr" sz="900" u="none" cap="none" strike="noStrike"/>
                        <a:t>Mobilier</a:t>
                      </a:r>
                      <a:endParaRPr sz="900" u="none" cap="none" strike="noStrike">
                        <a:latin typeface="Calibri"/>
                        <a:ea typeface="Calibri"/>
                        <a:cs typeface="Calibri"/>
                        <a:sym typeface="Calibri"/>
                      </a:endParaRPr>
                    </a:p>
                  </a:txBody>
                  <a:tcPr marT="0" marB="0" marR="59050" marL="59050"/>
                </a:tc>
                <a:tc hMerge="1"/>
                <a:tc hMerge="1"/>
                <a:tc hMerge="1"/>
              </a:tr>
              <a:tr h="176675">
                <a:tc>
                  <a:txBody>
                    <a:bodyPr/>
                    <a:lstStyle/>
                    <a:p>
                      <a:pPr indent="0" lvl="0" marL="0" marR="0" rtl="0" algn="l">
                        <a:lnSpc>
                          <a:spcPct val="107000"/>
                        </a:lnSpc>
                        <a:spcBef>
                          <a:spcPts val="0"/>
                        </a:spcBef>
                        <a:spcAft>
                          <a:spcPts val="0"/>
                        </a:spcAft>
                        <a:buNone/>
                      </a:pPr>
                      <a:r>
                        <a:rPr lang="fr" sz="900" u="none" cap="none" strike="noStrike"/>
                        <a:t>Tapis pliable</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1</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40</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40</a:t>
                      </a:r>
                      <a:endParaRPr sz="900" u="none" cap="none" strike="noStrike">
                        <a:latin typeface="Calibri"/>
                        <a:ea typeface="Calibri"/>
                        <a:cs typeface="Calibri"/>
                        <a:sym typeface="Calibri"/>
                      </a:endParaRPr>
                    </a:p>
                  </a:txBody>
                  <a:tcPr marT="0" marB="0" marR="59050" marL="59050"/>
                </a:tc>
              </a:tr>
              <a:tr h="342400">
                <a:tc>
                  <a:txBody>
                    <a:bodyPr/>
                    <a:lstStyle/>
                    <a:p>
                      <a:pPr indent="0" lvl="0" marL="0" marR="0" rtl="0" algn="l">
                        <a:lnSpc>
                          <a:spcPct val="107000"/>
                        </a:lnSpc>
                        <a:spcBef>
                          <a:spcPts val="0"/>
                        </a:spcBef>
                        <a:spcAft>
                          <a:spcPts val="0"/>
                        </a:spcAft>
                        <a:buNone/>
                      </a:pPr>
                      <a:r>
                        <a:rPr lang="fr" sz="900" u="none" cap="none" strike="noStrike"/>
                        <a:t>Lot de 2 tables basses</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1</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40</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40</a:t>
                      </a:r>
                      <a:endParaRPr sz="900" u="none" cap="none" strike="noStrike">
                        <a:latin typeface="Calibri"/>
                        <a:ea typeface="Calibri"/>
                        <a:cs typeface="Calibri"/>
                        <a:sym typeface="Calibri"/>
                      </a:endParaRPr>
                    </a:p>
                  </a:txBody>
                  <a:tcPr marT="0" marB="0" marR="59050" marL="59050"/>
                </a:tc>
              </a:tr>
              <a:tr h="176675">
                <a:tc gridSpan="4">
                  <a:txBody>
                    <a:bodyPr/>
                    <a:lstStyle/>
                    <a:p>
                      <a:pPr indent="0" lvl="0" marL="0" marR="0" rtl="0" algn="l">
                        <a:lnSpc>
                          <a:spcPct val="107000"/>
                        </a:lnSpc>
                        <a:spcBef>
                          <a:spcPts val="0"/>
                        </a:spcBef>
                        <a:spcAft>
                          <a:spcPts val="0"/>
                        </a:spcAft>
                        <a:buNone/>
                      </a:pPr>
                      <a:r>
                        <a:rPr lang="fr" sz="900" u="none" cap="none" strike="noStrike"/>
                        <a:t>Assises</a:t>
                      </a:r>
                      <a:endParaRPr sz="900" u="none" cap="none" strike="noStrike">
                        <a:latin typeface="Calibri"/>
                        <a:ea typeface="Calibri"/>
                        <a:cs typeface="Calibri"/>
                        <a:sym typeface="Calibri"/>
                      </a:endParaRPr>
                    </a:p>
                  </a:txBody>
                  <a:tcPr marT="0" marB="0" marR="59050" marL="59050"/>
                </a:tc>
                <a:tc hMerge="1"/>
                <a:tc hMerge="1"/>
                <a:tc hMerge="1"/>
              </a:tr>
              <a:tr h="176675">
                <a:tc>
                  <a:txBody>
                    <a:bodyPr/>
                    <a:lstStyle/>
                    <a:p>
                      <a:pPr indent="0" lvl="0" marL="0" marR="0" rtl="0" algn="l">
                        <a:lnSpc>
                          <a:spcPct val="107000"/>
                        </a:lnSpc>
                        <a:spcBef>
                          <a:spcPts val="0"/>
                        </a:spcBef>
                        <a:spcAft>
                          <a:spcPts val="0"/>
                        </a:spcAft>
                        <a:buNone/>
                      </a:pPr>
                      <a:r>
                        <a:rPr lang="fr" sz="900" u="none" cap="none" strike="noStrike"/>
                        <a:t>ballon</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8</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15</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120</a:t>
                      </a:r>
                      <a:endParaRPr sz="900" u="none" cap="none" strike="noStrike">
                        <a:latin typeface="Calibri"/>
                        <a:ea typeface="Calibri"/>
                        <a:cs typeface="Calibri"/>
                        <a:sym typeface="Calibri"/>
                      </a:endParaRPr>
                    </a:p>
                  </a:txBody>
                  <a:tcPr marT="0" marB="0" marR="59050" marL="59050"/>
                </a:tc>
              </a:tr>
              <a:tr h="176675">
                <a:tc>
                  <a:txBody>
                    <a:bodyPr/>
                    <a:lstStyle/>
                    <a:p>
                      <a:pPr indent="0" lvl="0" marL="0" marR="0" rtl="0" algn="l">
                        <a:lnSpc>
                          <a:spcPct val="107000"/>
                        </a:lnSpc>
                        <a:spcBef>
                          <a:spcPts val="0"/>
                        </a:spcBef>
                        <a:spcAft>
                          <a:spcPts val="0"/>
                        </a:spcAft>
                        <a:buNone/>
                      </a:pPr>
                      <a:r>
                        <a:rPr lang="fr" sz="900" u="none" cap="none" strike="noStrike"/>
                        <a:t>Ztool</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8</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30</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240</a:t>
                      </a:r>
                      <a:endParaRPr sz="900" u="none" cap="none" strike="noStrike">
                        <a:latin typeface="Calibri"/>
                        <a:ea typeface="Calibri"/>
                        <a:cs typeface="Calibri"/>
                        <a:sym typeface="Calibri"/>
                      </a:endParaRPr>
                    </a:p>
                  </a:txBody>
                  <a:tcPr marT="0" marB="0" marR="59050" marL="59050"/>
                </a:tc>
              </a:tr>
              <a:tr h="176675">
                <a:tc>
                  <a:txBody>
                    <a:bodyPr/>
                    <a:lstStyle/>
                    <a:p>
                      <a:pPr indent="0" lvl="0" marL="0" marR="0" rtl="0" algn="l">
                        <a:lnSpc>
                          <a:spcPct val="107000"/>
                        </a:lnSpc>
                        <a:spcBef>
                          <a:spcPts val="0"/>
                        </a:spcBef>
                        <a:spcAft>
                          <a:spcPts val="0"/>
                        </a:spcAft>
                        <a:buNone/>
                      </a:pPr>
                      <a:r>
                        <a:rPr lang="fr" sz="900" u="none" cap="none" strike="noStrike"/>
                        <a:t>Tabouret oscillant</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8</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46</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368</a:t>
                      </a:r>
                      <a:endParaRPr sz="900" u="none" cap="none" strike="noStrike">
                        <a:latin typeface="Calibri"/>
                        <a:ea typeface="Calibri"/>
                        <a:cs typeface="Calibri"/>
                        <a:sym typeface="Calibri"/>
                      </a:endParaRPr>
                    </a:p>
                  </a:txBody>
                  <a:tcPr marT="0" marB="0" marR="59050" marL="59050"/>
                </a:tc>
              </a:tr>
              <a:tr h="176675">
                <a:tc>
                  <a:txBody>
                    <a:bodyPr/>
                    <a:lstStyle/>
                    <a:p>
                      <a:pPr indent="0" lvl="0" marL="0" marR="0" rtl="0" algn="l">
                        <a:lnSpc>
                          <a:spcPct val="107000"/>
                        </a:lnSpc>
                        <a:spcBef>
                          <a:spcPts val="0"/>
                        </a:spcBef>
                        <a:spcAft>
                          <a:spcPts val="0"/>
                        </a:spcAft>
                        <a:buNone/>
                      </a:pPr>
                      <a:r>
                        <a:rPr lang="fr" sz="900" u="none" cap="none" strike="noStrike"/>
                        <a:t>canapé</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1</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100</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100</a:t>
                      </a:r>
                      <a:endParaRPr sz="900" u="none" cap="none" strike="noStrike">
                        <a:latin typeface="Calibri"/>
                        <a:ea typeface="Calibri"/>
                        <a:cs typeface="Calibri"/>
                        <a:sym typeface="Calibri"/>
                      </a:endParaRPr>
                    </a:p>
                  </a:txBody>
                  <a:tcPr marT="0" marB="0" marR="59050" marL="59050"/>
                </a:tc>
              </a:tr>
              <a:tr h="176675">
                <a:tc gridSpan="4">
                  <a:txBody>
                    <a:bodyPr/>
                    <a:lstStyle/>
                    <a:p>
                      <a:pPr indent="0" lvl="0" marL="0" marR="0" rtl="0" algn="l">
                        <a:lnSpc>
                          <a:spcPct val="107000"/>
                        </a:lnSpc>
                        <a:spcBef>
                          <a:spcPts val="0"/>
                        </a:spcBef>
                        <a:spcAft>
                          <a:spcPts val="0"/>
                        </a:spcAft>
                        <a:buNone/>
                      </a:pPr>
                      <a:r>
                        <a:rPr lang="fr" sz="900" u="none" cap="none" strike="noStrike"/>
                        <a:t>Petit matériel</a:t>
                      </a:r>
                      <a:endParaRPr sz="900" u="none" cap="none" strike="noStrike">
                        <a:latin typeface="Calibri"/>
                        <a:ea typeface="Calibri"/>
                        <a:cs typeface="Calibri"/>
                        <a:sym typeface="Calibri"/>
                      </a:endParaRPr>
                    </a:p>
                  </a:txBody>
                  <a:tcPr marT="0" marB="0" marR="59050" marL="59050"/>
                </a:tc>
                <a:tc hMerge="1"/>
                <a:tc hMerge="1"/>
                <a:tc hMerge="1"/>
              </a:tr>
              <a:tr h="176675">
                <a:tc>
                  <a:txBody>
                    <a:bodyPr/>
                    <a:lstStyle/>
                    <a:p>
                      <a:pPr indent="0" lvl="0" marL="0" marR="0" rtl="0" algn="l">
                        <a:lnSpc>
                          <a:spcPct val="107000"/>
                        </a:lnSpc>
                        <a:spcBef>
                          <a:spcPts val="0"/>
                        </a:spcBef>
                        <a:spcAft>
                          <a:spcPts val="0"/>
                        </a:spcAft>
                        <a:buNone/>
                      </a:pPr>
                      <a:r>
                        <a:rPr lang="fr" sz="900" u="none" cap="none" strike="noStrike"/>
                        <a:t>Bacs ateliers</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18</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50 euros le lot de 6</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150</a:t>
                      </a:r>
                      <a:endParaRPr sz="900" u="none" cap="none" strike="noStrike">
                        <a:latin typeface="Calibri"/>
                        <a:ea typeface="Calibri"/>
                        <a:cs typeface="Calibri"/>
                        <a:sym typeface="Calibri"/>
                      </a:endParaRPr>
                    </a:p>
                  </a:txBody>
                  <a:tcPr marT="0" marB="0" marR="59050" marL="59050"/>
                </a:tc>
              </a:tr>
              <a:tr h="176675">
                <a:tc>
                  <a:txBody>
                    <a:bodyPr/>
                    <a:lstStyle/>
                    <a:p>
                      <a:pPr indent="0" lvl="0" marL="0" marR="0" rtl="0" algn="l">
                        <a:lnSpc>
                          <a:spcPct val="107000"/>
                        </a:lnSpc>
                        <a:spcBef>
                          <a:spcPts val="0"/>
                        </a:spcBef>
                        <a:spcAft>
                          <a:spcPts val="0"/>
                        </a:spcAft>
                        <a:buNone/>
                      </a:pPr>
                      <a:r>
                        <a:rPr lang="fr" sz="900" u="none" cap="none" strike="noStrike"/>
                        <a:t>Boites ateliers</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20</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30 euros le lot de 10</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60</a:t>
                      </a:r>
                      <a:endParaRPr sz="900" u="none" cap="none" strike="noStrike">
                        <a:latin typeface="Calibri"/>
                        <a:ea typeface="Calibri"/>
                        <a:cs typeface="Calibri"/>
                        <a:sym typeface="Calibri"/>
                      </a:endParaRPr>
                    </a:p>
                  </a:txBody>
                  <a:tcPr marT="0" marB="0" marR="59050" marL="59050"/>
                </a:tc>
              </a:tr>
              <a:tr h="361550">
                <a:tc>
                  <a:txBody>
                    <a:bodyPr/>
                    <a:lstStyle/>
                    <a:p>
                      <a:pPr indent="0" lvl="0" marL="0" marR="0" rtl="0" algn="l">
                        <a:lnSpc>
                          <a:spcPct val="107000"/>
                        </a:lnSpc>
                        <a:spcBef>
                          <a:spcPts val="0"/>
                        </a:spcBef>
                        <a:spcAft>
                          <a:spcPts val="0"/>
                        </a:spcAft>
                        <a:buNone/>
                      </a:pPr>
                      <a:r>
                        <a:rPr lang="fr" sz="900" u="none" cap="none" strike="noStrike"/>
                        <a:t>Petites pochettes ateliers</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30</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10 euros le lot de 10</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30</a:t>
                      </a:r>
                      <a:endParaRPr sz="900" u="none" cap="none" strike="noStrike">
                        <a:latin typeface="Calibri"/>
                        <a:ea typeface="Calibri"/>
                        <a:cs typeface="Calibri"/>
                        <a:sym typeface="Calibri"/>
                      </a:endParaRPr>
                    </a:p>
                  </a:txBody>
                  <a:tcPr marT="0" marB="0" marR="59050" marL="59050"/>
                </a:tc>
              </a:tr>
              <a:tr h="361550">
                <a:tc>
                  <a:txBody>
                    <a:bodyPr/>
                    <a:lstStyle/>
                    <a:p>
                      <a:pPr indent="0" lvl="0" marL="0" marR="0" rtl="0" algn="l">
                        <a:lnSpc>
                          <a:spcPct val="107000"/>
                        </a:lnSpc>
                        <a:spcBef>
                          <a:spcPts val="0"/>
                        </a:spcBef>
                        <a:spcAft>
                          <a:spcPts val="0"/>
                        </a:spcAft>
                        <a:buNone/>
                      </a:pPr>
                      <a:r>
                        <a:rPr lang="fr" sz="900" u="none" cap="none" strike="noStrike"/>
                        <a:t>Grandes pochettes ateliers</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30</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10 euros le lot de 10</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30</a:t>
                      </a:r>
                      <a:endParaRPr sz="900" u="none" cap="none" strike="noStrike">
                        <a:latin typeface="Calibri"/>
                        <a:ea typeface="Calibri"/>
                        <a:cs typeface="Calibri"/>
                        <a:sym typeface="Calibri"/>
                      </a:endParaRPr>
                    </a:p>
                  </a:txBody>
                  <a:tcPr marT="0" marB="0" marR="59050" marL="59050"/>
                </a:tc>
              </a:tr>
              <a:tr h="361550">
                <a:tc>
                  <a:txBody>
                    <a:bodyPr/>
                    <a:lstStyle/>
                    <a:p>
                      <a:pPr indent="0" lvl="0" marL="0" marR="0" rtl="0" algn="l">
                        <a:lnSpc>
                          <a:spcPct val="107000"/>
                        </a:lnSpc>
                        <a:spcBef>
                          <a:spcPts val="0"/>
                        </a:spcBef>
                        <a:spcAft>
                          <a:spcPts val="0"/>
                        </a:spcAft>
                        <a:buNone/>
                      </a:pPr>
                      <a:r>
                        <a:rPr lang="fr" sz="900" u="none" cap="none" strike="noStrike"/>
                        <a:t>Tableau d’affichage ateliers</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1</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20</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20</a:t>
                      </a:r>
                      <a:endParaRPr sz="900" u="none" cap="none" strike="noStrike">
                        <a:latin typeface="Calibri"/>
                        <a:ea typeface="Calibri"/>
                        <a:cs typeface="Calibri"/>
                        <a:sym typeface="Calibri"/>
                      </a:endParaRPr>
                    </a:p>
                  </a:txBody>
                  <a:tcPr marT="0" marB="0" marR="59050" marL="59050"/>
                </a:tc>
              </a:tr>
              <a:tr h="342400">
                <a:tc>
                  <a:txBody>
                    <a:bodyPr/>
                    <a:lstStyle/>
                    <a:p>
                      <a:pPr indent="0" lvl="0" marL="0" marR="0" rtl="0" algn="l">
                        <a:lnSpc>
                          <a:spcPct val="107000"/>
                        </a:lnSpc>
                        <a:spcBef>
                          <a:spcPts val="0"/>
                        </a:spcBef>
                        <a:spcAft>
                          <a:spcPts val="0"/>
                        </a:spcAft>
                        <a:buNone/>
                      </a:pPr>
                      <a:r>
                        <a:rPr lang="fr" sz="900" u="none" cap="none" strike="noStrike"/>
                        <a:t>Chrono pour fluence</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6</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50 euros le lot de 6</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50</a:t>
                      </a:r>
                      <a:endParaRPr sz="900" u="none" cap="none" strike="noStrike">
                        <a:latin typeface="Calibri"/>
                        <a:ea typeface="Calibri"/>
                        <a:cs typeface="Calibri"/>
                        <a:sym typeface="Calibri"/>
                      </a:endParaRPr>
                    </a:p>
                  </a:txBody>
                  <a:tcPr marT="0" marB="0" marR="59050" marL="59050"/>
                </a:tc>
              </a:tr>
              <a:tr h="176675">
                <a:tc>
                  <a:txBody>
                    <a:bodyPr/>
                    <a:lstStyle/>
                    <a:p>
                      <a:pPr indent="0" lvl="0" marL="0" marR="0" rtl="0" algn="l">
                        <a:lnSpc>
                          <a:spcPct val="107000"/>
                        </a:lnSpc>
                        <a:spcBef>
                          <a:spcPts val="0"/>
                        </a:spcBef>
                        <a:spcAft>
                          <a:spcPts val="0"/>
                        </a:spcAft>
                        <a:buNone/>
                      </a:pPr>
                      <a:r>
                        <a:rPr lang="fr" sz="900" u="none" cap="none" strike="noStrike"/>
                        <a:t>Time timer géant</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1</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20</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20</a:t>
                      </a:r>
                      <a:endParaRPr sz="900" u="none" cap="none" strike="noStrike">
                        <a:latin typeface="Calibri"/>
                        <a:ea typeface="Calibri"/>
                        <a:cs typeface="Calibri"/>
                        <a:sym typeface="Calibri"/>
                      </a:endParaRPr>
                    </a:p>
                  </a:txBody>
                  <a:tcPr marT="0" marB="0" marR="59050" marL="59050"/>
                </a:tc>
              </a:tr>
              <a:tr h="176675">
                <a:tc>
                  <a:txBody>
                    <a:bodyPr/>
                    <a:lstStyle/>
                    <a:p>
                      <a:pPr indent="0" lvl="0" marL="0" marR="0" rtl="0" algn="l">
                        <a:lnSpc>
                          <a:spcPct val="107000"/>
                        </a:lnSpc>
                        <a:spcBef>
                          <a:spcPts val="0"/>
                        </a:spcBef>
                        <a:spcAft>
                          <a:spcPts val="0"/>
                        </a:spcAft>
                        <a:buNone/>
                      </a:pPr>
                      <a:r>
                        <a:rPr lang="fr" sz="900" u="none" cap="none" strike="noStrike"/>
                        <a:t>Petit coussin</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8</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10</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80</a:t>
                      </a:r>
                      <a:endParaRPr sz="900" u="none" cap="none" strike="noStrike">
                        <a:latin typeface="Calibri"/>
                        <a:ea typeface="Calibri"/>
                        <a:cs typeface="Calibri"/>
                        <a:sym typeface="Calibri"/>
                      </a:endParaRPr>
                    </a:p>
                  </a:txBody>
                  <a:tcPr marT="0" marB="0" marR="59050" marL="59050"/>
                </a:tc>
              </a:tr>
              <a:tr h="176675">
                <a:tc>
                  <a:txBody>
                    <a:bodyPr/>
                    <a:lstStyle/>
                    <a:p>
                      <a:pPr indent="0" lvl="0" marL="0" marR="0" rtl="0" algn="l">
                        <a:lnSpc>
                          <a:spcPct val="107000"/>
                        </a:lnSpc>
                        <a:spcBef>
                          <a:spcPts val="0"/>
                        </a:spcBef>
                        <a:spcAft>
                          <a:spcPts val="0"/>
                        </a:spcAft>
                        <a:buNone/>
                      </a:pPr>
                      <a:r>
                        <a:rPr lang="fr" sz="900" u="none" cap="none" strike="noStrike"/>
                        <a:t>Casque anti-bruit</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8</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16</a:t>
                      </a:r>
                      <a:endParaRPr sz="900" u="none" cap="none" strike="noStrike">
                        <a:latin typeface="Calibri"/>
                        <a:ea typeface="Calibri"/>
                        <a:cs typeface="Calibri"/>
                        <a:sym typeface="Calibri"/>
                      </a:endParaRPr>
                    </a:p>
                  </a:txBody>
                  <a:tcPr marT="0" marB="0" marR="59050" marL="59050"/>
                </a:tc>
                <a:tc>
                  <a:txBody>
                    <a:bodyPr/>
                    <a:lstStyle/>
                    <a:p>
                      <a:pPr indent="0" lvl="0" marL="0" marR="0" rtl="0" algn="l">
                        <a:lnSpc>
                          <a:spcPct val="107000"/>
                        </a:lnSpc>
                        <a:spcBef>
                          <a:spcPts val="0"/>
                        </a:spcBef>
                        <a:spcAft>
                          <a:spcPts val="0"/>
                        </a:spcAft>
                        <a:buNone/>
                      </a:pPr>
                      <a:r>
                        <a:rPr lang="fr" sz="900" u="none" cap="none" strike="noStrike"/>
                        <a:t>128</a:t>
                      </a:r>
                      <a:endParaRPr sz="900" u="none" cap="none" strike="noStrike">
                        <a:latin typeface="Calibri"/>
                        <a:ea typeface="Calibri"/>
                        <a:cs typeface="Calibri"/>
                        <a:sym typeface="Calibri"/>
                      </a:endParaRPr>
                    </a:p>
                  </a:txBody>
                  <a:tcPr marT="0" marB="0" marR="59050" marL="59050"/>
                </a:tc>
              </a:tr>
              <a:tr h="176675">
                <a:tc gridSpan="3">
                  <a:txBody>
                    <a:bodyPr/>
                    <a:lstStyle/>
                    <a:p>
                      <a:pPr indent="0" lvl="0" marL="0" marR="0" rtl="0" algn="ctr">
                        <a:lnSpc>
                          <a:spcPct val="107000"/>
                        </a:lnSpc>
                        <a:spcBef>
                          <a:spcPts val="0"/>
                        </a:spcBef>
                        <a:spcAft>
                          <a:spcPts val="0"/>
                        </a:spcAft>
                        <a:buNone/>
                      </a:pPr>
                      <a:r>
                        <a:rPr lang="fr" sz="900" u="none" cap="none" strike="noStrike"/>
                        <a:t>TOTAL</a:t>
                      </a:r>
                      <a:endParaRPr sz="900" u="none" cap="none" strike="noStrike">
                        <a:latin typeface="Calibri"/>
                        <a:ea typeface="Calibri"/>
                        <a:cs typeface="Calibri"/>
                        <a:sym typeface="Calibri"/>
                      </a:endParaRPr>
                    </a:p>
                  </a:txBody>
                  <a:tcPr marT="0" marB="0" marR="59050" marL="59050"/>
                </a:tc>
                <a:tc hMerge="1"/>
                <a:tc hMerge="1"/>
                <a:tc>
                  <a:txBody>
                    <a:bodyPr/>
                    <a:lstStyle/>
                    <a:p>
                      <a:pPr indent="0" lvl="0" marL="0" marR="0" rtl="0" algn="l">
                        <a:lnSpc>
                          <a:spcPct val="107000"/>
                        </a:lnSpc>
                        <a:spcBef>
                          <a:spcPts val="0"/>
                        </a:spcBef>
                        <a:spcAft>
                          <a:spcPts val="0"/>
                        </a:spcAft>
                        <a:buNone/>
                      </a:pPr>
                      <a:r>
                        <a:rPr lang="fr" sz="900" u="none" cap="none" strike="noStrike"/>
                        <a:t>1 476 EUROS</a:t>
                      </a:r>
                      <a:endParaRPr sz="900" u="none" cap="none" strike="noStrike">
                        <a:latin typeface="Calibri"/>
                        <a:ea typeface="Calibri"/>
                        <a:cs typeface="Calibri"/>
                        <a:sym typeface="Calibri"/>
                      </a:endParaRPr>
                    </a:p>
                  </a:txBody>
                  <a:tcPr marT="0" marB="0" marR="59050" marL="59050"/>
                </a:tc>
              </a:tr>
            </a:tbl>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1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Pitch sur votre projet de classe flexible :</a:t>
            </a:r>
            <a:endParaRPr>
              <a:solidFill>
                <a:srgbClr val="1C4587"/>
              </a:solidFill>
            </a:endParaRPr>
          </a:p>
        </p:txBody>
      </p:sp>
      <p:pic>
        <p:nvPicPr>
          <p:cNvPr id="1197" name="Google Shape;1197;p113"/>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198" name="Google Shape;1198;p113"/>
          <p:cNvPicPr preferRelativeResize="0"/>
          <p:nvPr/>
        </p:nvPicPr>
        <p:blipFill rotWithShape="1">
          <a:blip r:embed="rId4">
            <a:alphaModFix/>
          </a:blip>
          <a:srcRect b="15405" l="0" r="0" t="21251"/>
          <a:stretch/>
        </p:blipFill>
        <p:spPr>
          <a:xfrm>
            <a:off x="8127525" y="0"/>
            <a:ext cx="1016475" cy="643875"/>
          </a:xfrm>
          <a:prstGeom prst="rect">
            <a:avLst/>
          </a:prstGeom>
          <a:noFill/>
          <a:ln>
            <a:noFill/>
          </a:ln>
        </p:spPr>
      </p:pic>
      <p:sp>
        <p:nvSpPr>
          <p:cNvPr id="1199" name="Google Shape;1199;p113"/>
          <p:cNvSpPr txBox="1"/>
          <p:nvPr/>
        </p:nvSpPr>
        <p:spPr>
          <a:xfrm>
            <a:off x="480225" y="1266100"/>
            <a:ext cx="4091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ic Sans MS"/>
              <a:ea typeface="Comic Sans MS"/>
              <a:cs typeface="Comic Sans MS"/>
              <a:sym typeface="Comic Sans MS"/>
            </a:endParaRPr>
          </a:p>
        </p:txBody>
      </p:sp>
      <p:sp>
        <p:nvSpPr>
          <p:cNvPr id="1200" name="Google Shape;1200;p113"/>
          <p:cNvSpPr txBox="1"/>
          <p:nvPr/>
        </p:nvSpPr>
        <p:spPr>
          <a:xfrm>
            <a:off x="472762" y="1266100"/>
            <a:ext cx="8163000" cy="2769959"/>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600"/>
              <a:buFont typeface="Arial"/>
              <a:buNone/>
            </a:pPr>
            <a:r>
              <a:t/>
            </a:r>
            <a:endParaRPr b="0" i="0" sz="1600" u="none" cap="none" strike="noStrike">
              <a:solidFill>
                <a:srgbClr val="666666"/>
              </a:solidFill>
              <a:latin typeface="Comic Sans MS"/>
              <a:ea typeface="Comic Sans MS"/>
              <a:cs typeface="Comic Sans MS"/>
              <a:sym typeface="Comic Sans MS"/>
            </a:endParaRPr>
          </a:p>
          <a:p>
            <a:pPr indent="-330200" lvl="0" marL="457200" marR="0" rtl="0" algn="l">
              <a:lnSpc>
                <a:spcPct val="150000"/>
              </a:lnSpc>
              <a:spcBef>
                <a:spcPts val="0"/>
              </a:spcBef>
              <a:spcAft>
                <a:spcPts val="0"/>
              </a:spcAft>
              <a:buClr>
                <a:srgbClr val="666666"/>
              </a:buClr>
              <a:buSzPts val="1600"/>
              <a:buFont typeface="Comic Sans MS"/>
              <a:buChar char="●"/>
            </a:pPr>
            <a:r>
              <a:rPr b="0" i="0" lang="fr" sz="1600" u="none" cap="none" strike="noStrike">
                <a:solidFill>
                  <a:srgbClr val="666666"/>
                </a:solidFill>
                <a:latin typeface="Comic Sans MS"/>
                <a:ea typeface="Comic Sans MS"/>
                <a:cs typeface="Comic Sans MS"/>
                <a:sym typeface="Comic Sans MS"/>
              </a:rPr>
              <a:t>Préparer le pitch de </a:t>
            </a:r>
            <a:r>
              <a:rPr b="0" i="0" lang="fr" sz="1600" u="none" cap="none" strike="noStrike">
                <a:solidFill>
                  <a:srgbClr val="666666"/>
                </a:solidFill>
                <a:highlight>
                  <a:srgbClr val="FFFF00"/>
                </a:highlight>
                <a:latin typeface="Comic Sans MS"/>
                <a:ea typeface="Comic Sans MS"/>
                <a:cs typeface="Comic Sans MS"/>
                <a:sym typeface="Comic Sans MS"/>
              </a:rPr>
              <a:t>3 à 5 min </a:t>
            </a:r>
            <a:r>
              <a:rPr b="0" i="0" lang="fr" sz="1600" u="none" cap="none" strike="noStrike">
                <a:solidFill>
                  <a:srgbClr val="666666"/>
                </a:solidFill>
                <a:latin typeface="Comic Sans MS"/>
                <a:ea typeface="Comic Sans MS"/>
                <a:cs typeface="Comic Sans MS"/>
                <a:sym typeface="Comic Sans MS"/>
              </a:rPr>
              <a:t>avec votre groupe de travail (20 min)</a:t>
            </a:r>
            <a:endParaRPr b="0" i="0" sz="1600" u="none" cap="none" strike="noStrike">
              <a:solidFill>
                <a:srgbClr val="666666"/>
              </a:solidFill>
              <a:latin typeface="Comic Sans MS"/>
              <a:ea typeface="Comic Sans MS"/>
              <a:cs typeface="Comic Sans MS"/>
              <a:sym typeface="Comic Sans MS"/>
            </a:endParaRPr>
          </a:p>
          <a:p>
            <a:pPr indent="-330200" lvl="1" marL="914400" marR="0" rtl="0" algn="l">
              <a:lnSpc>
                <a:spcPct val="150000"/>
              </a:lnSpc>
              <a:spcBef>
                <a:spcPts val="0"/>
              </a:spcBef>
              <a:spcAft>
                <a:spcPts val="0"/>
              </a:spcAft>
              <a:buClr>
                <a:srgbClr val="666666"/>
              </a:buClr>
              <a:buSzPts val="1600"/>
              <a:buFont typeface="Comic Sans MS"/>
              <a:buChar char="○"/>
            </a:pPr>
            <a:r>
              <a:rPr b="0" i="0" lang="fr" sz="1600" u="none" cap="none" strike="noStrike">
                <a:solidFill>
                  <a:srgbClr val="666666"/>
                </a:solidFill>
                <a:latin typeface="Comic Sans MS"/>
                <a:ea typeface="Comic Sans MS"/>
                <a:cs typeface="Comic Sans MS"/>
                <a:sym typeface="Comic Sans MS"/>
              </a:rPr>
              <a:t>Discours d’accroche court, efficace, créatif,...</a:t>
            </a:r>
            <a:endParaRPr b="0" i="0" sz="1600" u="none" cap="none" strike="noStrike">
              <a:solidFill>
                <a:srgbClr val="666666"/>
              </a:solidFill>
              <a:latin typeface="Comic Sans MS"/>
              <a:ea typeface="Comic Sans MS"/>
              <a:cs typeface="Comic Sans MS"/>
              <a:sym typeface="Comic Sans MS"/>
            </a:endParaRPr>
          </a:p>
          <a:p>
            <a:pPr indent="-330200" lvl="1" marL="914400" marR="0" rtl="0" algn="l">
              <a:lnSpc>
                <a:spcPct val="150000"/>
              </a:lnSpc>
              <a:spcBef>
                <a:spcPts val="0"/>
              </a:spcBef>
              <a:spcAft>
                <a:spcPts val="0"/>
              </a:spcAft>
              <a:buClr>
                <a:srgbClr val="666666"/>
              </a:buClr>
              <a:buSzPts val="1600"/>
              <a:buFont typeface="Comic Sans MS"/>
              <a:buChar char="○"/>
            </a:pPr>
            <a:r>
              <a:rPr b="0" i="0" lang="fr" sz="1600" u="none" cap="none" strike="noStrike">
                <a:solidFill>
                  <a:srgbClr val="666666"/>
                </a:solidFill>
                <a:latin typeface="Comic Sans MS"/>
                <a:ea typeface="Comic Sans MS"/>
                <a:cs typeface="Comic Sans MS"/>
                <a:sym typeface="Comic Sans MS"/>
              </a:rPr>
              <a:t>Nommer le projet pour qu’il soit bien identifié</a:t>
            </a:r>
            <a:endParaRPr b="0" i="0" sz="1600" u="none" cap="none" strike="noStrike">
              <a:solidFill>
                <a:srgbClr val="666666"/>
              </a:solidFill>
              <a:latin typeface="Comic Sans MS"/>
              <a:ea typeface="Comic Sans MS"/>
              <a:cs typeface="Comic Sans MS"/>
              <a:sym typeface="Comic Sans MS"/>
            </a:endParaRPr>
          </a:p>
          <a:p>
            <a:pPr indent="-330200" lvl="1" marL="914400" marR="0" rtl="0" algn="l">
              <a:lnSpc>
                <a:spcPct val="150000"/>
              </a:lnSpc>
              <a:spcBef>
                <a:spcPts val="0"/>
              </a:spcBef>
              <a:spcAft>
                <a:spcPts val="0"/>
              </a:spcAft>
              <a:buClr>
                <a:srgbClr val="666666"/>
              </a:buClr>
              <a:buSzPts val="1600"/>
              <a:buFont typeface="Comic Sans MS"/>
              <a:buChar char="○"/>
            </a:pPr>
            <a:r>
              <a:rPr b="0" i="0" lang="fr" sz="1600" u="none" cap="none" strike="noStrike">
                <a:solidFill>
                  <a:srgbClr val="666666"/>
                </a:solidFill>
                <a:latin typeface="Comic Sans MS"/>
                <a:ea typeface="Comic Sans MS"/>
                <a:cs typeface="Comic Sans MS"/>
                <a:sym typeface="Comic Sans MS"/>
              </a:rPr>
              <a:t>Chacun dans le groupe devra pouvoir présenter le pitch</a:t>
            </a:r>
            <a:endParaRPr/>
          </a:p>
          <a:p>
            <a:pPr indent="-228600" lvl="1" marL="914400" marR="0" rtl="0" algn="l">
              <a:lnSpc>
                <a:spcPct val="150000"/>
              </a:lnSpc>
              <a:spcBef>
                <a:spcPts val="0"/>
              </a:spcBef>
              <a:spcAft>
                <a:spcPts val="0"/>
              </a:spcAft>
              <a:buClr>
                <a:srgbClr val="666666"/>
              </a:buClr>
              <a:buSzPts val="1600"/>
              <a:buFont typeface="Comic Sans MS"/>
              <a:buNone/>
            </a:pPr>
            <a:r>
              <a:t/>
            </a:r>
            <a:endParaRPr b="0" i="0" sz="1600" u="none" cap="none" strike="noStrike">
              <a:solidFill>
                <a:srgbClr val="666666"/>
              </a:solidFill>
              <a:latin typeface="Comic Sans MS"/>
              <a:ea typeface="Comic Sans MS"/>
              <a:cs typeface="Comic Sans MS"/>
              <a:sym typeface="Comic Sans MS"/>
            </a:endParaRPr>
          </a:p>
          <a:p>
            <a:pPr indent="-330200" lvl="0" marL="457200" marR="0" rtl="0" algn="l">
              <a:lnSpc>
                <a:spcPct val="150000"/>
              </a:lnSpc>
              <a:spcBef>
                <a:spcPts val="0"/>
              </a:spcBef>
              <a:spcAft>
                <a:spcPts val="0"/>
              </a:spcAft>
              <a:buClr>
                <a:srgbClr val="666666"/>
              </a:buClr>
              <a:buSzPts val="1600"/>
              <a:buFont typeface="Comic Sans MS"/>
              <a:buChar char="●"/>
            </a:pPr>
            <a:r>
              <a:rPr b="0" i="0" lang="fr" sz="1600" u="none" cap="none" strike="noStrike">
                <a:solidFill>
                  <a:srgbClr val="666666"/>
                </a:solidFill>
                <a:latin typeface="Comic Sans MS"/>
                <a:ea typeface="Comic Sans MS"/>
                <a:cs typeface="Comic Sans MS"/>
                <a:sym typeface="Comic Sans MS"/>
              </a:rPr>
              <a:t>Marché de connaissances (rotation toutes les 10 min)</a:t>
            </a:r>
            <a:endParaRPr b="0" i="0" sz="1600" u="none" cap="none" strike="noStrike">
              <a:solidFill>
                <a:srgbClr val="666666"/>
              </a:solidFill>
              <a:latin typeface="Comic Sans MS"/>
              <a:ea typeface="Comic Sans MS"/>
              <a:cs typeface="Comic Sans MS"/>
              <a:sym typeface="Comic Sans MS"/>
            </a:endParaRPr>
          </a:p>
        </p:txBody>
      </p:sp>
      <p:pic>
        <p:nvPicPr>
          <p:cNvPr descr="Bilder und Videos suchen: warte-zeit" id="1201" name="Google Shape;1201;p113"/>
          <p:cNvPicPr preferRelativeResize="0"/>
          <p:nvPr/>
        </p:nvPicPr>
        <p:blipFill rotWithShape="1">
          <a:blip r:embed="rId5">
            <a:alphaModFix/>
          </a:blip>
          <a:srcRect b="0" l="0" r="0" t="0"/>
          <a:stretch/>
        </p:blipFill>
        <p:spPr>
          <a:xfrm>
            <a:off x="7508488" y="0"/>
            <a:ext cx="1635512" cy="1635512"/>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sp>
        <p:nvSpPr>
          <p:cNvPr id="1206" name="Google Shape;1206;p1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Pourquoi pitcher ?</a:t>
            </a:r>
            <a:endParaRPr>
              <a:solidFill>
                <a:srgbClr val="1C4587"/>
              </a:solidFill>
            </a:endParaRPr>
          </a:p>
        </p:txBody>
      </p:sp>
      <p:pic>
        <p:nvPicPr>
          <p:cNvPr id="1207" name="Google Shape;1207;p114"/>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208" name="Google Shape;1208;p114"/>
          <p:cNvPicPr preferRelativeResize="0"/>
          <p:nvPr/>
        </p:nvPicPr>
        <p:blipFill rotWithShape="1">
          <a:blip r:embed="rId4">
            <a:alphaModFix/>
          </a:blip>
          <a:srcRect b="15405" l="0" r="0" t="21251"/>
          <a:stretch/>
        </p:blipFill>
        <p:spPr>
          <a:xfrm>
            <a:off x="8127525" y="0"/>
            <a:ext cx="1016475" cy="643875"/>
          </a:xfrm>
          <a:prstGeom prst="rect">
            <a:avLst/>
          </a:prstGeom>
          <a:noFill/>
          <a:ln>
            <a:noFill/>
          </a:ln>
        </p:spPr>
      </p:pic>
      <p:sp>
        <p:nvSpPr>
          <p:cNvPr id="1209" name="Google Shape;1209;p114"/>
          <p:cNvSpPr txBox="1"/>
          <p:nvPr/>
        </p:nvSpPr>
        <p:spPr>
          <a:xfrm>
            <a:off x="480225" y="1266100"/>
            <a:ext cx="4091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ic Sans MS"/>
              <a:ea typeface="Comic Sans MS"/>
              <a:cs typeface="Comic Sans MS"/>
              <a:sym typeface="Comic Sans MS"/>
            </a:endParaRPr>
          </a:p>
        </p:txBody>
      </p:sp>
      <p:sp>
        <p:nvSpPr>
          <p:cNvPr id="1210" name="Google Shape;1210;p114"/>
          <p:cNvSpPr txBox="1"/>
          <p:nvPr/>
        </p:nvSpPr>
        <p:spPr>
          <a:xfrm>
            <a:off x="311700" y="1073100"/>
            <a:ext cx="8163000" cy="3566331"/>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rPr b="0" i="0" lang="fr" sz="1500" u="none" cap="none" strike="noStrike">
                <a:solidFill>
                  <a:srgbClr val="666666"/>
                </a:solidFill>
                <a:latin typeface="Comic Sans MS"/>
                <a:ea typeface="Comic Sans MS"/>
                <a:cs typeface="Comic Sans MS"/>
                <a:sym typeface="Comic Sans MS"/>
              </a:rPr>
              <a:t>Pas si facile de décrire en seulement quelques phrases ou quelques minutes un projet !</a:t>
            </a:r>
            <a:endParaRPr b="0" i="0" sz="1500" u="none" cap="none" strike="noStrike">
              <a:solidFill>
                <a:srgbClr val="666666"/>
              </a:solidFill>
              <a:latin typeface="Comic Sans MS"/>
              <a:ea typeface="Comic Sans MS"/>
              <a:cs typeface="Comic Sans MS"/>
              <a:sym typeface="Comic Sans MS"/>
            </a:endParaRPr>
          </a:p>
          <a:p>
            <a:pPr indent="0" lvl="0" marL="0" marR="0" rtl="0" algn="l">
              <a:lnSpc>
                <a:spcPct val="115000"/>
              </a:lnSpc>
              <a:spcBef>
                <a:spcPts val="1200"/>
              </a:spcBef>
              <a:spcAft>
                <a:spcPts val="0"/>
              </a:spcAft>
              <a:buClr>
                <a:schemeClr val="dk1"/>
              </a:buClr>
              <a:buSzPts val="1100"/>
              <a:buFont typeface="Arial"/>
              <a:buNone/>
            </a:pPr>
            <a:r>
              <a:rPr b="0" i="0" lang="fr" sz="1500" u="none" cap="none" strike="noStrike">
                <a:solidFill>
                  <a:srgbClr val="666666"/>
                </a:solidFill>
                <a:latin typeface="Comic Sans MS"/>
                <a:ea typeface="Comic Sans MS"/>
                <a:cs typeface="Comic Sans MS"/>
                <a:sym typeface="Comic Sans MS"/>
              </a:rPr>
              <a:t>En effet, </a:t>
            </a:r>
            <a:r>
              <a:rPr b="1" i="0" lang="fr" sz="1500" u="none" cap="none" strike="noStrike">
                <a:solidFill>
                  <a:srgbClr val="666666"/>
                </a:solidFill>
                <a:latin typeface="Comic Sans MS"/>
                <a:ea typeface="Comic Sans MS"/>
                <a:cs typeface="Comic Sans MS"/>
                <a:sym typeface="Comic Sans MS"/>
              </a:rPr>
              <a:t>Pitcher va vous obliger à prendre un certain recul </a:t>
            </a:r>
            <a:r>
              <a:rPr b="0" i="0" lang="fr" sz="1500" u="none" cap="none" strike="noStrike">
                <a:solidFill>
                  <a:srgbClr val="666666"/>
                </a:solidFill>
                <a:latin typeface="Comic Sans MS"/>
                <a:ea typeface="Comic Sans MS"/>
                <a:cs typeface="Comic Sans MS"/>
                <a:sym typeface="Comic Sans MS"/>
              </a:rPr>
              <a:t>par rapport au projet que vous allez présenter/défendre. En effet, vous allez devoir avant tout :</a:t>
            </a:r>
            <a:endParaRPr b="0" i="0" sz="1500" u="none" cap="none" strike="noStrike">
              <a:solidFill>
                <a:srgbClr val="666666"/>
              </a:solidFill>
              <a:latin typeface="Comic Sans MS"/>
              <a:ea typeface="Comic Sans MS"/>
              <a:cs typeface="Comic Sans MS"/>
              <a:sym typeface="Comic Sans MS"/>
            </a:endParaRPr>
          </a:p>
          <a:p>
            <a:pPr indent="-323850" lvl="0" marL="457200" marR="0" rtl="0" algn="l">
              <a:lnSpc>
                <a:spcPct val="115000"/>
              </a:lnSpc>
              <a:spcBef>
                <a:spcPts val="1200"/>
              </a:spcBef>
              <a:spcAft>
                <a:spcPts val="0"/>
              </a:spcAft>
              <a:buClr>
                <a:srgbClr val="666666"/>
              </a:buClr>
              <a:buSzPts val="1500"/>
              <a:buFont typeface="Comic Sans MS"/>
              <a:buChar char="★"/>
            </a:pPr>
            <a:r>
              <a:rPr b="0" i="0" lang="fr" sz="1500" u="none" cap="none" strike="noStrike">
                <a:solidFill>
                  <a:srgbClr val="666666"/>
                </a:solidFill>
                <a:latin typeface="Comic Sans MS"/>
                <a:ea typeface="Comic Sans MS"/>
                <a:cs typeface="Comic Sans MS"/>
                <a:sym typeface="Comic Sans MS"/>
              </a:rPr>
              <a:t>sortir la tête du guidon,</a:t>
            </a:r>
            <a:endParaRPr b="0" i="0" sz="1500" u="none" cap="none" strike="noStrike">
              <a:solidFill>
                <a:srgbClr val="666666"/>
              </a:solidFill>
              <a:latin typeface="Comic Sans MS"/>
              <a:ea typeface="Comic Sans MS"/>
              <a:cs typeface="Comic Sans MS"/>
              <a:sym typeface="Comic Sans MS"/>
            </a:endParaRPr>
          </a:p>
          <a:p>
            <a:pPr indent="-323850" lvl="0" marL="457200" marR="0" rtl="0" algn="l">
              <a:lnSpc>
                <a:spcPct val="115000"/>
              </a:lnSpc>
              <a:spcBef>
                <a:spcPts val="0"/>
              </a:spcBef>
              <a:spcAft>
                <a:spcPts val="0"/>
              </a:spcAft>
              <a:buClr>
                <a:srgbClr val="666666"/>
              </a:buClr>
              <a:buSzPts val="1500"/>
              <a:buFont typeface="Comic Sans MS"/>
              <a:buChar char="★"/>
            </a:pPr>
            <a:r>
              <a:rPr b="0" i="0" lang="fr" sz="1500" u="none" cap="none" strike="noStrike">
                <a:solidFill>
                  <a:srgbClr val="666666"/>
                </a:solidFill>
                <a:latin typeface="Comic Sans MS"/>
                <a:ea typeface="Comic Sans MS"/>
                <a:cs typeface="Comic Sans MS"/>
                <a:sym typeface="Comic Sans MS"/>
              </a:rPr>
              <a:t> </a:t>
            </a:r>
            <a:r>
              <a:rPr b="0" i="0" lang="fr" sz="1500" u="none" cap="none" strike="noStrike">
                <a:solidFill>
                  <a:srgbClr val="666666"/>
                </a:solidFill>
                <a:highlight>
                  <a:srgbClr val="FFFF00"/>
                </a:highlight>
                <a:latin typeface="Comic Sans MS"/>
                <a:ea typeface="Comic Sans MS"/>
                <a:cs typeface="Comic Sans MS"/>
                <a:sym typeface="Comic Sans MS"/>
              </a:rPr>
              <a:t>expliquer clairement et succinctement le </a:t>
            </a:r>
            <a:r>
              <a:rPr b="0" i="0" lang="fr" sz="1500" u="none" cap="none" strike="noStrike">
                <a:solidFill>
                  <a:srgbClr val="666666"/>
                </a:solidFill>
                <a:latin typeface="Comic Sans MS"/>
                <a:ea typeface="Comic Sans MS"/>
                <a:cs typeface="Comic Sans MS"/>
                <a:sym typeface="Comic Sans MS"/>
              </a:rPr>
              <a:t>pourquoi du comment du </a:t>
            </a:r>
            <a:r>
              <a:rPr b="0" i="0" lang="fr" sz="1500" u="none" cap="none" strike="noStrike">
                <a:solidFill>
                  <a:srgbClr val="666666"/>
                </a:solidFill>
                <a:highlight>
                  <a:srgbClr val="FFFF00"/>
                </a:highlight>
                <a:latin typeface="Comic Sans MS"/>
                <a:ea typeface="Comic Sans MS"/>
                <a:cs typeface="Comic Sans MS"/>
                <a:sym typeface="Comic Sans MS"/>
              </a:rPr>
              <a:t>projet</a:t>
            </a:r>
            <a:r>
              <a:rPr b="0" i="0" lang="fr" sz="1500" u="none" cap="none" strike="noStrike">
                <a:solidFill>
                  <a:srgbClr val="666666"/>
                </a:solidFill>
                <a:latin typeface="Comic Sans MS"/>
                <a:ea typeface="Comic Sans MS"/>
                <a:cs typeface="Comic Sans MS"/>
                <a:sym typeface="Comic Sans MS"/>
              </a:rPr>
              <a:t> qui vous anime,</a:t>
            </a:r>
            <a:endParaRPr b="0" i="0" sz="1500" u="none" cap="none" strike="noStrike">
              <a:solidFill>
                <a:srgbClr val="666666"/>
              </a:solidFill>
              <a:latin typeface="Comic Sans MS"/>
              <a:ea typeface="Comic Sans MS"/>
              <a:cs typeface="Comic Sans MS"/>
              <a:sym typeface="Comic Sans MS"/>
            </a:endParaRPr>
          </a:p>
          <a:p>
            <a:pPr indent="-323850" lvl="0" marL="457200" marR="0" rtl="0" algn="l">
              <a:lnSpc>
                <a:spcPct val="115000"/>
              </a:lnSpc>
              <a:spcBef>
                <a:spcPts val="0"/>
              </a:spcBef>
              <a:spcAft>
                <a:spcPts val="0"/>
              </a:spcAft>
              <a:buClr>
                <a:srgbClr val="666666"/>
              </a:buClr>
              <a:buSzPts val="1500"/>
              <a:buFont typeface="Comic Sans MS"/>
              <a:buChar char="★"/>
            </a:pPr>
            <a:r>
              <a:rPr b="0" i="0" lang="fr" sz="1500" u="none" cap="none" strike="noStrike">
                <a:solidFill>
                  <a:srgbClr val="666666"/>
                </a:solidFill>
                <a:highlight>
                  <a:srgbClr val="FFFF00"/>
                </a:highlight>
                <a:latin typeface="Comic Sans MS"/>
                <a:ea typeface="Comic Sans MS"/>
                <a:cs typeface="Comic Sans MS"/>
                <a:sym typeface="Comic Sans MS"/>
              </a:rPr>
              <a:t>délivrer les - bonnes - informations essentielles</a:t>
            </a:r>
            <a:r>
              <a:rPr b="0" i="0" lang="fr" sz="1500" u="none" cap="none" strike="noStrike">
                <a:solidFill>
                  <a:srgbClr val="666666"/>
                </a:solidFill>
                <a:latin typeface="Comic Sans MS"/>
                <a:ea typeface="Comic Sans MS"/>
                <a:cs typeface="Comic Sans MS"/>
                <a:sym typeface="Comic Sans MS"/>
              </a:rPr>
              <a:t>,</a:t>
            </a:r>
            <a:endParaRPr b="0" i="0" sz="1500" u="none" cap="none" strike="noStrike">
              <a:solidFill>
                <a:srgbClr val="666666"/>
              </a:solidFill>
              <a:latin typeface="Comic Sans MS"/>
              <a:ea typeface="Comic Sans MS"/>
              <a:cs typeface="Comic Sans MS"/>
              <a:sym typeface="Comic Sans MS"/>
            </a:endParaRPr>
          </a:p>
          <a:p>
            <a:pPr indent="-323850" lvl="0" marL="457200" marR="0" rtl="0" algn="l">
              <a:lnSpc>
                <a:spcPct val="115000"/>
              </a:lnSpc>
              <a:spcBef>
                <a:spcPts val="0"/>
              </a:spcBef>
              <a:spcAft>
                <a:spcPts val="0"/>
              </a:spcAft>
              <a:buClr>
                <a:srgbClr val="666666"/>
              </a:buClr>
              <a:buSzPts val="1500"/>
              <a:buFont typeface="Comic Sans MS"/>
              <a:buChar char="★"/>
            </a:pPr>
            <a:r>
              <a:rPr b="0" i="0" lang="fr" sz="1500" u="none" cap="none" strike="noStrike">
                <a:solidFill>
                  <a:srgbClr val="666666"/>
                </a:solidFill>
                <a:highlight>
                  <a:srgbClr val="FFFF00"/>
                </a:highlight>
                <a:latin typeface="Comic Sans MS"/>
                <a:ea typeface="Comic Sans MS"/>
                <a:cs typeface="Comic Sans MS"/>
                <a:sym typeface="Comic Sans MS"/>
              </a:rPr>
              <a:t>accrocher votre auditoire, soyez créatifs</a:t>
            </a:r>
            <a:r>
              <a:rPr b="0" i="0" lang="fr" sz="1500" u="none" cap="none" strike="noStrike">
                <a:solidFill>
                  <a:srgbClr val="666666"/>
                </a:solidFill>
                <a:latin typeface="Comic Sans MS"/>
                <a:ea typeface="Comic Sans MS"/>
                <a:cs typeface="Comic Sans MS"/>
                <a:sym typeface="Comic Sans MS"/>
              </a:rPr>
              <a:t>,</a:t>
            </a:r>
            <a:endParaRPr b="0" i="0" sz="1500" u="none" cap="none" strike="noStrike">
              <a:solidFill>
                <a:srgbClr val="666666"/>
              </a:solidFill>
              <a:latin typeface="Comic Sans MS"/>
              <a:ea typeface="Comic Sans MS"/>
              <a:cs typeface="Comic Sans MS"/>
              <a:sym typeface="Comic Sans MS"/>
            </a:endParaRPr>
          </a:p>
          <a:p>
            <a:pPr indent="-323850" lvl="0" marL="457200" marR="0" rtl="0" algn="l">
              <a:lnSpc>
                <a:spcPct val="115000"/>
              </a:lnSpc>
              <a:spcBef>
                <a:spcPts val="0"/>
              </a:spcBef>
              <a:spcAft>
                <a:spcPts val="0"/>
              </a:spcAft>
              <a:buClr>
                <a:srgbClr val="666666"/>
              </a:buClr>
              <a:buSzPts val="1500"/>
              <a:buFont typeface="Comic Sans MS"/>
              <a:buChar char="★"/>
            </a:pPr>
            <a:r>
              <a:rPr b="0" i="0" lang="fr" sz="1500" u="none" cap="none" strike="noStrike">
                <a:solidFill>
                  <a:srgbClr val="666666"/>
                </a:solidFill>
                <a:highlight>
                  <a:srgbClr val="FFFF00"/>
                </a:highlight>
                <a:latin typeface="Comic Sans MS"/>
                <a:ea typeface="Comic Sans MS"/>
                <a:cs typeface="Comic Sans MS"/>
                <a:sym typeface="Comic Sans MS"/>
              </a:rPr>
              <a:t>rassurer vos interlocuteurs pour qu’ils s’engagent aussi</a:t>
            </a:r>
            <a:r>
              <a:rPr b="0" i="0" lang="fr" sz="1500" u="none" cap="none" strike="noStrike">
                <a:solidFill>
                  <a:srgbClr val="666666"/>
                </a:solidFill>
                <a:latin typeface="Comic Sans MS"/>
                <a:ea typeface="Comic Sans MS"/>
                <a:cs typeface="Comic Sans MS"/>
                <a:sym typeface="Comic Sans MS"/>
              </a:rPr>
              <a:t>,</a:t>
            </a:r>
            <a:endParaRPr b="0" i="0" sz="1500" u="none" cap="none" strike="noStrike">
              <a:solidFill>
                <a:srgbClr val="666666"/>
              </a:solidFill>
              <a:latin typeface="Comic Sans MS"/>
              <a:ea typeface="Comic Sans MS"/>
              <a:cs typeface="Comic Sans MS"/>
              <a:sym typeface="Comic Sans MS"/>
            </a:endParaRPr>
          </a:p>
          <a:p>
            <a:pPr indent="-323850" lvl="0" marL="457200" marR="0" rtl="0" algn="l">
              <a:lnSpc>
                <a:spcPct val="115000"/>
              </a:lnSpc>
              <a:spcBef>
                <a:spcPts val="0"/>
              </a:spcBef>
              <a:spcAft>
                <a:spcPts val="0"/>
              </a:spcAft>
              <a:buClr>
                <a:srgbClr val="666666"/>
              </a:buClr>
              <a:buSzPts val="1500"/>
              <a:buFont typeface="Comic Sans MS"/>
              <a:buChar char="★"/>
            </a:pPr>
            <a:r>
              <a:rPr b="0" i="0" lang="fr" sz="1500" u="none" cap="none" strike="noStrike">
                <a:solidFill>
                  <a:srgbClr val="666666"/>
                </a:solidFill>
                <a:latin typeface="Comic Sans MS"/>
                <a:ea typeface="Comic Sans MS"/>
                <a:cs typeface="Comic Sans MS"/>
                <a:sym typeface="Comic Sans MS"/>
              </a:rPr>
              <a:t>faire passer le bon message,</a:t>
            </a:r>
            <a:endParaRPr b="0" i="0" sz="1500" u="none" cap="none" strike="noStrike">
              <a:solidFill>
                <a:srgbClr val="666666"/>
              </a:solidFill>
              <a:latin typeface="Comic Sans MS"/>
              <a:ea typeface="Comic Sans MS"/>
              <a:cs typeface="Comic Sans MS"/>
              <a:sym typeface="Comic Sans MS"/>
            </a:endParaRPr>
          </a:p>
          <a:p>
            <a:pPr indent="-323850" lvl="0" marL="457200" marR="0" rtl="0" algn="l">
              <a:lnSpc>
                <a:spcPct val="115000"/>
              </a:lnSpc>
              <a:spcBef>
                <a:spcPts val="0"/>
              </a:spcBef>
              <a:spcAft>
                <a:spcPts val="0"/>
              </a:spcAft>
              <a:buClr>
                <a:srgbClr val="666666"/>
              </a:buClr>
              <a:buSzPts val="1500"/>
              <a:buFont typeface="Comic Sans MS"/>
              <a:buChar char="★"/>
            </a:pPr>
            <a:r>
              <a:rPr b="0" i="0" lang="fr" sz="1500" u="none" cap="none" strike="noStrike">
                <a:solidFill>
                  <a:srgbClr val="666666"/>
                </a:solidFill>
                <a:highlight>
                  <a:srgbClr val="FFFF00"/>
                </a:highlight>
                <a:latin typeface="Comic Sans MS"/>
                <a:ea typeface="Comic Sans MS"/>
                <a:cs typeface="Comic Sans MS"/>
                <a:sym typeface="Comic Sans MS"/>
              </a:rPr>
              <a:t>conclure positivement</a:t>
            </a:r>
            <a:r>
              <a:rPr b="0" i="0" lang="fr" sz="1500" u="none" cap="none" strike="noStrike">
                <a:solidFill>
                  <a:srgbClr val="666666"/>
                </a:solidFill>
                <a:latin typeface="Comic Sans MS"/>
                <a:ea typeface="Comic Sans MS"/>
                <a:cs typeface="Comic Sans MS"/>
                <a:sym typeface="Comic Sans MS"/>
              </a:rPr>
              <a:t>.</a:t>
            </a:r>
            <a:endParaRPr b="0" i="0" sz="2000" u="none" cap="none" strike="noStrike">
              <a:solidFill>
                <a:srgbClr val="666666"/>
              </a:solidFill>
              <a:latin typeface="Comic Sans MS"/>
              <a:ea typeface="Comic Sans MS"/>
              <a:cs typeface="Comic Sans MS"/>
              <a:sym typeface="Comic Sans MS"/>
            </a:endParaRPr>
          </a:p>
        </p:txBody>
      </p:sp>
      <p:pic>
        <p:nvPicPr>
          <p:cNvPr descr="Bilder und Videos suchen: warte-zeit" id="1211" name="Google Shape;1211;p114"/>
          <p:cNvPicPr preferRelativeResize="0"/>
          <p:nvPr/>
        </p:nvPicPr>
        <p:blipFill rotWithShape="1">
          <a:blip r:embed="rId5">
            <a:alphaModFix/>
          </a:blip>
          <a:srcRect b="0" l="0" r="0" t="0"/>
          <a:stretch/>
        </p:blipFill>
        <p:spPr>
          <a:xfrm>
            <a:off x="7805627" y="0"/>
            <a:ext cx="1338146" cy="1338146"/>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1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Bilan du stage</a:t>
            </a:r>
            <a:endParaRPr>
              <a:solidFill>
                <a:srgbClr val="1C4587"/>
              </a:solidFill>
            </a:endParaRPr>
          </a:p>
        </p:txBody>
      </p:sp>
      <p:pic>
        <p:nvPicPr>
          <p:cNvPr id="1217" name="Google Shape;1217;p115"/>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218" name="Google Shape;1218;p115"/>
          <p:cNvPicPr preferRelativeResize="0"/>
          <p:nvPr/>
        </p:nvPicPr>
        <p:blipFill rotWithShape="1">
          <a:blip r:embed="rId4">
            <a:alphaModFix/>
          </a:blip>
          <a:srcRect b="15405" l="0" r="0" t="21251"/>
          <a:stretch/>
        </p:blipFill>
        <p:spPr>
          <a:xfrm>
            <a:off x="8127525" y="0"/>
            <a:ext cx="1016475" cy="643875"/>
          </a:xfrm>
          <a:prstGeom prst="rect">
            <a:avLst/>
          </a:prstGeom>
          <a:noFill/>
          <a:ln>
            <a:noFill/>
          </a:ln>
        </p:spPr>
      </p:pic>
      <p:sp>
        <p:nvSpPr>
          <p:cNvPr id="1219" name="Google Shape;1219;p115"/>
          <p:cNvSpPr txBox="1"/>
          <p:nvPr/>
        </p:nvSpPr>
        <p:spPr>
          <a:xfrm>
            <a:off x="480225" y="1266100"/>
            <a:ext cx="4091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ic Sans MS"/>
              <a:ea typeface="Comic Sans MS"/>
              <a:cs typeface="Comic Sans MS"/>
              <a:sym typeface="Comic Sans MS"/>
            </a:endParaRPr>
          </a:p>
        </p:txBody>
      </p:sp>
      <p:sp>
        <p:nvSpPr>
          <p:cNvPr id="1220" name="Google Shape;1220;p115"/>
          <p:cNvSpPr txBox="1"/>
          <p:nvPr/>
        </p:nvSpPr>
        <p:spPr>
          <a:xfrm>
            <a:off x="490425" y="862601"/>
            <a:ext cx="8163000" cy="1200298"/>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rgbClr val="666666"/>
              </a:buClr>
              <a:buSzPts val="1600"/>
              <a:buFont typeface="Comic Sans MS"/>
              <a:buChar char="●"/>
            </a:pPr>
            <a:r>
              <a:rPr b="0" i="0" lang="fr" sz="2800" u="none" cap="none" strike="noStrike">
                <a:solidFill>
                  <a:srgbClr val="666666"/>
                </a:solidFill>
                <a:latin typeface="Comic Sans MS"/>
                <a:ea typeface="Comic Sans MS"/>
                <a:cs typeface="Comic Sans MS"/>
                <a:sym typeface="Comic Sans MS"/>
              </a:rPr>
              <a:t>Ce que je vais essayer de faire :</a:t>
            </a:r>
            <a:endParaRPr b="0" i="0" sz="2800" u="none" cap="none" strike="noStrike">
              <a:solidFill>
                <a:srgbClr val="666666"/>
              </a:solidFill>
              <a:latin typeface="Comic Sans MS"/>
              <a:ea typeface="Comic Sans MS"/>
              <a:cs typeface="Comic Sans MS"/>
              <a:sym typeface="Comic Sans MS"/>
            </a:endParaRPr>
          </a:p>
          <a:p>
            <a:pPr indent="-228600" lvl="0" marL="457200" marR="0" rtl="0" algn="l">
              <a:lnSpc>
                <a:spcPct val="150000"/>
              </a:lnSpc>
              <a:spcBef>
                <a:spcPts val="0"/>
              </a:spcBef>
              <a:spcAft>
                <a:spcPts val="0"/>
              </a:spcAft>
              <a:buClr>
                <a:srgbClr val="666666"/>
              </a:buClr>
              <a:buSzPts val="1600"/>
              <a:buFont typeface="Comic Sans MS"/>
              <a:buNone/>
            </a:pPr>
            <a:r>
              <a:t/>
            </a:r>
            <a:endParaRPr b="0" i="0" sz="1600" u="none" cap="none" strike="noStrike">
              <a:solidFill>
                <a:srgbClr val="666666"/>
              </a:solidFill>
              <a:latin typeface="Comic Sans MS"/>
              <a:ea typeface="Comic Sans MS"/>
              <a:cs typeface="Comic Sans MS"/>
              <a:sym typeface="Comic Sans MS"/>
            </a:endParaRPr>
          </a:p>
        </p:txBody>
      </p:sp>
      <p:pic>
        <p:nvPicPr>
          <p:cNvPr id="1221" name="Google Shape;1221;p115"/>
          <p:cNvPicPr preferRelativeResize="0"/>
          <p:nvPr/>
        </p:nvPicPr>
        <p:blipFill rotWithShape="1">
          <a:blip r:embed="rId5">
            <a:alphaModFix amt="39000"/>
          </a:blip>
          <a:srcRect b="0" l="0" r="0" t="0"/>
          <a:stretch/>
        </p:blipFill>
        <p:spPr>
          <a:xfrm>
            <a:off x="3092527" y="1668264"/>
            <a:ext cx="4091700" cy="2978077"/>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sp>
        <p:nvSpPr>
          <p:cNvPr id="1226" name="Google Shape;1226;p1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Bilan du stage en distanciel</a:t>
            </a:r>
            <a:endParaRPr>
              <a:solidFill>
                <a:srgbClr val="1C4587"/>
              </a:solidFill>
            </a:endParaRPr>
          </a:p>
        </p:txBody>
      </p:sp>
      <p:pic>
        <p:nvPicPr>
          <p:cNvPr id="1227" name="Google Shape;1227;p117"/>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228" name="Google Shape;1228;p117"/>
          <p:cNvPicPr preferRelativeResize="0"/>
          <p:nvPr/>
        </p:nvPicPr>
        <p:blipFill rotWithShape="1">
          <a:blip r:embed="rId4">
            <a:alphaModFix/>
          </a:blip>
          <a:srcRect b="15405" l="0" r="0" t="21251"/>
          <a:stretch/>
        </p:blipFill>
        <p:spPr>
          <a:xfrm>
            <a:off x="8127525" y="0"/>
            <a:ext cx="1016475" cy="643875"/>
          </a:xfrm>
          <a:prstGeom prst="rect">
            <a:avLst/>
          </a:prstGeom>
          <a:noFill/>
          <a:ln>
            <a:noFill/>
          </a:ln>
        </p:spPr>
      </p:pic>
      <p:sp>
        <p:nvSpPr>
          <p:cNvPr id="1229" name="Google Shape;1229;p117"/>
          <p:cNvSpPr txBox="1"/>
          <p:nvPr/>
        </p:nvSpPr>
        <p:spPr>
          <a:xfrm>
            <a:off x="480225" y="1266100"/>
            <a:ext cx="4091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ic Sans MS"/>
              <a:ea typeface="Comic Sans MS"/>
              <a:cs typeface="Comic Sans MS"/>
              <a:sym typeface="Comic Sans MS"/>
            </a:endParaRPr>
          </a:p>
        </p:txBody>
      </p:sp>
      <p:sp>
        <p:nvSpPr>
          <p:cNvPr id="1230" name="Google Shape;1230;p117"/>
          <p:cNvSpPr txBox="1"/>
          <p:nvPr/>
        </p:nvSpPr>
        <p:spPr>
          <a:xfrm>
            <a:off x="311700" y="1073100"/>
            <a:ext cx="4310700" cy="4311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rgbClr val="666666"/>
              </a:buClr>
              <a:buSzPts val="1600"/>
              <a:buFont typeface="Comic Sans MS"/>
              <a:buChar char="●"/>
            </a:pPr>
            <a:r>
              <a:rPr b="0" i="0" lang="fr" sz="1600" u="none" cap="none" strike="noStrike">
                <a:solidFill>
                  <a:srgbClr val="666666"/>
                </a:solidFill>
                <a:latin typeface="Comic Sans MS"/>
                <a:ea typeface="Comic Sans MS"/>
                <a:cs typeface="Comic Sans MS"/>
                <a:sym typeface="Comic Sans MS"/>
              </a:rPr>
              <a:t>En ligne sur Atena</a:t>
            </a:r>
            <a:endParaRPr b="0" i="0" sz="1600" u="none" cap="none" strike="noStrike">
              <a:solidFill>
                <a:srgbClr val="666666"/>
              </a:solidFill>
              <a:latin typeface="Comic Sans MS"/>
              <a:ea typeface="Comic Sans MS"/>
              <a:cs typeface="Comic Sans MS"/>
              <a:sym typeface="Comic Sans MS"/>
            </a:endParaRPr>
          </a:p>
        </p:txBody>
      </p:sp>
      <p:pic>
        <p:nvPicPr>
          <p:cNvPr id="1231" name="Google Shape;1231;p117"/>
          <p:cNvPicPr preferRelativeResize="0"/>
          <p:nvPr/>
        </p:nvPicPr>
        <p:blipFill rotWithShape="1">
          <a:blip r:embed="rId5">
            <a:alphaModFix/>
          </a:blip>
          <a:srcRect b="0" l="0" r="0" t="0"/>
          <a:stretch/>
        </p:blipFill>
        <p:spPr>
          <a:xfrm rot="1874054">
            <a:off x="4489550" y="1604900"/>
            <a:ext cx="3048000" cy="17145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118"/>
          <p:cNvSpPr txBox="1"/>
          <p:nvPr>
            <p:ph type="title"/>
          </p:nvPr>
        </p:nvSpPr>
        <p:spPr>
          <a:xfrm>
            <a:off x="311700" y="690610"/>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Groupe de mutualisation Espaces d’apprentissages</a:t>
            </a:r>
            <a:endParaRPr>
              <a:solidFill>
                <a:srgbClr val="1C4587"/>
              </a:solidFill>
            </a:endParaRPr>
          </a:p>
        </p:txBody>
      </p:sp>
      <p:sp>
        <p:nvSpPr>
          <p:cNvPr id="1237" name="Google Shape;1237;p118"/>
          <p:cNvSpPr txBox="1"/>
          <p:nvPr>
            <p:ph idx="1" type="body"/>
          </p:nvPr>
        </p:nvSpPr>
        <p:spPr>
          <a:xfrm>
            <a:off x="311700" y="1553363"/>
            <a:ext cx="8520600" cy="2036774"/>
          </a:xfrm>
          <a:prstGeom prst="rect">
            <a:avLst/>
          </a:prstGeom>
          <a:noFill/>
          <a:ln>
            <a:noFill/>
          </a:ln>
        </p:spPr>
        <p:txBody>
          <a:bodyPr anchorCtr="0" anchor="t" bIns="91425" lIns="91425" spcFirstLastPara="1" rIns="91425" wrap="square" tIns="91425">
            <a:noAutofit/>
          </a:bodyPr>
          <a:lstStyle/>
          <a:p>
            <a:pPr indent="-349250" lvl="0" marL="457200" rtl="0" algn="l">
              <a:lnSpc>
                <a:spcPct val="150000"/>
              </a:lnSpc>
              <a:spcBef>
                <a:spcPts val="0"/>
              </a:spcBef>
              <a:spcAft>
                <a:spcPts val="0"/>
              </a:spcAft>
              <a:buSzPts val="1900"/>
              <a:buChar char="●"/>
            </a:pPr>
            <a:r>
              <a:rPr lang="fr"/>
              <a:t>Jeudi 30 novembre 2024 à 16 h</a:t>
            </a:r>
            <a:endParaRPr/>
          </a:p>
          <a:p>
            <a:pPr indent="-349250" lvl="0" marL="457200" rtl="0" algn="l">
              <a:lnSpc>
                <a:spcPct val="150000"/>
              </a:lnSpc>
              <a:spcBef>
                <a:spcPts val="0"/>
              </a:spcBef>
              <a:spcAft>
                <a:spcPts val="0"/>
              </a:spcAft>
              <a:buSzPts val="1900"/>
              <a:buChar char="●"/>
            </a:pPr>
            <a:r>
              <a:rPr lang="fr"/>
              <a:t>Jeudi 08 février 2024 à 16 h</a:t>
            </a:r>
            <a:endParaRPr/>
          </a:p>
          <a:p>
            <a:pPr indent="-349250" lvl="0" marL="457200" rtl="0" algn="l">
              <a:lnSpc>
                <a:spcPct val="150000"/>
              </a:lnSpc>
              <a:spcBef>
                <a:spcPts val="0"/>
              </a:spcBef>
              <a:spcAft>
                <a:spcPts val="0"/>
              </a:spcAft>
              <a:buSzPts val="1900"/>
              <a:buChar char="●"/>
            </a:pPr>
            <a:r>
              <a:rPr lang="fr"/>
              <a:t>Mercredi 27 mars 2024 à 14h30</a:t>
            </a:r>
            <a:endParaRPr/>
          </a:p>
          <a:p>
            <a:pPr indent="-349250" lvl="0" marL="457200" rtl="0" algn="l">
              <a:lnSpc>
                <a:spcPct val="150000"/>
              </a:lnSpc>
              <a:spcBef>
                <a:spcPts val="0"/>
              </a:spcBef>
              <a:spcAft>
                <a:spcPts val="0"/>
              </a:spcAft>
              <a:buSzPts val="1900"/>
              <a:buChar char="●"/>
            </a:pPr>
            <a:r>
              <a:rPr lang="fr"/>
              <a:t>Mercredi 15 mai 2024 à 14h30</a:t>
            </a:r>
            <a:endParaRPr/>
          </a:p>
        </p:txBody>
      </p:sp>
      <p:pic>
        <p:nvPicPr>
          <p:cNvPr id="1238" name="Google Shape;1238;p118"/>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239" name="Google Shape;1239;p118"/>
          <p:cNvPicPr preferRelativeResize="0"/>
          <p:nvPr/>
        </p:nvPicPr>
        <p:blipFill rotWithShape="1">
          <a:blip r:embed="rId4">
            <a:alphaModFix/>
          </a:blip>
          <a:srcRect b="15405" l="0" r="0" t="21251"/>
          <a:stretch/>
        </p:blipFill>
        <p:spPr>
          <a:xfrm>
            <a:off x="8127525" y="0"/>
            <a:ext cx="1016475" cy="643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4. Le numérique</a:t>
            </a:r>
            <a:endParaRPr>
              <a:solidFill>
                <a:srgbClr val="1C4587"/>
              </a:solidFill>
            </a:endParaRPr>
          </a:p>
        </p:txBody>
      </p:sp>
      <p:sp>
        <p:nvSpPr>
          <p:cNvPr id="287" name="Google Shape;287;p12"/>
          <p:cNvSpPr txBox="1"/>
          <p:nvPr>
            <p:ph idx="1" type="body"/>
          </p:nvPr>
        </p:nvSpPr>
        <p:spPr>
          <a:xfrm>
            <a:off x="917050" y="1152475"/>
            <a:ext cx="7915250" cy="3493866"/>
          </a:xfrm>
          <a:prstGeom prst="rect">
            <a:avLst/>
          </a:prstGeom>
          <a:noFill/>
          <a:ln>
            <a:noFill/>
          </a:ln>
        </p:spPr>
        <p:txBody>
          <a:bodyPr anchorCtr="0" anchor="t" bIns="91425" lIns="91425" spcFirstLastPara="1" rIns="91425" wrap="square" tIns="91425">
            <a:normAutofit/>
          </a:bodyPr>
          <a:lstStyle/>
          <a:p>
            <a:pPr indent="-228600" lvl="0" marL="457200" rtl="0" algn="l">
              <a:lnSpc>
                <a:spcPct val="115000"/>
              </a:lnSpc>
              <a:spcBef>
                <a:spcPts val="0"/>
              </a:spcBef>
              <a:spcAft>
                <a:spcPts val="0"/>
              </a:spcAft>
              <a:buSzPts val="1800"/>
              <a:buNone/>
            </a:pPr>
            <a:r>
              <a:t/>
            </a:r>
            <a:endParaRPr b="0" i="0" sz="1800" u="none" strike="noStrike">
              <a:solidFill>
                <a:srgbClr val="000000"/>
              </a:solidFill>
              <a:latin typeface="Arial"/>
              <a:ea typeface="Arial"/>
              <a:cs typeface="Arial"/>
              <a:sym typeface="Arial"/>
            </a:endParaRPr>
          </a:p>
          <a:p>
            <a:pPr indent="-342900" lvl="0" marL="457200" rtl="0" algn="l">
              <a:lnSpc>
                <a:spcPct val="115000"/>
              </a:lnSpc>
              <a:spcBef>
                <a:spcPts val="0"/>
              </a:spcBef>
              <a:spcAft>
                <a:spcPts val="0"/>
              </a:spcAft>
              <a:buSzPts val="1800"/>
              <a:buChar char="●"/>
            </a:pPr>
            <a:r>
              <a:rPr b="0" i="0" lang="fr" sz="1800" u="none" strike="noStrike">
                <a:solidFill>
                  <a:srgbClr val="000000"/>
                </a:solidFill>
                <a:latin typeface="Comic Sans MS"/>
                <a:ea typeface="Comic Sans MS"/>
                <a:cs typeface="Comic Sans MS"/>
                <a:sym typeface="Comic Sans MS"/>
              </a:rPr>
              <a:t>pour rendre les élèves acteurs de leurs apprentissages</a:t>
            </a:r>
            <a:endParaRPr/>
          </a:p>
          <a:p>
            <a:pPr indent="-228600" lvl="0" marL="457200" rtl="0" algn="l">
              <a:lnSpc>
                <a:spcPct val="115000"/>
              </a:lnSpc>
              <a:spcBef>
                <a:spcPts val="0"/>
              </a:spcBef>
              <a:spcAft>
                <a:spcPts val="0"/>
              </a:spcAft>
              <a:buSzPts val="1800"/>
              <a:buNone/>
            </a:pPr>
            <a:r>
              <a:t/>
            </a:r>
            <a:endParaRPr b="0" i="0" sz="1800" u="none" strike="noStrike">
              <a:solidFill>
                <a:srgbClr val="000000"/>
              </a:solidFill>
              <a:latin typeface="Comic Sans MS"/>
              <a:ea typeface="Comic Sans MS"/>
              <a:cs typeface="Comic Sans MS"/>
              <a:sym typeface="Comic Sans MS"/>
            </a:endParaRPr>
          </a:p>
          <a:p>
            <a:pPr indent="-342900" lvl="0" marL="457200" rtl="0" algn="l">
              <a:lnSpc>
                <a:spcPct val="115000"/>
              </a:lnSpc>
              <a:spcBef>
                <a:spcPts val="0"/>
              </a:spcBef>
              <a:spcAft>
                <a:spcPts val="0"/>
              </a:spcAft>
              <a:buSzPts val="1800"/>
              <a:buChar char="●"/>
            </a:pPr>
            <a:r>
              <a:rPr b="0" i="0" lang="fr" sz="1800" u="none" strike="noStrike">
                <a:solidFill>
                  <a:srgbClr val="000000"/>
                </a:solidFill>
                <a:latin typeface="Comic Sans MS"/>
                <a:ea typeface="Comic Sans MS"/>
                <a:cs typeface="Comic Sans MS"/>
                <a:sym typeface="Comic Sans MS"/>
              </a:rPr>
              <a:t>permet l’auto-correction.</a:t>
            </a:r>
            <a:endParaRPr/>
          </a:p>
          <a:p>
            <a:pPr indent="-228600" lvl="0" marL="457200" rtl="0" algn="l">
              <a:lnSpc>
                <a:spcPct val="115000"/>
              </a:lnSpc>
              <a:spcBef>
                <a:spcPts val="0"/>
              </a:spcBef>
              <a:spcAft>
                <a:spcPts val="0"/>
              </a:spcAft>
              <a:buSzPts val="1800"/>
              <a:buNone/>
            </a:pPr>
            <a:r>
              <a:t/>
            </a:r>
            <a:endParaRPr b="0" i="0" sz="1800" u="none" strike="noStrike">
              <a:solidFill>
                <a:srgbClr val="000000"/>
              </a:solidFill>
              <a:latin typeface="Comic Sans MS"/>
              <a:ea typeface="Comic Sans MS"/>
              <a:cs typeface="Comic Sans MS"/>
              <a:sym typeface="Comic Sans MS"/>
            </a:endParaRPr>
          </a:p>
          <a:p>
            <a:pPr indent="-342900" lvl="0" marL="457200" rtl="0" algn="l">
              <a:lnSpc>
                <a:spcPct val="115000"/>
              </a:lnSpc>
              <a:spcBef>
                <a:spcPts val="0"/>
              </a:spcBef>
              <a:spcAft>
                <a:spcPts val="0"/>
              </a:spcAft>
              <a:buSzPts val="1800"/>
              <a:buChar char="●"/>
            </a:pPr>
            <a:r>
              <a:rPr b="0" i="0" lang="fr" sz="1800" u="none" strike="noStrike">
                <a:solidFill>
                  <a:srgbClr val="000000"/>
                </a:solidFill>
                <a:latin typeface="Comic Sans MS"/>
                <a:ea typeface="Comic Sans MS"/>
                <a:cs typeface="Comic Sans MS"/>
                <a:sym typeface="Comic Sans MS"/>
              </a:rPr>
              <a:t>Le suivi de l’enseignant se trouve facilité grâce aux outils numériques.</a:t>
            </a:r>
            <a:endParaRPr/>
          </a:p>
          <a:p>
            <a:pPr indent="0" lvl="0" marL="0" rtl="0" algn="just">
              <a:lnSpc>
                <a:spcPct val="150000"/>
              </a:lnSpc>
              <a:spcBef>
                <a:spcPts val="0"/>
              </a:spcBef>
              <a:spcAft>
                <a:spcPts val="0"/>
              </a:spcAft>
              <a:buSzPts val="1800"/>
              <a:buNone/>
            </a:pPr>
            <a:r>
              <a:t/>
            </a:r>
            <a:endParaRPr/>
          </a:p>
        </p:txBody>
      </p:sp>
      <p:pic>
        <p:nvPicPr>
          <p:cNvPr id="288" name="Google Shape;288;p12"/>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289" name="Google Shape;289;p12"/>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5. Le contexte sociétal</a:t>
            </a:r>
            <a:endParaRPr>
              <a:solidFill>
                <a:srgbClr val="1C4587"/>
              </a:solidFill>
            </a:endParaRPr>
          </a:p>
        </p:txBody>
      </p:sp>
      <p:sp>
        <p:nvSpPr>
          <p:cNvPr id="295" name="Google Shape;295;p13"/>
          <p:cNvSpPr txBox="1"/>
          <p:nvPr>
            <p:ph idx="1" type="body"/>
          </p:nvPr>
        </p:nvSpPr>
        <p:spPr>
          <a:xfrm>
            <a:off x="917050" y="1152475"/>
            <a:ext cx="7350900" cy="3416400"/>
          </a:xfrm>
          <a:prstGeom prst="rect">
            <a:avLst/>
          </a:prstGeom>
          <a:noFill/>
          <a:ln>
            <a:noFill/>
          </a:ln>
        </p:spPr>
        <p:txBody>
          <a:bodyPr anchorCtr="0" anchor="t" bIns="91425" lIns="91425" spcFirstLastPara="1" rIns="91425" wrap="square" tIns="91425">
            <a:normAutofit fontScale="77500" lnSpcReduction="20000"/>
          </a:bodyPr>
          <a:lstStyle/>
          <a:p>
            <a:pPr indent="0" lvl="0" marL="0" rtl="0" algn="just">
              <a:lnSpc>
                <a:spcPct val="150000"/>
              </a:lnSpc>
              <a:spcBef>
                <a:spcPts val="0"/>
              </a:spcBef>
              <a:spcAft>
                <a:spcPts val="0"/>
              </a:spcAft>
              <a:buClr>
                <a:schemeClr val="dk1"/>
              </a:buClr>
              <a:buSzPct val="61110"/>
              <a:buFont typeface="Arial"/>
              <a:buNone/>
            </a:pPr>
            <a:r>
              <a:rPr lang="fr"/>
              <a:t>Le rapport de 2017 de François Taddei </a:t>
            </a:r>
            <a:r>
              <a:rPr lang="fr" u="sng">
                <a:solidFill>
                  <a:schemeClr val="hlink"/>
                </a:solidFill>
                <a:hlinkClick r:id="rId3"/>
              </a:rPr>
              <a:t>Apprentissages et espaces scolaires : dans et hors la classe, dans et hors l’établissement. Société apprenante.</a:t>
            </a:r>
            <a:r>
              <a:rPr lang="fr"/>
              <a:t> met en avant le concept de </a:t>
            </a:r>
            <a:r>
              <a:rPr lang="fr">
                <a:highlight>
                  <a:srgbClr val="FFFF00"/>
                </a:highlight>
              </a:rPr>
              <a:t>société apprenante</a:t>
            </a:r>
            <a:r>
              <a:rPr lang="fr"/>
              <a:t>. Les cloisons sont cassées pour mettre en évidence que </a:t>
            </a:r>
            <a:r>
              <a:rPr lang="fr">
                <a:highlight>
                  <a:srgbClr val="FFFF00"/>
                </a:highlight>
              </a:rPr>
              <a:t>tout lieu, chaque temps peut devenir propice à l’apprentissage. </a:t>
            </a:r>
            <a:r>
              <a:rPr lang="fr"/>
              <a:t>Le pari étant d’arriver à faire que les espaces les plus variés dans leur dévolution doivent être articulés avec ces temps d’apprentissage.</a:t>
            </a:r>
            <a:endParaRPr/>
          </a:p>
          <a:p>
            <a:pPr indent="0" lvl="0" marL="0" rtl="0" algn="just">
              <a:lnSpc>
                <a:spcPct val="150000"/>
              </a:lnSpc>
              <a:spcBef>
                <a:spcPts val="0"/>
              </a:spcBef>
              <a:spcAft>
                <a:spcPts val="0"/>
              </a:spcAft>
              <a:buClr>
                <a:schemeClr val="dk1"/>
              </a:buClr>
              <a:buSzPct val="61110"/>
              <a:buFont typeface="Arial"/>
              <a:buNone/>
            </a:pPr>
            <a:r>
              <a:t/>
            </a:r>
            <a:endParaRPr/>
          </a:p>
          <a:p>
            <a:pPr indent="0" lvl="0" marL="0" rtl="0" algn="just">
              <a:lnSpc>
                <a:spcPct val="150000"/>
              </a:lnSpc>
              <a:spcBef>
                <a:spcPts val="0"/>
              </a:spcBef>
              <a:spcAft>
                <a:spcPts val="0"/>
              </a:spcAft>
              <a:buSzPct val="129032"/>
              <a:buNone/>
            </a:pPr>
            <a:r>
              <a:rPr lang="fr"/>
              <a:t>Autre facteur actuel, les apprentissages sont aujourd’hui envisagés simultanément sur </a:t>
            </a:r>
            <a:r>
              <a:rPr lang="fr">
                <a:highlight>
                  <a:srgbClr val="FFFF00"/>
                </a:highlight>
              </a:rPr>
              <a:t>des temps courts et des temps longs</a:t>
            </a:r>
            <a:r>
              <a:rPr lang="fr"/>
              <a:t>, d’où le développement de </a:t>
            </a:r>
            <a:r>
              <a:rPr b="1" lang="fr"/>
              <a:t>la notion de </a:t>
            </a:r>
            <a:r>
              <a:rPr b="1" lang="fr">
                <a:highlight>
                  <a:srgbClr val="FFFF00"/>
                </a:highlight>
              </a:rPr>
              <a:t>parcours</a:t>
            </a:r>
            <a:r>
              <a:rPr lang="fr">
                <a:highlight>
                  <a:srgbClr val="FFFF00"/>
                </a:highlight>
              </a:rPr>
              <a:t> pour un élève</a:t>
            </a:r>
            <a:r>
              <a:rPr lang="fr"/>
              <a:t>, et par extension, du parcours d’apprentissage d’une personne tout au long de sa vie. Il s’agit d’une construction des compétences dans l’épaisseur du temps.</a:t>
            </a:r>
            <a:endParaRPr/>
          </a:p>
        </p:txBody>
      </p:sp>
      <p:pic>
        <p:nvPicPr>
          <p:cNvPr id="296" name="Google Shape;296;p13"/>
          <p:cNvPicPr preferRelativeResize="0"/>
          <p:nvPr/>
        </p:nvPicPr>
        <p:blipFill rotWithShape="1">
          <a:blip r:embed="rId4">
            <a:alphaModFix/>
          </a:blip>
          <a:srcRect b="0" l="0" r="0" t="0"/>
          <a:stretch/>
        </p:blipFill>
        <p:spPr>
          <a:xfrm>
            <a:off x="0" y="0"/>
            <a:ext cx="1060100" cy="485350"/>
          </a:xfrm>
          <a:prstGeom prst="rect">
            <a:avLst/>
          </a:prstGeom>
          <a:noFill/>
          <a:ln>
            <a:noFill/>
          </a:ln>
        </p:spPr>
      </p:pic>
      <p:pic>
        <p:nvPicPr>
          <p:cNvPr id="297" name="Google Shape;297;p13"/>
          <p:cNvPicPr preferRelativeResize="0"/>
          <p:nvPr/>
        </p:nvPicPr>
        <p:blipFill rotWithShape="1">
          <a:blip r:embed="rId5">
            <a:alphaModFix/>
          </a:blip>
          <a:srcRect b="15405" l="0" r="0" t="21251"/>
          <a:stretch/>
        </p:blipFill>
        <p:spPr>
          <a:xfrm>
            <a:off x="8239888" y="0"/>
            <a:ext cx="904112" cy="572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6. Le climat scolaire</a:t>
            </a:r>
            <a:endParaRPr>
              <a:solidFill>
                <a:srgbClr val="1C4587"/>
              </a:solidFill>
            </a:endParaRPr>
          </a:p>
        </p:txBody>
      </p:sp>
      <p:sp>
        <p:nvSpPr>
          <p:cNvPr id="303" name="Google Shape;303;p14"/>
          <p:cNvSpPr txBox="1"/>
          <p:nvPr>
            <p:ph idx="1" type="body"/>
          </p:nvPr>
        </p:nvSpPr>
        <p:spPr>
          <a:xfrm>
            <a:off x="917050" y="1152475"/>
            <a:ext cx="7500600" cy="34164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just">
              <a:lnSpc>
                <a:spcPct val="150000"/>
              </a:lnSpc>
              <a:spcBef>
                <a:spcPts val="0"/>
              </a:spcBef>
              <a:spcAft>
                <a:spcPts val="0"/>
              </a:spcAft>
              <a:buClr>
                <a:schemeClr val="dk1"/>
              </a:buClr>
              <a:buSzPct val="61110"/>
              <a:buFont typeface="Arial"/>
              <a:buNone/>
            </a:pPr>
            <a:r>
              <a:rPr lang="fr">
                <a:highlight>
                  <a:srgbClr val="FFFF00"/>
                </a:highlight>
              </a:rPr>
              <a:t>Prendre en compte les temps et les espaces c’est prendre en compte aussi </a:t>
            </a:r>
            <a:r>
              <a:rPr b="1" lang="fr">
                <a:solidFill>
                  <a:srgbClr val="002060"/>
                </a:solidFill>
                <a:highlight>
                  <a:srgbClr val="FFFF00"/>
                </a:highlight>
              </a:rPr>
              <a:t>le bien-être à l’école </a:t>
            </a:r>
            <a:r>
              <a:rPr lang="fr"/>
              <a:t>; autant pour les élèves que pour les personnels ainsi que leurs </a:t>
            </a:r>
            <a:r>
              <a:rPr b="1" lang="fr"/>
              <a:t>besoins fondamentaux</a:t>
            </a:r>
            <a:r>
              <a:rPr lang="fr"/>
              <a:t>. Les établissements sont perçus/étudiés de plus en plus aujourd’hui comme des écosystèmes propres ; avec leur population, leur rythme, leur environnement ... Ainsi, les élèves ont des besoins, tout comme les personnels. Ces besoins doivent être pris en compte et satisfaits.</a:t>
            </a:r>
            <a:endParaRPr/>
          </a:p>
          <a:p>
            <a:pPr indent="0" lvl="0" marL="0" rtl="0" algn="just">
              <a:lnSpc>
                <a:spcPct val="150000"/>
              </a:lnSpc>
              <a:spcBef>
                <a:spcPts val="0"/>
              </a:spcBef>
              <a:spcAft>
                <a:spcPts val="0"/>
              </a:spcAft>
              <a:buClr>
                <a:schemeClr val="dk1"/>
              </a:buClr>
              <a:buSzPct val="61110"/>
              <a:buFont typeface="Arial"/>
              <a:buNone/>
            </a:pPr>
            <a:r>
              <a:t/>
            </a:r>
            <a:endParaRPr/>
          </a:p>
          <a:p>
            <a:pPr indent="0" lvl="0" marL="0" rtl="0" algn="just">
              <a:lnSpc>
                <a:spcPct val="150000"/>
              </a:lnSpc>
              <a:spcBef>
                <a:spcPts val="0"/>
              </a:spcBef>
              <a:spcAft>
                <a:spcPts val="0"/>
              </a:spcAft>
              <a:buSzPct val="142857"/>
              <a:buNone/>
            </a:pPr>
            <a:r>
              <a:rPr lang="fr">
                <a:highlight>
                  <a:srgbClr val="FFFF00"/>
                </a:highlight>
              </a:rPr>
              <a:t>L’architecture</a:t>
            </a:r>
            <a:r>
              <a:rPr lang="fr"/>
              <a:t> des établissements et des salles de classe interroge le bien-être et le mieux apprendre. </a:t>
            </a:r>
            <a:r>
              <a:rPr lang="fr">
                <a:highlight>
                  <a:srgbClr val="FFFF00"/>
                </a:highlight>
              </a:rPr>
              <a:t>Comment faire dialoguer espace et pédagogie ? Que transformer ? </a:t>
            </a:r>
            <a:r>
              <a:rPr lang="fr"/>
              <a:t>Les établissements sont des lieux où temporalités et espaces se croisent, se combinent et peuvent se faire concurrence à défaut d’être complémentaires. Un élément demeure cependant indéniable : l’architecture scolaire n’assure pas en elle-même une fonction pédagogique mais elle y contribue...</a:t>
            </a:r>
            <a:endParaRPr/>
          </a:p>
        </p:txBody>
      </p:sp>
      <p:pic>
        <p:nvPicPr>
          <p:cNvPr id="304" name="Google Shape;304;p14"/>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305" name="Google Shape;305;p14"/>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Le temps et les espaces d’apprentissages</a:t>
            </a:r>
            <a:endParaRPr>
              <a:solidFill>
                <a:srgbClr val="1C4587"/>
              </a:solidFill>
            </a:endParaRPr>
          </a:p>
        </p:txBody>
      </p:sp>
      <p:pic>
        <p:nvPicPr>
          <p:cNvPr id="311" name="Google Shape;311;p15"/>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312" name="Google Shape;312;p15"/>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id="313" name="Google Shape;313;p15"/>
          <p:cNvPicPr preferRelativeResize="0"/>
          <p:nvPr/>
        </p:nvPicPr>
        <p:blipFill rotWithShape="1">
          <a:blip r:embed="rId5">
            <a:alphaModFix/>
          </a:blip>
          <a:srcRect b="0" l="0" r="0" t="0"/>
          <a:stretch/>
        </p:blipFill>
        <p:spPr>
          <a:xfrm>
            <a:off x="2697288" y="976125"/>
            <a:ext cx="3749420" cy="38209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6"/>
          <p:cNvSpPr txBox="1"/>
          <p:nvPr>
            <p:ph type="title"/>
          </p:nvPr>
        </p:nvSpPr>
        <p:spPr>
          <a:xfrm>
            <a:off x="311700" y="445024"/>
            <a:ext cx="8520600" cy="4208751"/>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fr">
                <a:solidFill>
                  <a:srgbClr val="1C4587"/>
                </a:solidFill>
              </a:rPr>
              <a:t>Le temps et les espaces d’apprentissages :</a:t>
            </a:r>
            <a:br>
              <a:rPr lang="fr">
                <a:solidFill>
                  <a:srgbClr val="1C4587"/>
                </a:solidFill>
              </a:rPr>
            </a:br>
            <a:br>
              <a:rPr lang="fr">
                <a:solidFill>
                  <a:srgbClr val="1C4587"/>
                </a:solidFill>
              </a:rPr>
            </a:br>
            <a:br>
              <a:rPr lang="fr">
                <a:solidFill>
                  <a:srgbClr val="1C4587"/>
                </a:solidFill>
              </a:rPr>
            </a:br>
            <a:r>
              <a:rPr lang="fr">
                <a:solidFill>
                  <a:srgbClr val="7030A0"/>
                </a:solidFill>
              </a:rPr>
              <a:t>Des espaces d’apprentissages à la maison :</a:t>
            </a:r>
            <a:br>
              <a:rPr lang="fr">
                <a:solidFill>
                  <a:srgbClr val="7030A0"/>
                </a:solidFill>
              </a:rPr>
            </a:br>
            <a:br>
              <a:rPr lang="fr">
                <a:solidFill>
                  <a:srgbClr val="7030A0"/>
                </a:solidFill>
              </a:rPr>
            </a:br>
            <a:r>
              <a:rPr lang="fr">
                <a:solidFill>
                  <a:srgbClr val="7030A0"/>
                </a:solidFill>
              </a:rPr>
              <a:t>- Classe inversée</a:t>
            </a:r>
            <a:br>
              <a:rPr lang="fr">
                <a:solidFill>
                  <a:srgbClr val="7030A0"/>
                </a:solidFill>
              </a:rPr>
            </a:br>
            <a:br>
              <a:rPr lang="fr">
                <a:solidFill>
                  <a:srgbClr val="7030A0"/>
                </a:solidFill>
              </a:rPr>
            </a:br>
            <a:r>
              <a:rPr lang="fr">
                <a:solidFill>
                  <a:srgbClr val="7030A0"/>
                </a:solidFill>
              </a:rPr>
              <a:t>- EAD</a:t>
            </a:r>
            <a:br>
              <a:rPr lang="fr">
                <a:solidFill>
                  <a:srgbClr val="7030A0"/>
                </a:solidFill>
              </a:rPr>
            </a:br>
            <a:br>
              <a:rPr lang="fr">
                <a:solidFill>
                  <a:srgbClr val="1C4587"/>
                </a:solidFill>
              </a:rPr>
            </a:br>
            <a:r>
              <a:rPr lang="fr">
                <a:solidFill>
                  <a:srgbClr val="00B050"/>
                </a:solidFill>
              </a:rPr>
              <a:t>Quels outils ?</a:t>
            </a:r>
            <a:br>
              <a:rPr lang="fr">
                <a:solidFill>
                  <a:srgbClr val="00B050"/>
                </a:solidFill>
              </a:rPr>
            </a:br>
            <a:br>
              <a:rPr lang="fr">
                <a:solidFill>
                  <a:srgbClr val="1C4587"/>
                </a:solidFill>
              </a:rPr>
            </a:br>
            <a:endParaRPr>
              <a:solidFill>
                <a:srgbClr val="1C4587"/>
              </a:solidFill>
            </a:endParaRPr>
          </a:p>
        </p:txBody>
      </p:sp>
      <p:pic>
        <p:nvPicPr>
          <p:cNvPr id="319" name="Google Shape;319;p16"/>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320" name="Google Shape;320;p16"/>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Ce que dit la recherche actuellement</a:t>
            </a:r>
            <a:endParaRPr>
              <a:solidFill>
                <a:srgbClr val="1C4587"/>
              </a:solidFill>
            </a:endParaRPr>
          </a:p>
        </p:txBody>
      </p:sp>
      <p:sp>
        <p:nvSpPr>
          <p:cNvPr id="326" name="Google Shape;326;p17"/>
          <p:cNvSpPr txBox="1"/>
          <p:nvPr>
            <p:ph idx="1" type="body"/>
          </p:nvPr>
        </p:nvSpPr>
        <p:spPr>
          <a:xfrm>
            <a:off x="741850" y="1152475"/>
            <a:ext cx="7526100" cy="3622800"/>
          </a:xfrm>
          <a:prstGeom prst="rect">
            <a:avLst/>
          </a:prstGeom>
          <a:noFill/>
          <a:ln>
            <a:noFill/>
          </a:ln>
        </p:spPr>
        <p:txBody>
          <a:bodyPr anchorCtr="0" anchor="t" bIns="91425" lIns="91425" spcFirstLastPara="1" rIns="91425" wrap="square" tIns="91425">
            <a:normAutofit/>
          </a:bodyPr>
          <a:lstStyle/>
          <a:p>
            <a:pPr indent="0" lvl="0" marL="0" rtl="0" algn="just">
              <a:lnSpc>
                <a:spcPct val="150000"/>
              </a:lnSpc>
              <a:spcBef>
                <a:spcPts val="0"/>
              </a:spcBef>
              <a:spcAft>
                <a:spcPts val="0"/>
              </a:spcAft>
              <a:buSzPts val="1800"/>
              <a:buNone/>
            </a:pPr>
            <a:r>
              <a:rPr lang="fr"/>
              <a:t>Dans les années 90, David Thornburg, dans son livre </a:t>
            </a:r>
            <a:r>
              <a:rPr i="1" lang="fr"/>
              <a:t>Campfires in Cyberspace (feu de camp dans le cyber espace)</a:t>
            </a:r>
            <a:r>
              <a:rPr lang="fr"/>
              <a:t> conceptualise les espaces d’apprentissages selon les métaphores suivantes. Selon lui, depuis toujours, l’homme a eu besoin d’occuper quatre différents espaces pour apprendre : </a:t>
            </a:r>
            <a:r>
              <a:rPr lang="fr">
                <a:solidFill>
                  <a:srgbClr val="0000FF"/>
                </a:solidFill>
              </a:rPr>
              <a:t>le feu de camp (campfire), la grotte (cave), l’oasis (watering holes), et le labo (Life)</a:t>
            </a:r>
            <a:r>
              <a:rPr lang="fr"/>
              <a:t>.</a:t>
            </a:r>
            <a:endParaRPr/>
          </a:p>
        </p:txBody>
      </p:sp>
      <p:pic>
        <p:nvPicPr>
          <p:cNvPr id="327" name="Google Shape;327;p17"/>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328" name="Google Shape;328;p17"/>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id="329" name="Google Shape;329;p17"/>
          <p:cNvPicPr preferRelativeResize="0"/>
          <p:nvPr/>
        </p:nvPicPr>
        <p:blipFill rotWithShape="1">
          <a:blip r:embed="rId5">
            <a:alphaModFix/>
          </a:blip>
          <a:srcRect b="0" l="0" r="0" t="10857"/>
          <a:stretch/>
        </p:blipFill>
        <p:spPr>
          <a:xfrm>
            <a:off x="2350825" y="3715850"/>
            <a:ext cx="4622199" cy="1204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Ce que dit la recherche actuellement</a:t>
            </a:r>
            <a:endParaRPr>
              <a:solidFill>
                <a:srgbClr val="1C4587"/>
              </a:solidFill>
            </a:endParaRPr>
          </a:p>
        </p:txBody>
      </p:sp>
      <p:sp>
        <p:nvSpPr>
          <p:cNvPr id="335" name="Google Shape;335;p18"/>
          <p:cNvSpPr txBox="1"/>
          <p:nvPr>
            <p:ph idx="1" type="body"/>
          </p:nvPr>
        </p:nvSpPr>
        <p:spPr>
          <a:xfrm>
            <a:off x="741850" y="1152475"/>
            <a:ext cx="7526100" cy="34164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just">
              <a:lnSpc>
                <a:spcPct val="150000"/>
              </a:lnSpc>
              <a:spcBef>
                <a:spcPts val="0"/>
              </a:spcBef>
              <a:spcAft>
                <a:spcPts val="0"/>
              </a:spcAft>
              <a:buSzPct val="108108"/>
              <a:buNone/>
            </a:pPr>
            <a:r>
              <a:rPr lang="fr"/>
              <a:t>Le travail de la designeuse suédoise Rosan Bosch (2018) articule et transpose ces métaphores abstraites avec l’aménagement physique des espaces. Pour elle, le constat est simple : « </a:t>
            </a:r>
            <a:r>
              <a:rPr i="1" lang="fr">
                <a:solidFill>
                  <a:srgbClr val="3D85C6"/>
                </a:solidFill>
              </a:rPr>
              <a:t>Nous apprenons mieux lorsque nous sommes actifs, lorsque l’on bouge, plutôt qu’assis sur une chaise toute la journée. Nous percevons les connaissances plus rapidement lorsque nous sommes engagés dans une expérimentation pleine de sens, plutôt qu’en étudiant le savoir seul. Nous prenons plaisir à apprendre avec les autres. Nous apprenons mieux quand la curiosité devient notre moteur.</a:t>
            </a:r>
            <a:r>
              <a:rPr lang="fr"/>
              <a:t>  »</a:t>
            </a:r>
            <a:endParaRPr/>
          </a:p>
        </p:txBody>
      </p:sp>
      <p:pic>
        <p:nvPicPr>
          <p:cNvPr id="336" name="Google Shape;336;p18"/>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337" name="Google Shape;337;p18"/>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19"/>
          <p:cNvSpPr txBox="1"/>
          <p:nvPr>
            <p:ph type="title"/>
          </p:nvPr>
        </p:nvSpPr>
        <p:spPr>
          <a:xfrm>
            <a:off x="363739" y="1255347"/>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fr">
                <a:solidFill>
                  <a:srgbClr val="1C4587"/>
                </a:solidFill>
              </a:rPr>
              <a:t>Ce que dit la recherche </a:t>
            </a:r>
            <a:br>
              <a:rPr lang="fr">
                <a:solidFill>
                  <a:srgbClr val="1C4587"/>
                </a:solidFill>
              </a:rPr>
            </a:br>
            <a:r>
              <a:rPr lang="fr">
                <a:solidFill>
                  <a:srgbClr val="1C4587"/>
                </a:solidFill>
              </a:rPr>
              <a:t>actuellement</a:t>
            </a:r>
            <a:endParaRPr>
              <a:solidFill>
                <a:srgbClr val="1C4587"/>
              </a:solidFill>
            </a:endParaRPr>
          </a:p>
        </p:txBody>
      </p:sp>
      <p:pic>
        <p:nvPicPr>
          <p:cNvPr id="343" name="Google Shape;343;p19"/>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344" name="Google Shape;344;p19"/>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id="345" name="Google Shape;345;p19"/>
          <p:cNvPicPr preferRelativeResize="0"/>
          <p:nvPr/>
        </p:nvPicPr>
        <p:blipFill rotWithShape="1">
          <a:blip r:embed="rId5">
            <a:alphaModFix/>
          </a:blip>
          <a:srcRect b="0" l="0" r="0" t="0"/>
          <a:stretch/>
        </p:blipFill>
        <p:spPr>
          <a:xfrm>
            <a:off x="4193891" y="0"/>
            <a:ext cx="2348158" cy="570657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Les contenus de la formation</a:t>
            </a:r>
            <a:endParaRPr>
              <a:solidFill>
                <a:srgbClr val="1C4587"/>
              </a:solidFill>
            </a:endParaRPr>
          </a:p>
        </p:txBody>
      </p:sp>
      <p:sp>
        <p:nvSpPr>
          <p:cNvPr id="210" name="Google Shape;210;p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50000"/>
              </a:lnSpc>
              <a:spcBef>
                <a:spcPts val="0"/>
              </a:spcBef>
              <a:spcAft>
                <a:spcPts val="0"/>
              </a:spcAft>
              <a:buSzPts val="1800"/>
              <a:buChar char="●"/>
            </a:pPr>
            <a:r>
              <a:rPr lang="fr"/>
              <a:t>Les apports de la recherche</a:t>
            </a:r>
            <a:endParaRPr/>
          </a:p>
          <a:p>
            <a:pPr indent="-342900" lvl="0" marL="457200" rtl="0" algn="l">
              <a:lnSpc>
                <a:spcPct val="150000"/>
              </a:lnSpc>
              <a:spcBef>
                <a:spcPts val="0"/>
              </a:spcBef>
              <a:spcAft>
                <a:spcPts val="0"/>
              </a:spcAft>
              <a:buSzPts val="1800"/>
              <a:buChar char="●"/>
            </a:pPr>
            <a:r>
              <a:rPr lang="fr"/>
              <a:t>Des pistes possibles :</a:t>
            </a:r>
            <a:endParaRPr/>
          </a:p>
          <a:p>
            <a:pPr indent="-317500" lvl="1" marL="914400" rtl="0" algn="l">
              <a:lnSpc>
                <a:spcPct val="150000"/>
              </a:lnSpc>
              <a:spcBef>
                <a:spcPts val="0"/>
              </a:spcBef>
              <a:spcAft>
                <a:spcPts val="0"/>
              </a:spcAft>
              <a:buSzPts val="1400"/>
              <a:buChar char="○"/>
            </a:pPr>
            <a:r>
              <a:rPr lang="fr"/>
              <a:t>Classe flexible</a:t>
            </a:r>
            <a:endParaRPr/>
          </a:p>
          <a:p>
            <a:pPr indent="-317500" lvl="1" marL="914400" rtl="0" algn="l">
              <a:lnSpc>
                <a:spcPct val="150000"/>
              </a:lnSpc>
              <a:spcBef>
                <a:spcPts val="0"/>
              </a:spcBef>
              <a:spcAft>
                <a:spcPts val="0"/>
              </a:spcAft>
              <a:buSzPts val="1400"/>
              <a:buChar char="○"/>
            </a:pPr>
            <a:r>
              <a:rPr lang="fr"/>
              <a:t>Plan de travail</a:t>
            </a:r>
            <a:endParaRPr/>
          </a:p>
          <a:p>
            <a:pPr indent="-317500" lvl="1" marL="914400" rtl="0" algn="l">
              <a:lnSpc>
                <a:spcPct val="150000"/>
              </a:lnSpc>
              <a:spcBef>
                <a:spcPts val="0"/>
              </a:spcBef>
              <a:spcAft>
                <a:spcPts val="0"/>
              </a:spcAft>
              <a:buSzPts val="1400"/>
              <a:buChar char="○"/>
            </a:pPr>
            <a:r>
              <a:rPr lang="fr"/>
              <a:t>Ateliers</a:t>
            </a:r>
            <a:endParaRPr/>
          </a:p>
          <a:p>
            <a:pPr indent="-317500" lvl="1" marL="914400" rtl="0" algn="l">
              <a:lnSpc>
                <a:spcPct val="150000"/>
              </a:lnSpc>
              <a:spcBef>
                <a:spcPts val="0"/>
              </a:spcBef>
              <a:spcAft>
                <a:spcPts val="0"/>
              </a:spcAft>
              <a:buSzPts val="1400"/>
              <a:buChar char="○"/>
            </a:pPr>
            <a:r>
              <a:rPr lang="fr"/>
              <a:t>La classe inversée</a:t>
            </a:r>
            <a:endParaRPr/>
          </a:p>
          <a:p>
            <a:pPr indent="-342900" lvl="0" marL="457200" rtl="0" algn="l">
              <a:lnSpc>
                <a:spcPct val="150000"/>
              </a:lnSpc>
              <a:spcBef>
                <a:spcPts val="0"/>
              </a:spcBef>
              <a:spcAft>
                <a:spcPts val="0"/>
              </a:spcAft>
              <a:buSzPts val="1800"/>
              <a:buChar char="●"/>
            </a:pPr>
            <a:r>
              <a:rPr lang="fr"/>
              <a:t>La différenciation</a:t>
            </a:r>
            <a:endParaRPr/>
          </a:p>
          <a:p>
            <a:pPr indent="-342900" lvl="0" marL="457200" rtl="0" algn="l">
              <a:lnSpc>
                <a:spcPct val="150000"/>
              </a:lnSpc>
              <a:spcBef>
                <a:spcPts val="0"/>
              </a:spcBef>
              <a:spcAft>
                <a:spcPts val="0"/>
              </a:spcAft>
              <a:buSzPts val="1800"/>
              <a:buChar char="●"/>
            </a:pPr>
            <a:r>
              <a:rPr lang="fr"/>
              <a:t>Les apports du numériques</a:t>
            </a:r>
            <a:endParaRPr/>
          </a:p>
          <a:p>
            <a:pPr indent="-342900" lvl="0" marL="457200" rtl="0" algn="l">
              <a:lnSpc>
                <a:spcPct val="150000"/>
              </a:lnSpc>
              <a:spcBef>
                <a:spcPts val="0"/>
              </a:spcBef>
              <a:spcAft>
                <a:spcPts val="0"/>
              </a:spcAft>
              <a:buSzPts val="1800"/>
              <a:buChar char="●"/>
            </a:pPr>
            <a:r>
              <a:rPr lang="fr"/>
              <a:t>Essais de mises en oeuvre</a:t>
            </a:r>
            <a:endParaRPr/>
          </a:p>
        </p:txBody>
      </p:sp>
      <p:pic>
        <p:nvPicPr>
          <p:cNvPr id="211" name="Google Shape;211;p2"/>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212" name="Google Shape;212;p2"/>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Le design au service des apprentissages</a:t>
            </a:r>
            <a:endParaRPr>
              <a:solidFill>
                <a:srgbClr val="1C4587"/>
              </a:solidFill>
            </a:endParaRPr>
          </a:p>
        </p:txBody>
      </p:sp>
      <p:sp>
        <p:nvSpPr>
          <p:cNvPr id="351" name="Google Shape;351;p20"/>
          <p:cNvSpPr txBox="1"/>
          <p:nvPr>
            <p:ph idx="1" type="body"/>
          </p:nvPr>
        </p:nvSpPr>
        <p:spPr>
          <a:xfrm>
            <a:off x="741850" y="1152475"/>
            <a:ext cx="7526100" cy="3416400"/>
          </a:xfrm>
          <a:prstGeom prst="rect">
            <a:avLst/>
          </a:prstGeom>
          <a:noFill/>
          <a:ln>
            <a:noFill/>
          </a:ln>
        </p:spPr>
        <p:txBody>
          <a:bodyPr anchorCtr="0" anchor="t" bIns="91425" lIns="91425" spcFirstLastPara="1" rIns="91425" wrap="square" tIns="91425">
            <a:normAutofit fontScale="85000" lnSpcReduction="10000"/>
          </a:bodyPr>
          <a:lstStyle/>
          <a:p>
            <a:pPr indent="0" lvl="0" marL="0" rtl="0" algn="just">
              <a:lnSpc>
                <a:spcPct val="150000"/>
              </a:lnSpc>
              <a:spcBef>
                <a:spcPts val="0"/>
              </a:spcBef>
              <a:spcAft>
                <a:spcPts val="0"/>
              </a:spcAft>
              <a:buSzPct val="117647"/>
              <a:buNone/>
            </a:pPr>
            <a:r>
              <a:rPr lang="fr"/>
              <a:t>Rosan Bosch utilise le design comme un outil stratégique, au travers d’interventions spatiales dans des établissements scolaires afin de réactualiser ou d’inventer </a:t>
            </a:r>
            <a:r>
              <a:rPr lang="fr">
                <a:highlight>
                  <a:srgbClr val="FFFF00"/>
                </a:highlight>
              </a:rPr>
              <a:t>des espaces d’apprentissages stimulants, motivants et « énergisants » tant pour les élèves que pour les enseignants.</a:t>
            </a:r>
            <a:endParaRPr>
              <a:highlight>
                <a:srgbClr val="FFFF00"/>
              </a:highlight>
            </a:endParaRPr>
          </a:p>
          <a:p>
            <a:pPr indent="0" lvl="0" marL="0" rtl="0" algn="just">
              <a:lnSpc>
                <a:spcPct val="150000"/>
              </a:lnSpc>
              <a:spcBef>
                <a:spcPts val="0"/>
              </a:spcBef>
              <a:spcAft>
                <a:spcPts val="0"/>
              </a:spcAft>
              <a:buSzPct val="117647"/>
              <a:buNone/>
            </a:pPr>
            <a:r>
              <a:t/>
            </a:r>
            <a:endParaRPr/>
          </a:p>
          <a:p>
            <a:pPr indent="0" lvl="0" marL="0" rtl="0" algn="just">
              <a:lnSpc>
                <a:spcPct val="150000"/>
              </a:lnSpc>
              <a:spcBef>
                <a:spcPts val="0"/>
              </a:spcBef>
              <a:spcAft>
                <a:spcPts val="0"/>
              </a:spcAft>
              <a:buSzPct val="117647"/>
              <a:buNone/>
            </a:pPr>
            <a:r>
              <a:rPr lang="fr"/>
              <a:t>Elle considère que « les espaces physiques d’apprentissages devraient être aussi divers que les personnes qui les côtoient. ». </a:t>
            </a:r>
            <a:endParaRPr/>
          </a:p>
          <a:p>
            <a:pPr indent="0" lvl="0" marL="0" rtl="0" algn="just">
              <a:lnSpc>
                <a:spcPct val="150000"/>
              </a:lnSpc>
              <a:spcBef>
                <a:spcPts val="0"/>
              </a:spcBef>
              <a:spcAft>
                <a:spcPts val="0"/>
              </a:spcAft>
              <a:buSzPct val="117647"/>
              <a:buNone/>
            </a:pPr>
            <a:r>
              <a:t/>
            </a:r>
            <a:endParaRPr/>
          </a:p>
          <a:p>
            <a:pPr indent="0" lvl="0" marL="0" rtl="0" algn="just">
              <a:lnSpc>
                <a:spcPct val="150000"/>
              </a:lnSpc>
              <a:spcBef>
                <a:spcPts val="0"/>
              </a:spcBef>
              <a:spcAft>
                <a:spcPts val="0"/>
              </a:spcAft>
              <a:buSzPct val="117647"/>
              <a:buNone/>
            </a:pPr>
            <a:r>
              <a:rPr lang="fr">
                <a:highlight>
                  <a:srgbClr val="FFFF00"/>
                </a:highlight>
              </a:rPr>
              <a:t>Elle imagine six environnements physiques d’apprentissages</a:t>
            </a:r>
            <a:r>
              <a:rPr lang="fr"/>
              <a:t>. Ils servent désormais de bases de références pour la typologie d’espaces.</a:t>
            </a:r>
            <a:endParaRPr/>
          </a:p>
        </p:txBody>
      </p:sp>
      <p:pic>
        <p:nvPicPr>
          <p:cNvPr id="352" name="Google Shape;352;p20"/>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353" name="Google Shape;353;p20"/>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Typologie des espaces</a:t>
            </a:r>
            <a:endParaRPr>
              <a:solidFill>
                <a:srgbClr val="1C4587"/>
              </a:solidFill>
            </a:endParaRPr>
          </a:p>
        </p:txBody>
      </p:sp>
      <p:pic>
        <p:nvPicPr>
          <p:cNvPr id="359" name="Google Shape;359;p21"/>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360" name="Google Shape;360;p21"/>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id="361" name="Google Shape;361;p21"/>
          <p:cNvPicPr preferRelativeResize="0"/>
          <p:nvPr/>
        </p:nvPicPr>
        <p:blipFill rotWithShape="1">
          <a:blip r:embed="rId5">
            <a:alphaModFix/>
          </a:blip>
          <a:srcRect b="0" l="0" r="0" t="0"/>
          <a:stretch/>
        </p:blipFill>
        <p:spPr>
          <a:xfrm>
            <a:off x="152400" y="1091000"/>
            <a:ext cx="8839199" cy="369997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Typologie des espaces</a:t>
            </a:r>
            <a:endParaRPr>
              <a:solidFill>
                <a:srgbClr val="1C4587"/>
              </a:solidFill>
            </a:endParaRPr>
          </a:p>
        </p:txBody>
      </p:sp>
      <p:pic>
        <p:nvPicPr>
          <p:cNvPr id="367" name="Google Shape;367;p22"/>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368" name="Google Shape;368;p22"/>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id="369" name="Google Shape;369;p22"/>
          <p:cNvPicPr preferRelativeResize="0"/>
          <p:nvPr/>
        </p:nvPicPr>
        <p:blipFill rotWithShape="1">
          <a:blip r:embed="rId5">
            <a:alphaModFix/>
          </a:blip>
          <a:srcRect b="0" l="0" r="0" t="0"/>
          <a:stretch/>
        </p:blipFill>
        <p:spPr>
          <a:xfrm>
            <a:off x="139200" y="1017725"/>
            <a:ext cx="8615534" cy="38209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Typologie des espaces</a:t>
            </a:r>
            <a:endParaRPr>
              <a:solidFill>
                <a:srgbClr val="1C4587"/>
              </a:solidFill>
            </a:endParaRPr>
          </a:p>
        </p:txBody>
      </p:sp>
      <p:pic>
        <p:nvPicPr>
          <p:cNvPr id="375" name="Google Shape;375;p23"/>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376" name="Google Shape;376;p23"/>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id="377" name="Google Shape;377;p23"/>
          <p:cNvPicPr preferRelativeResize="0"/>
          <p:nvPr/>
        </p:nvPicPr>
        <p:blipFill rotWithShape="1">
          <a:blip r:embed="rId5">
            <a:alphaModFix/>
          </a:blip>
          <a:srcRect b="0" l="0" r="0" t="0"/>
          <a:stretch/>
        </p:blipFill>
        <p:spPr>
          <a:xfrm>
            <a:off x="152400" y="1017725"/>
            <a:ext cx="8839200" cy="369028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Typologie des espaces</a:t>
            </a:r>
            <a:endParaRPr>
              <a:solidFill>
                <a:srgbClr val="1C4587"/>
              </a:solidFill>
            </a:endParaRPr>
          </a:p>
        </p:txBody>
      </p:sp>
      <p:pic>
        <p:nvPicPr>
          <p:cNvPr id="383" name="Google Shape;383;p24"/>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384" name="Google Shape;384;p24"/>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id="385" name="Google Shape;385;p24"/>
          <p:cNvPicPr preferRelativeResize="0"/>
          <p:nvPr/>
        </p:nvPicPr>
        <p:blipFill rotWithShape="1">
          <a:blip r:embed="rId5">
            <a:alphaModFix/>
          </a:blip>
          <a:srcRect b="0" l="0" r="0" t="0"/>
          <a:stretch/>
        </p:blipFill>
        <p:spPr>
          <a:xfrm>
            <a:off x="152400" y="1017725"/>
            <a:ext cx="8839199" cy="364516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Typologie des espaces</a:t>
            </a:r>
            <a:endParaRPr>
              <a:solidFill>
                <a:srgbClr val="1C4587"/>
              </a:solidFill>
            </a:endParaRPr>
          </a:p>
        </p:txBody>
      </p:sp>
      <p:pic>
        <p:nvPicPr>
          <p:cNvPr id="391" name="Google Shape;391;p25"/>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392" name="Google Shape;392;p25"/>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id="393" name="Google Shape;393;p25"/>
          <p:cNvPicPr preferRelativeResize="0"/>
          <p:nvPr/>
        </p:nvPicPr>
        <p:blipFill rotWithShape="1">
          <a:blip r:embed="rId5">
            <a:alphaModFix/>
          </a:blip>
          <a:srcRect b="0" l="0" r="0" t="0"/>
          <a:stretch/>
        </p:blipFill>
        <p:spPr>
          <a:xfrm>
            <a:off x="152400" y="945925"/>
            <a:ext cx="8839201" cy="377749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Typologie des espaces</a:t>
            </a:r>
            <a:endParaRPr>
              <a:solidFill>
                <a:srgbClr val="1C4587"/>
              </a:solidFill>
            </a:endParaRPr>
          </a:p>
        </p:txBody>
      </p:sp>
      <p:pic>
        <p:nvPicPr>
          <p:cNvPr id="399" name="Google Shape;399;p26"/>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400" name="Google Shape;400;p26"/>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id="401" name="Google Shape;401;p26"/>
          <p:cNvPicPr preferRelativeResize="0"/>
          <p:nvPr/>
        </p:nvPicPr>
        <p:blipFill rotWithShape="1">
          <a:blip r:embed="rId5">
            <a:alphaModFix/>
          </a:blip>
          <a:srcRect b="0" l="0" r="0" t="0"/>
          <a:stretch/>
        </p:blipFill>
        <p:spPr>
          <a:xfrm>
            <a:off x="257900" y="925400"/>
            <a:ext cx="8437422" cy="38209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27"/>
          <p:cNvSpPr txBox="1"/>
          <p:nvPr>
            <p:ph type="title"/>
          </p:nvPr>
        </p:nvSpPr>
        <p:spPr>
          <a:xfrm>
            <a:off x="170985" y="617760"/>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sz="2000">
                <a:solidFill>
                  <a:srgbClr val="1C4587"/>
                </a:solidFill>
              </a:rPr>
              <a:t>Typologie des espaces</a:t>
            </a:r>
            <a:endParaRPr sz="2000">
              <a:solidFill>
                <a:srgbClr val="1C4587"/>
              </a:solidFill>
            </a:endParaRPr>
          </a:p>
        </p:txBody>
      </p:sp>
      <p:pic>
        <p:nvPicPr>
          <p:cNvPr id="407" name="Google Shape;407;p27"/>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408" name="Google Shape;408;p27"/>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id="409" name="Google Shape;409;p27"/>
          <p:cNvPicPr preferRelativeResize="0"/>
          <p:nvPr/>
        </p:nvPicPr>
        <p:blipFill rotWithShape="1">
          <a:blip r:embed="rId5">
            <a:alphaModFix/>
          </a:blip>
          <a:srcRect b="0" l="11398" r="12102" t="0"/>
          <a:stretch/>
        </p:blipFill>
        <p:spPr>
          <a:xfrm>
            <a:off x="2936488" y="388679"/>
            <a:ext cx="6036527" cy="4179014"/>
          </a:xfrm>
          <a:prstGeom prst="rect">
            <a:avLst/>
          </a:prstGeom>
          <a:noFill/>
          <a:ln>
            <a:noFill/>
          </a:ln>
        </p:spPr>
      </p:pic>
      <p:sp>
        <p:nvSpPr>
          <p:cNvPr id="410" name="Google Shape;410;p27"/>
          <p:cNvSpPr txBox="1"/>
          <p:nvPr/>
        </p:nvSpPr>
        <p:spPr>
          <a:xfrm>
            <a:off x="250267" y="1478850"/>
            <a:ext cx="3455400" cy="218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 sz="1400" u="none" cap="none" strike="noStrike">
                <a:solidFill>
                  <a:srgbClr val="000000"/>
                </a:solidFill>
                <a:latin typeface="Comic Sans MS"/>
                <a:ea typeface="Comic Sans MS"/>
                <a:cs typeface="Comic Sans MS"/>
                <a:sym typeface="Comic Sans MS"/>
              </a:rPr>
              <a:t>Où peut-on retrouver ces espaces dans une classe ?</a:t>
            </a:r>
            <a:endParaRPr b="0" i="0" sz="1400" u="none" cap="none" strike="noStrike">
              <a:solidFill>
                <a:srgbClr val="000000"/>
              </a:solidFill>
              <a:latin typeface="Comic Sans MS"/>
              <a:ea typeface="Comic Sans MS"/>
              <a:cs typeface="Comic Sans MS"/>
              <a:sym typeface="Comic Sans MS"/>
            </a:endParaRPr>
          </a:p>
          <a:p>
            <a:pPr indent="-317500" lvl="0" marL="457200" marR="0" rtl="0" algn="l">
              <a:lnSpc>
                <a:spcPct val="100000"/>
              </a:lnSpc>
              <a:spcBef>
                <a:spcPts val="0"/>
              </a:spcBef>
              <a:spcAft>
                <a:spcPts val="0"/>
              </a:spcAft>
              <a:buClr>
                <a:srgbClr val="000000"/>
              </a:buClr>
              <a:buSzPts val="1400"/>
              <a:buFont typeface="Comic Sans MS"/>
              <a:buChar char="●"/>
            </a:pPr>
            <a:r>
              <a:rPr b="0" i="0" lang="fr" sz="1400" u="none" cap="none" strike="noStrike">
                <a:solidFill>
                  <a:srgbClr val="000000"/>
                </a:solidFill>
                <a:latin typeface="Comic Sans MS"/>
                <a:ea typeface="Comic Sans MS"/>
                <a:cs typeface="Comic Sans MS"/>
                <a:sym typeface="Comic Sans MS"/>
              </a:rPr>
              <a:t>Feu de camp</a:t>
            </a:r>
            <a:endParaRPr b="0" i="0" sz="1400" u="none" cap="none" strike="noStrike">
              <a:solidFill>
                <a:srgbClr val="000000"/>
              </a:solidFill>
              <a:latin typeface="Comic Sans MS"/>
              <a:ea typeface="Comic Sans MS"/>
              <a:cs typeface="Comic Sans MS"/>
              <a:sym typeface="Comic Sans MS"/>
            </a:endParaRPr>
          </a:p>
          <a:p>
            <a:pPr indent="-317500" lvl="0" marL="457200" marR="0" rtl="0" algn="l">
              <a:lnSpc>
                <a:spcPct val="100000"/>
              </a:lnSpc>
              <a:spcBef>
                <a:spcPts val="0"/>
              </a:spcBef>
              <a:spcAft>
                <a:spcPts val="0"/>
              </a:spcAft>
              <a:buClr>
                <a:srgbClr val="000000"/>
              </a:buClr>
              <a:buSzPts val="1400"/>
              <a:buFont typeface="Comic Sans MS"/>
              <a:buChar char="●"/>
            </a:pPr>
            <a:r>
              <a:rPr b="0" i="0" lang="fr" sz="1400" u="none" cap="none" strike="noStrike">
                <a:solidFill>
                  <a:srgbClr val="000000"/>
                </a:solidFill>
                <a:latin typeface="Comic Sans MS"/>
                <a:ea typeface="Comic Sans MS"/>
                <a:cs typeface="Comic Sans MS"/>
                <a:sym typeface="Comic Sans MS"/>
              </a:rPr>
              <a:t>Scène</a:t>
            </a:r>
            <a:endParaRPr b="0" i="0" sz="1400" u="none" cap="none" strike="noStrike">
              <a:solidFill>
                <a:srgbClr val="000000"/>
              </a:solidFill>
              <a:latin typeface="Comic Sans MS"/>
              <a:ea typeface="Comic Sans MS"/>
              <a:cs typeface="Comic Sans MS"/>
              <a:sym typeface="Comic Sans MS"/>
            </a:endParaRPr>
          </a:p>
          <a:p>
            <a:pPr indent="-317500" lvl="0" marL="457200" marR="0" rtl="0" algn="l">
              <a:lnSpc>
                <a:spcPct val="100000"/>
              </a:lnSpc>
              <a:spcBef>
                <a:spcPts val="0"/>
              </a:spcBef>
              <a:spcAft>
                <a:spcPts val="0"/>
              </a:spcAft>
              <a:buClr>
                <a:srgbClr val="000000"/>
              </a:buClr>
              <a:buSzPts val="1400"/>
              <a:buFont typeface="Comic Sans MS"/>
              <a:buChar char="●"/>
            </a:pPr>
            <a:r>
              <a:rPr b="0" i="0" lang="fr" sz="1400" u="none" cap="none" strike="noStrike">
                <a:solidFill>
                  <a:srgbClr val="000000"/>
                </a:solidFill>
                <a:latin typeface="Comic Sans MS"/>
                <a:ea typeface="Comic Sans MS"/>
                <a:cs typeface="Comic Sans MS"/>
                <a:sym typeface="Comic Sans MS"/>
              </a:rPr>
              <a:t>Grotte</a:t>
            </a:r>
            <a:endParaRPr b="0" i="0" sz="1400" u="none" cap="none" strike="noStrike">
              <a:solidFill>
                <a:srgbClr val="000000"/>
              </a:solidFill>
              <a:latin typeface="Comic Sans MS"/>
              <a:ea typeface="Comic Sans MS"/>
              <a:cs typeface="Comic Sans MS"/>
              <a:sym typeface="Comic Sans MS"/>
            </a:endParaRPr>
          </a:p>
          <a:p>
            <a:pPr indent="-317500" lvl="0" marL="457200" marR="0" rtl="0" algn="l">
              <a:lnSpc>
                <a:spcPct val="100000"/>
              </a:lnSpc>
              <a:spcBef>
                <a:spcPts val="0"/>
              </a:spcBef>
              <a:spcAft>
                <a:spcPts val="0"/>
              </a:spcAft>
              <a:buClr>
                <a:srgbClr val="000000"/>
              </a:buClr>
              <a:buSzPts val="1400"/>
              <a:buFont typeface="Comic Sans MS"/>
              <a:buChar char="●"/>
            </a:pPr>
            <a:r>
              <a:rPr b="0" i="0" lang="fr" sz="1400" u="none" cap="none" strike="noStrike">
                <a:solidFill>
                  <a:srgbClr val="000000"/>
                </a:solidFill>
                <a:latin typeface="Comic Sans MS"/>
                <a:ea typeface="Comic Sans MS"/>
                <a:cs typeface="Comic Sans MS"/>
                <a:sym typeface="Comic Sans MS"/>
              </a:rPr>
              <a:t>Oasis</a:t>
            </a:r>
            <a:endParaRPr b="0" i="0" sz="1400" u="none" cap="none" strike="noStrike">
              <a:solidFill>
                <a:srgbClr val="000000"/>
              </a:solidFill>
              <a:latin typeface="Comic Sans MS"/>
              <a:ea typeface="Comic Sans MS"/>
              <a:cs typeface="Comic Sans MS"/>
              <a:sym typeface="Comic Sans MS"/>
            </a:endParaRPr>
          </a:p>
          <a:p>
            <a:pPr indent="-317500" lvl="0" marL="457200" marR="0" rtl="0" algn="l">
              <a:lnSpc>
                <a:spcPct val="100000"/>
              </a:lnSpc>
              <a:spcBef>
                <a:spcPts val="0"/>
              </a:spcBef>
              <a:spcAft>
                <a:spcPts val="0"/>
              </a:spcAft>
              <a:buClr>
                <a:srgbClr val="000000"/>
              </a:buClr>
              <a:buSzPts val="1400"/>
              <a:buFont typeface="Comic Sans MS"/>
              <a:buChar char="●"/>
            </a:pPr>
            <a:r>
              <a:rPr b="0" i="0" lang="fr" sz="1400" u="none" cap="none" strike="noStrike">
                <a:solidFill>
                  <a:srgbClr val="000000"/>
                </a:solidFill>
                <a:latin typeface="Comic Sans MS"/>
                <a:ea typeface="Comic Sans MS"/>
                <a:cs typeface="Comic Sans MS"/>
                <a:sym typeface="Comic Sans MS"/>
              </a:rPr>
              <a:t>Labo</a:t>
            </a:r>
            <a:endParaRPr b="0" i="0" sz="1400" u="none" cap="none" strike="noStrike">
              <a:solidFill>
                <a:srgbClr val="000000"/>
              </a:solidFill>
              <a:latin typeface="Comic Sans MS"/>
              <a:ea typeface="Comic Sans MS"/>
              <a:cs typeface="Comic Sans MS"/>
              <a:sym typeface="Comic Sans MS"/>
            </a:endParaRPr>
          </a:p>
          <a:p>
            <a:pPr indent="-317500" lvl="0" marL="457200" marR="0" rtl="0" algn="l">
              <a:lnSpc>
                <a:spcPct val="100000"/>
              </a:lnSpc>
              <a:spcBef>
                <a:spcPts val="0"/>
              </a:spcBef>
              <a:spcAft>
                <a:spcPts val="0"/>
              </a:spcAft>
              <a:buClr>
                <a:srgbClr val="000000"/>
              </a:buClr>
              <a:buSzPts val="1400"/>
              <a:buFont typeface="Comic Sans MS"/>
              <a:buChar char="●"/>
            </a:pPr>
            <a:r>
              <a:rPr b="0" i="0" lang="fr" sz="1400" u="none" cap="none" strike="noStrike">
                <a:solidFill>
                  <a:srgbClr val="000000"/>
                </a:solidFill>
                <a:latin typeface="Comic Sans MS"/>
                <a:ea typeface="Comic Sans MS"/>
                <a:cs typeface="Comic Sans MS"/>
                <a:sym typeface="Comic Sans MS"/>
              </a:rPr>
              <a:t>Source</a:t>
            </a:r>
            <a:endParaRPr b="0" i="0" sz="14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omic Sans MS"/>
              <a:ea typeface="Comic Sans MS"/>
              <a:cs typeface="Comic Sans MS"/>
              <a:sym typeface="Comic Sans MS"/>
            </a:endParaRPr>
          </a:p>
        </p:txBody>
      </p:sp>
      <p:sp>
        <p:nvSpPr>
          <p:cNvPr id="411" name="Google Shape;411;p27"/>
          <p:cNvSpPr txBox="1"/>
          <p:nvPr/>
        </p:nvSpPr>
        <p:spPr>
          <a:xfrm>
            <a:off x="530050" y="4238293"/>
            <a:ext cx="7596600" cy="4617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fr" sz="1800" u="none" cap="none" strike="noStrike">
                <a:solidFill>
                  <a:srgbClr val="0000FF"/>
                </a:solidFill>
                <a:latin typeface="Comic Sans MS"/>
                <a:ea typeface="Comic Sans MS"/>
                <a:cs typeface="Comic Sans MS"/>
                <a:sym typeface="Comic Sans MS"/>
              </a:rPr>
              <a:t>Nommer chaque espace et essayer d’y associer une des métaphores</a:t>
            </a:r>
            <a:endParaRPr b="0" i="0" sz="1400" u="none" cap="none" strike="noStrike">
              <a:solidFill>
                <a:srgbClr val="0000FF"/>
              </a:solidFill>
              <a:latin typeface="Comic Sans MS"/>
              <a:ea typeface="Comic Sans MS"/>
              <a:cs typeface="Comic Sans MS"/>
              <a:sym typeface="Comic Sans MS"/>
            </a:endParaRPr>
          </a:p>
        </p:txBody>
      </p:sp>
      <p:sp>
        <p:nvSpPr>
          <p:cNvPr id="412" name="Google Shape;412;p27"/>
          <p:cNvSpPr/>
          <p:nvPr/>
        </p:nvSpPr>
        <p:spPr>
          <a:xfrm>
            <a:off x="3204117" y="3066393"/>
            <a:ext cx="308262" cy="223025"/>
          </a:xfrm>
          <a:prstGeom prst="rect">
            <a:avLst/>
          </a:prstGeom>
          <a:solidFill>
            <a:schemeClr val="accen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 sz="1400" u="none" cap="none" strike="noStrike">
                <a:solidFill>
                  <a:schemeClr val="lt1"/>
                </a:solidFill>
                <a:latin typeface="Arial"/>
                <a:ea typeface="Arial"/>
                <a:cs typeface="Arial"/>
                <a:sym typeface="Arial"/>
              </a:rPr>
              <a:t>1</a:t>
            </a:r>
            <a:endParaRPr/>
          </a:p>
        </p:txBody>
      </p:sp>
      <p:sp>
        <p:nvSpPr>
          <p:cNvPr id="413" name="Google Shape;413;p27"/>
          <p:cNvSpPr/>
          <p:nvPr/>
        </p:nvSpPr>
        <p:spPr>
          <a:xfrm>
            <a:off x="5361751" y="1652590"/>
            <a:ext cx="308262" cy="223025"/>
          </a:xfrm>
          <a:prstGeom prst="rect">
            <a:avLst/>
          </a:prstGeom>
          <a:solidFill>
            <a:schemeClr val="accen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 sz="1400" u="none" cap="none" strike="noStrike">
                <a:solidFill>
                  <a:schemeClr val="lt1"/>
                </a:solidFill>
                <a:latin typeface="Arial"/>
                <a:ea typeface="Arial"/>
                <a:cs typeface="Arial"/>
                <a:sym typeface="Arial"/>
              </a:rPr>
              <a:t>2</a:t>
            </a:r>
            <a:endParaRPr/>
          </a:p>
        </p:txBody>
      </p:sp>
      <p:sp>
        <p:nvSpPr>
          <p:cNvPr id="414" name="Google Shape;414;p27"/>
          <p:cNvSpPr/>
          <p:nvPr/>
        </p:nvSpPr>
        <p:spPr>
          <a:xfrm>
            <a:off x="5262757" y="2744498"/>
            <a:ext cx="308262" cy="223025"/>
          </a:xfrm>
          <a:prstGeom prst="rect">
            <a:avLst/>
          </a:prstGeom>
          <a:solidFill>
            <a:schemeClr val="accen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 sz="1400" u="none" cap="none" strike="noStrike">
                <a:solidFill>
                  <a:schemeClr val="lt1"/>
                </a:solidFill>
                <a:latin typeface="Arial"/>
                <a:ea typeface="Arial"/>
                <a:cs typeface="Arial"/>
                <a:sym typeface="Arial"/>
              </a:rPr>
              <a:t>3</a:t>
            </a:r>
            <a:endParaRPr/>
          </a:p>
        </p:txBody>
      </p:sp>
      <p:sp>
        <p:nvSpPr>
          <p:cNvPr id="415" name="Google Shape;415;p27"/>
          <p:cNvSpPr/>
          <p:nvPr/>
        </p:nvSpPr>
        <p:spPr>
          <a:xfrm>
            <a:off x="6790402" y="1919126"/>
            <a:ext cx="241610" cy="204560"/>
          </a:xfrm>
          <a:prstGeom prst="rect">
            <a:avLst/>
          </a:prstGeom>
          <a:solidFill>
            <a:schemeClr val="accen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 sz="1400" u="none" cap="none" strike="noStrike">
                <a:solidFill>
                  <a:schemeClr val="lt1"/>
                </a:solidFill>
                <a:latin typeface="Arial"/>
                <a:ea typeface="Arial"/>
                <a:cs typeface="Arial"/>
                <a:sym typeface="Arial"/>
              </a:rPr>
              <a:t>4</a:t>
            </a:r>
            <a:endParaRPr/>
          </a:p>
        </p:txBody>
      </p:sp>
      <p:sp>
        <p:nvSpPr>
          <p:cNvPr id="416" name="Google Shape;416;p27"/>
          <p:cNvSpPr/>
          <p:nvPr/>
        </p:nvSpPr>
        <p:spPr>
          <a:xfrm>
            <a:off x="5759732" y="3616934"/>
            <a:ext cx="308262" cy="223025"/>
          </a:xfrm>
          <a:prstGeom prst="rect">
            <a:avLst/>
          </a:prstGeom>
          <a:solidFill>
            <a:schemeClr val="accen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 sz="1400" u="none" cap="none" strike="noStrike">
                <a:solidFill>
                  <a:schemeClr val="lt1"/>
                </a:solidFill>
                <a:latin typeface="Arial"/>
                <a:ea typeface="Arial"/>
                <a:cs typeface="Arial"/>
                <a:sym typeface="Arial"/>
              </a:rPr>
              <a:t>5</a:t>
            </a:r>
            <a:endParaRPr/>
          </a:p>
        </p:txBody>
      </p:sp>
      <p:sp>
        <p:nvSpPr>
          <p:cNvPr id="417" name="Google Shape;417;p27"/>
          <p:cNvSpPr/>
          <p:nvPr/>
        </p:nvSpPr>
        <p:spPr>
          <a:xfrm>
            <a:off x="7000671" y="2917004"/>
            <a:ext cx="308262" cy="223025"/>
          </a:xfrm>
          <a:prstGeom prst="rect">
            <a:avLst/>
          </a:prstGeom>
          <a:solidFill>
            <a:schemeClr val="accen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 sz="1400" u="none" cap="none" strike="noStrike">
                <a:solidFill>
                  <a:schemeClr val="lt1"/>
                </a:solidFill>
                <a:latin typeface="Arial"/>
                <a:ea typeface="Arial"/>
                <a:cs typeface="Arial"/>
                <a:sym typeface="Arial"/>
              </a:rPr>
              <a:t>6</a:t>
            </a:r>
            <a:endParaRPr/>
          </a:p>
        </p:txBody>
      </p:sp>
      <p:sp>
        <p:nvSpPr>
          <p:cNvPr id="418" name="Google Shape;418;p27"/>
          <p:cNvSpPr/>
          <p:nvPr/>
        </p:nvSpPr>
        <p:spPr>
          <a:xfrm>
            <a:off x="7972519" y="2438997"/>
            <a:ext cx="308262" cy="223025"/>
          </a:xfrm>
          <a:prstGeom prst="rect">
            <a:avLst/>
          </a:prstGeom>
          <a:solidFill>
            <a:schemeClr val="accen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 sz="1400" u="none" cap="none" strike="noStrike">
                <a:solidFill>
                  <a:schemeClr val="lt1"/>
                </a:solidFill>
                <a:latin typeface="Arial"/>
                <a:ea typeface="Arial"/>
                <a:cs typeface="Arial"/>
                <a:sym typeface="Arial"/>
              </a:rPr>
              <a:t>7</a:t>
            </a:r>
            <a:endParaRPr/>
          </a:p>
        </p:txBody>
      </p:sp>
      <p:sp>
        <p:nvSpPr>
          <p:cNvPr id="419" name="Google Shape;419;p27"/>
          <p:cNvSpPr/>
          <p:nvPr/>
        </p:nvSpPr>
        <p:spPr>
          <a:xfrm>
            <a:off x="8281385" y="1744453"/>
            <a:ext cx="308262" cy="223025"/>
          </a:xfrm>
          <a:prstGeom prst="rect">
            <a:avLst/>
          </a:prstGeom>
          <a:solidFill>
            <a:schemeClr val="accen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 sz="1400" u="none" cap="none" strike="noStrike">
                <a:solidFill>
                  <a:schemeClr val="lt1"/>
                </a:solidFill>
                <a:latin typeface="Arial"/>
                <a:ea typeface="Arial"/>
                <a:cs typeface="Arial"/>
                <a:sym typeface="Arial"/>
              </a:rPr>
              <a:t>8</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La classe de maternelle, une piste possible</a:t>
            </a:r>
            <a:endParaRPr>
              <a:solidFill>
                <a:srgbClr val="1C4587"/>
              </a:solidFill>
            </a:endParaRPr>
          </a:p>
        </p:txBody>
      </p:sp>
      <p:pic>
        <p:nvPicPr>
          <p:cNvPr id="425" name="Google Shape;425;p28"/>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426" name="Google Shape;426;p28"/>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427" name="Google Shape;427;p28"/>
          <p:cNvSpPr txBox="1"/>
          <p:nvPr/>
        </p:nvSpPr>
        <p:spPr>
          <a:xfrm>
            <a:off x="398950" y="1172200"/>
            <a:ext cx="8433300" cy="296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fr" sz="1800" u="none" cap="none" strike="noStrike">
                <a:solidFill>
                  <a:srgbClr val="0000FF"/>
                </a:solidFill>
                <a:latin typeface="Comic Sans MS"/>
                <a:ea typeface="Comic Sans MS"/>
                <a:cs typeface="Comic Sans MS"/>
                <a:sym typeface="Comic Sans MS"/>
              </a:rPr>
              <a:t>“L’équipe pédagogique aménage l’école (les salles de classe, les salles spécialisées, les espaces extérieurs...) afin d’offrir aux enfants un univers qui stimule leur curiosité, réponde à leurs besoins notamment de jeu, de mouvement, de repos et de découvertes et multiplie les occasions d’expériences sensorielles, motrices, relationnelles, cognitives en sécurité. “</a:t>
            </a:r>
            <a:endParaRPr b="0" i="0" sz="1800" u="none" cap="none" strike="noStrike">
              <a:solidFill>
                <a:srgbClr val="0000FF"/>
              </a:solidFill>
              <a:latin typeface="Comic Sans MS"/>
              <a:ea typeface="Comic Sans MS"/>
              <a:cs typeface="Comic Sans MS"/>
              <a:sym typeface="Comic Sans MS"/>
            </a:endParaRPr>
          </a:p>
          <a:p>
            <a:pPr indent="0" lvl="0" marL="0" marR="0" rtl="0" algn="r">
              <a:lnSpc>
                <a:spcPct val="115000"/>
              </a:lnSpc>
              <a:spcBef>
                <a:spcPts val="1200"/>
              </a:spcBef>
              <a:spcAft>
                <a:spcPts val="0"/>
              </a:spcAft>
              <a:buClr>
                <a:srgbClr val="000000"/>
              </a:buClr>
              <a:buSzPts val="1800"/>
              <a:buFont typeface="Arial"/>
              <a:buNone/>
            </a:pPr>
            <a:r>
              <a:t/>
            </a:r>
            <a:endParaRPr b="0" i="0" sz="1800" u="none" cap="none" strike="noStrike">
              <a:solidFill>
                <a:srgbClr val="000000"/>
              </a:solidFill>
              <a:latin typeface="Comic Sans MS"/>
              <a:ea typeface="Comic Sans MS"/>
              <a:cs typeface="Comic Sans MS"/>
              <a:sym typeface="Comic Sans MS"/>
            </a:endParaRPr>
          </a:p>
          <a:p>
            <a:pPr indent="0" lvl="0" marL="0" marR="0" rtl="0" algn="r">
              <a:lnSpc>
                <a:spcPct val="115000"/>
              </a:lnSpc>
              <a:spcBef>
                <a:spcPts val="1200"/>
              </a:spcBef>
              <a:spcAft>
                <a:spcPts val="0"/>
              </a:spcAft>
              <a:buClr>
                <a:schemeClr val="dk1"/>
              </a:buClr>
              <a:buSzPts val="1100"/>
              <a:buFont typeface="Arial"/>
              <a:buNone/>
            </a:pPr>
            <a:r>
              <a:rPr b="0" i="0" lang="fr" sz="1800" u="none" cap="none" strike="noStrike">
                <a:solidFill>
                  <a:srgbClr val="000000"/>
                </a:solidFill>
                <a:latin typeface="Comic Sans MS"/>
                <a:ea typeface="Comic Sans MS"/>
                <a:cs typeface="Comic Sans MS"/>
                <a:sym typeface="Comic Sans MS"/>
              </a:rPr>
              <a:t>Extrait du programme d’enseignement de l’école maternelle, 2015.</a:t>
            </a:r>
            <a:endParaRPr b="0" i="0" sz="18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1200"/>
              </a:spcBef>
              <a:spcAft>
                <a:spcPts val="0"/>
              </a:spcAft>
              <a:buClr>
                <a:srgbClr val="000000"/>
              </a:buClr>
              <a:buSzPts val="1900"/>
              <a:buFont typeface="Arial"/>
              <a:buNone/>
            </a:pPr>
            <a:r>
              <a:t/>
            </a:r>
            <a:endParaRPr b="0" i="0" sz="1900" u="none" cap="none" strike="noStrike">
              <a:solidFill>
                <a:srgbClr val="000000"/>
              </a:solidFill>
              <a:latin typeface="Comic Sans MS"/>
              <a:ea typeface="Comic Sans MS"/>
              <a:cs typeface="Comic Sans MS"/>
              <a:sym typeface="Comic Sans M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29"/>
          <p:cNvSpPr txBox="1"/>
          <p:nvPr>
            <p:ph type="title"/>
          </p:nvPr>
        </p:nvSpPr>
        <p:spPr>
          <a:xfrm>
            <a:off x="1315309" y="68176"/>
            <a:ext cx="6728437"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La classe de maternelle, une piste possible</a:t>
            </a:r>
            <a:endParaRPr>
              <a:solidFill>
                <a:srgbClr val="1C4587"/>
              </a:solidFill>
            </a:endParaRPr>
          </a:p>
        </p:txBody>
      </p:sp>
      <p:pic>
        <p:nvPicPr>
          <p:cNvPr id="433" name="Google Shape;433;p29"/>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434" name="Google Shape;434;p29"/>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435" name="Google Shape;435;p29"/>
          <p:cNvSpPr txBox="1"/>
          <p:nvPr/>
        </p:nvSpPr>
        <p:spPr>
          <a:xfrm>
            <a:off x="245686" y="1166976"/>
            <a:ext cx="1868465" cy="252373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fr" sz="1900" u="none" cap="none" strike="noStrike">
                <a:solidFill>
                  <a:srgbClr val="0000FF"/>
                </a:solidFill>
                <a:latin typeface="Comic Sans MS"/>
                <a:ea typeface="Comic Sans MS"/>
                <a:cs typeface="Comic Sans MS"/>
                <a:sym typeface="Comic Sans MS"/>
              </a:rPr>
              <a:t>Que peut-on garder de l’organisation d’une classe maternelle pour les classes de cycles 2 et 3 ?</a:t>
            </a:r>
            <a:endParaRPr b="0" i="0" sz="2000" u="none" cap="none" strike="noStrike">
              <a:solidFill>
                <a:srgbClr val="000000"/>
              </a:solidFill>
              <a:latin typeface="Comic Sans MS"/>
              <a:ea typeface="Comic Sans MS"/>
              <a:cs typeface="Comic Sans MS"/>
              <a:sym typeface="Comic Sans MS"/>
            </a:endParaRPr>
          </a:p>
        </p:txBody>
      </p:sp>
      <p:pic>
        <p:nvPicPr>
          <p:cNvPr id="436" name="Google Shape;436;p29"/>
          <p:cNvPicPr preferRelativeResize="0"/>
          <p:nvPr/>
        </p:nvPicPr>
        <p:blipFill rotWithShape="1">
          <a:blip r:embed="rId5">
            <a:alphaModFix/>
          </a:blip>
          <a:srcRect b="0" l="0" r="0" t="0"/>
          <a:stretch/>
        </p:blipFill>
        <p:spPr>
          <a:xfrm>
            <a:off x="2114151" y="526100"/>
            <a:ext cx="6814259" cy="4549224"/>
          </a:xfrm>
          <a:prstGeom prst="rect">
            <a:avLst/>
          </a:prstGeom>
          <a:noFill/>
          <a:ln>
            <a:noFill/>
          </a:ln>
        </p:spPr>
      </p:pic>
      <p:sp>
        <p:nvSpPr>
          <p:cNvPr id="437" name="Google Shape;437;p29"/>
          <p:cNvSpPr/>
          <p:nvPr/>
        </p:nvSpPr>
        <p:spPr>
          <a:xfrm>
            <a:off x="5084956" y="2384240"/>
            <a:ext cx="371708" cy="247448"/>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3</a:t>
            </a:r>
            <a:endParaRPr/>
          </a:p>
        </p:txBody>
      </p:sp>
      <p:sp>
        <p:nvSpPr>
          <p:cNvPr id="438" name="Google Shape;438;p29"/>
          <p:cNvSpPr/>
          <p:nvPr/>
        </p:nvSpPr>
        <p:spPr>
          <a:xfrm>
            <a:off x="3002530" y="3346962"/>
            <a:ext cx="371708" cy="247448"/>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1</a:t>
            </a:r>
            <a:endParaRPr/>
          </a:p>
        </p:txBody>
      </p:sp>
      <p:sp>
        <p:nvSpPr>
          <p:cNvPr id="439" name="Google Shape;439;p29"/>
          <p:cNvSpPr/>
          <p:nvPr/>
        </p:nvSpPr>
        <p:spPr>
          <a:xfrm>
            <a:off x="3313517" y="4026191"/>
            <a:ext cx="318242" cy="188638"/>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2</a:t>
            </a:r>
            <a:endParaRPr/>
          </a:p>
        </p:txBody>
      </p:sp>
      <p:sp>
        <p:nvSpPr>
          <p:cNvPr id="440" name="Google Shape;440;p29"/>
          <p:cNvSpPr/>
          <p:nvPr/>
        </p:nvSpPr>
        <p:spPr>
          <a:xfrm>
            <a:off x="4813610" y="1491522"/>
            <a:ext cx="371708" cy="247448"/>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4</a:t>
            </a:r>
            <a:endParaRPr/>
          </a:p>
        </p:txBody>
      </p:sp>
      <p:sp>
        <p:nvSpPr>
          <p:cNvPr id="441" name="Google Shape;441;p29"/>
          <p:cNvSpPr/>
          <p:nvPr/>
        </p:nvSpPr>
        <p:spPr>
          <a:xfrm>
            <a:off x="6211229" y="1800077"/>
            <a:ext cx="360556" cy="193841"/>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5</a:t>
            </a:r>
            <a:endParaRPr/>
          </a:p>
        </p:txBody>
      </p:sp>
      <p:sp>
        <p:nvSpPr>
          <p:cNvPr id="442" name="Google Shape;442;p29"/>
          <p:cNvSpPr/>
          <p:nvPr/>
        </p:nvSpPr>
        <p:spPr>
          <a:xfrm>
            <a:off x="3928946" y="4493676"/>
            <a:ext cx="371708" cy="247448"/>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6</a:t>
            </a:r>
            <a:endParaRPr/>
          </a:p>
        </p:txBody>
      </p:sp>
      <p:sp>
        <p:nvSpPr>
          <p:cNvPr id="443" name="Google Shape;443;p29"/>
          <p:cNvSpPr/>
          <p:nvPr/>
        </p:nvSpPr>
        <p:spPr>
          <a:xfrm>
            <a:off x="4478209" y="4055596"/>
            <a:ext cx="318242" cy="188638"/>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7</a:t>
            </a:r>
            <a:endParaRPr/>
          </a:p>
        </p:txBody>
      </p:sp>
      <p:sp>
        <p:nvSpPr>
          <p:cNvPr id="444" name="Google Shape;444;p29"/>
          <p:cNvSpPr/>
          <p:nvPr/>
        </p:nvSpPr>
        <p:spPr>
          <a:xfrm>
            <a:off x="4948850" y="3566990"/>
            <a:ext cx="371708" cy="247448"/>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8</a:t>
            </a:r>
            <a:endParaRPr/>
          </a:p>
        </p:txBody>
      </p:sp>
      <p:sp>
        <p:nvSpPr>
          <p:cNvPr id="445" name="Google Shape;445;p29"/>
          <p:cNvSpPr/>
          <p:nvPr/>
        </p:nvSpPr>
        <p:spPr>
          <a:xfrm>
            <a:off x="6843995" y="2851361"/>
            <a:ext cx="371708" cy="247448"/>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9</a:t>
            </a:r>
            <a:endParaRPr/>
          </a:p>
        </p:txBody>
      </p:sp>
      <p:sp>
        <p:nvSpPr>
          <p:cNvPr id="446" name="Google Shape;446;p29"/>
          <p:cNvSpPr/>
          <p:nvPr/>
        </p:nvSpPr>
        <p:spPr>
          <a:xfrm>
            <a:off x="7475033" y="2532820"/>
            <a:ext cx="412595" cy="197736"/>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10</a:t>
            </a:r>
            <a:endParaRPr/>
          </a:p>
        </p:txBody>
      </p:sp>
      <p:sp>
        <p:nvSpPr>
          <p:cNvPr id="447" name="Google Shape;447;p29"/>
          <p:cNvSpPr/>
          <p:nvPr/>
        </p:nvSpPr>
        <p:spPr>
          <a:xfrm>
            <a:off x="6843995" y="1896997"/>
            <a:ext cx="430317" cy="247448"/>
          </a:xfrm>
          <a:prstGeom prst="rect">
            <a:avLst/>
          </a:prstGeom>
          <a:solidFill>
            <a:schemeClr val="lt1"/>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 sz="1400" u="none" cap="none" strike="noStrike">
                <a:solidFill>
                  <a:schemeClr val="dk1"/>
                </a:solidFill>
                <a:latin typeface="Arial"/>
                <a:ea typeface="Arial"/>
                <a:cs typeface="Arial"/>
                <a:sym typeface="Arial"/>
              </a:rPr>
              <a:t>11</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L’émergence de ce questionnement</a:t>
            </a:r>
            <a:endParaRPr>
              <a:solidFill>
                <a:srgbClr val="1C4587"/>
              </a:solidFill>
            </a:endParaRPr>
          </a:p>
        </p:txBody>
      </p:sp>
      <p:sp>
        <p:nvSpPr>
          <p:cNvPr id="218" name="Google Shape;218;p3"/>
          <p:cNvSpPr txBox="1"/>
          <p:nvPr>
            <p:ph idx="1" type="body"/>
          </p:nvPr>
        </p:nvSpPr>
        <p:spPr>
          <a:xfrm>
            <a:off x="917050" y="1152474"/>
            <a:ext cx="7182900" cy="2527427"/>
          </a:xfrm>
          <a:prstGeom prst="rect">
            <a:avLst/>
          </a:prstGeom>
          <a:noFill/>
          <a:ln>
            <a:noFill/>
          </a:ln>
        </p:spPr>
        <p:txBody>
          <a:bodyPr anchorCtr="0" anchor="t" bIns="91425" lIns="91425" spcFirstLastPara="1" rIns="91425" wrap="square" tIns="91425">
            <a:normAutofit/>
          </a:bodyPr>
          <a:lstStyle/>
          <a:p>
            <a:pPr indent="0" lvl="0" marL="0" rtl="0" algn="ctr">
              <a:lnSpc>
                <a:spcPct val="150000"/>
              </a:lnSpc>
              <a:spcBef>
                <a:spcPts val="0"/>
              </a:spcBef>
              <a:spcAft>
                <a:spcPts val="0"/>
              </a:spcAft>
              <a:buClr>
                <a:schemeClr val="dk1"/>
              </a:buClr>
              <a:buSzPts val="1711"/>
              <a:buFont typeface="Arial"/>
              <a:buNone/>
            </a:pPr>
            <a:r>
              <a:rPr lang="fr" sz="2800"/>
              <a:t>Pourquoi vous questionnez-vous sur les espaces d’apprentissages ?</a:t>
            </a:r>
            <a:endParaRPr/>
          </a:p>
          <a:p>
            <a:pPr indent="0" lvl="0" marL="0" rtl="0" algn="just">
              <a:lnSpc>
                <a:spcPct val="150000"/>
              </a:lnSpc>
              <a:spcBef>
                <a:spcPts val="0"/>
              </a:spcBef>
              <a:spcAft>
                <a:spcPts val="0"/>
              </a:spcAft>
              <a:buClr>
                <a:schemeClr val="dk1"/>
              </a:buClr>
              <a:buSzPts val="1100"/>
              <a:buFont typeface="Arial"/>
              <a:buNone/>
            </a:pPr>
            <a:r>
              <a:t/>
            </a:r>
            <a:endParaRPr/>
          </a:p>
          <a:p>
            <a:pPr indent="0" lvl="0" marL="0" rtl="0" algn="just">
              <a:lnSpc>
                <a:spcPct val="150000"/>
              </a:lnSpc>
              <a:spcBef>
                <a:spcPts val="0"/>
              </a:spcBef>
              <a:spcAft>
                <a:spcPts val="0"/>
              </a:spcAft>
              <a:buClr>
                <a:schemeClr val="dk1"/>
              </a:buClr>
              <a:buSzPts val="1100"/>
              <a:buFont typeface="Arial"/>
              <a:buNone/>
            </a:pPr>
            <a:r>
              <a:rPr lang="fr">
                <a:solidFill>
                  <a:srgbClr val="0070C0"/>
                </a:solidFill>
              </a:rPr>
              <a:t>Activité sur Beekast.live</a:t>
            </a:r>
            <a:endParaRPr>
              <a:solidFill>
                <a:srgbClr val="0070C0"/>
              </a:solidFill>
            </a:endParaRPr>
          </a:p>
        </p:txBody>
      </p:sp>
      <p:pic>
        <p:nvPicPr>
          <p:cNvPr id="219" name="Google Shape;219;p3"/>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220" name="Google Shape;220;p3"/>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30"/>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453" name="Google Shape;453;p30"/>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454" name="Google Shape;454;p30"/>
          <p:cNvSpPr txBox="1"/>
          <p:nvPr>
            <p:ph type="title"/>
          </p:nvPr>
        </p:nvSpPr>
        <p:spPr>
          <a:xfrm>
            <a:off x="389694" y="524651"/>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Faisons connaissance.</a:t>
            </a:r>
            <a:endParaRPr>
              <a:solidFill>
                <a:srgbClr val="1C4587"/>
              </a:solidFill>
            </a:endParaRPr>
          </a:p>
        </p:txBody>
      </p:sp>
      <p:sp>
        <p:nvSpPr>
          <p:cNvPr id="455" name="Google Shape;455;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fr"/>
              <a:t>Voici quelques activités pour apprendre à se connaître :</a:t>
            </a:r>
            <a:endParaRPr/>
          </a:p>
          <a:p>
            <a:pPr indent="-317500" lvl="1" marL="914400" rtl="0" algn="l">
              <a:lnSpc>
                <a:spcPct val="150000"/>
              </a:lnSpc>
              <a:spcBef>
                <a:spcPts val="0"/>
              </a:spcBef>
              <a:spcAft>
                <a:spcPts val="0"/>
              </a:spcAft>
              <a:buSzPts val="1400"/>
              <a:buChar char="○"/>
            </a:pPr>
            <a:r>
              <a:rPr lang="fr"/>
              <a:t>Les groupes à la demande</a:t>
            </a:r>
            <a:endParaRPr/>
          </a:p>
        </p:txBody>
      </p:sp>
      <p:pic>
        <p:nvPicPr>
          <p:cNvPr id="456" name="Google Shape;456;p30"/>
          <p:cNvPicPr preferRelativeResize="0"/>
          <p:nvPr/>
        </p:nvPicPr>
        <p:blipFill rotWithShape="1">
          <a:blip r:embed="rId5">
            <a:alphaModFix amt="52000"/>
          </a:blip>
          <a:srcRect b="0" l="0" r="0" t="0"/>
          <a:stretch/>
        </p:blipFill>
        <p:spPr>
          <a:xfrm>
            <a:off x="2351244" y="2215925"/>
            <a:ext cx="6559050" cy="23529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31"/>
          <p:cNvSpPr txBox="1"/>
          <p:nvPr>
            <p:ph type="ctrTitle"/>
          </p:nvPr>
        </p:nvSpPr>
        <p:spPr>
          <a:xfrm>
            <a:off x="311700" y="727000"/>
            <a:ext cx="8520600" cy="1844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990"/>
              <a:buNone/>
            </a:pPr>
            <a:r>
              <a:rPr lang="fr" sz="3080">
                <a:solidFill>
                  <a:srgbClr val="1C4587"/>
                </a:solidFill>
              </a:rPr>
              <a:t>Les espaces d’apprentissage en élémentaire pour favoriser la différenciation</a:t>
            </a:r>
            <a:endParaRPr sz="3080">
              <a:solidFill>
                <a:srgbClr val="1C4587"/>
              </a:solidFill>
            </a:endParaRPr>
          </a:p>
          <a:p>
            <a:pPr indent="0" lvl="0" marL="0" rtl="0" algn="ctr">
              <a:lnSpc>
                <a:spcPct val="100000"/>
              </a:lnSpc>
              <a:spcBef>
                <a:spcPts val="0"/>
              </a:spcBef>
              <a:spcAft>
                <a:spcPts val="0"/>
              </a:spcAft>
              <a:buSzPts val="990"/>
              <a:buNone/>
            </a:pPr>
            <a:r>
              <a:rPr lang="fr" sz="3080">
                <a:solidFill>
                  <a:srgbClr val="1C4587"/>
                </a:solidFill>
              </a:rPr>
              <a:t>aux cycles 2 et 3</a:t>
            </a:r>
            <a:endParaRPr sz="3080">
              <a:solidFill>
                <a:srgbClr val="1C4587"/>
              </a:solidFill>
            </a:endParaRPr>
          </a:p>
        </p:txBody>
      </p:sp>
      <p:sp>
        <p:nvSpPr>
          <p:cNvPr id="462" name="Google Shape;462;p31"/>
          <p:cNvSpPr txBox="1"/>
          <p:nvPr>
            <p:ph idx="1" type="subTitle"/>
          </p:nvPr>
        </p:nvSpPr>
        <p:spPr>
          <a:xfrm>
            <a:off x="311700" y="2773213"/>
            <a:ext cx="8520600" cy="1110900"/>
          </a:xfrm>
          <a:prstGeom prst="rect">
            <a:avLst/>
          </a:prstGeom>
          <a:noFill/>
          <a:ln>
            <a:noFill/>
          </a:ln>
        </p:spPr>
        <p:txBody>
          <a:bodyPr anchorCtr="0" anchor="t" bIns="91425" lIns="91425" spcFirstLastPara="1" rIns="91425" wrap="square" tIns="91425">
            <a:normAutofit lnSpcReduction="10000"/>
          </a:bodyPr>
          <a:lstStyle/>
          <a:p>
            <a:pPr indent="0" lvl="0" marL="0" rtl="0" algn="ctr">
              <a:lnSpc>
                <a:spcPct val="100000"/>
              </a:lnSpc>
              <a:spcBef>
                <a:spcPts val="0"/>
              </a:spcBef>
              <a:spcAft>
                <a:spcPts val="0"/>
              </a:spcAft>
              <a:buSzPts val="2100"/>
              <a:buNone/>
            </a:pPr>
            <a:r>
              <a:rPr lang="fr"/>
              <a:t>Jeudi 19 octobre, visioconférence</a:t>
            </a:r>
            <a:endParaRPr/>
          </a:p>
          <a:p>
            <a:pPr indent="0" lvl="0" marL="0" rtl="0" algn="ctr">
              <a:lnSpc>
                <a:spcPct val="100000"/>
              </a:lnSpc>
              <a:spcBef>
                <a:spcPts val="0"/>
              </a:spcBef>
              <a:spcAft>
                <a:spcPts val="0"/>
              </a:spcAft>
              <a:buSzPts val="2100"/>
              <a:buNone/>
            </a:pPr>
            <a:r>
              <a:rPr lang="fr"/>
              <a:t>Jeudi 23 et vendredi 24 novembre, EFS Dial Diop</a:t>
            </a:r>
            <a:endParaRPr/>
          </a:p>
          <a:p>
            <a:pPr indent="0" lvl="0" marL="0" rtl="0" algn="ctr">
              <a:lnSpc>
                <a:spcPct val="100000"/>
              </a:lnSpc>
              <a:spcBef>
                <a:spcPts val="0"/>
              </a:spcBef>
              <a:spcAft>
                <a:spcPts val="0"/>
              </a:spcAft>
              <a:buSzPts val="2100"/>
              <a:buNone/>
            </a:pPr>
            <a:r>
              <a:rPr lang="fr"/>
              <a:t>Mercredi 13 décembre, visioconférence</a:t>
            </a:r>
            <a:endParaRPr/>
          </a:p>
        </p:txBody>
      </p:sp>
      <p:pic>
        <p:nvPicPr>
          <p:cNvPr id="463" name="Google Shape;463;p31"/>
          <p:cNvPicPr preferRelativeResize="0"/>
          <p:nvPr/>
        </p:nvPicPr>
        <p:blipFill rotWithShape="1">
          <a:blip r:embed="rId3">
            <a:alphaModFix/>
          </a:blip>
          <a:srcRect b="0" l="0" r="0" t="0"/>
          <a:stretch/>
        </p:blipFill>
        <p:spPr>
          <a:xfrm>
            <a:off x="0" y="0"/>
            <a:ext cx="1386025" cy="634575"/>
          </a:xfrm>
          <a:prstGeom prst="rect">
            <a:avLst/>
          </a:prstGeom>
          <a:noFill/>
          <a:ln>
            <a:noFill/>
          </a:ln>
        </p:spPr>
      </p:pic>
      <p:pic>
        <p:nvPicPr>
          <p:cNvPr id="464" name="Google Shape;464;p31"/>
          <p:cNvPicPr preferRelativeResize="0"/>
          <p:nvPr/>
        </p:nvPicPr>
        <p:blipFill rotWithShape="1">
          <a:blip r:embed="rId4">
            <a:alphaModFix/>
          </a:blip>
          <a:srcRect b="15405" l="0" r="0" t="21251"/>
          <a:stretch/>
        </p:blipFill>
        <p:spPr>
          <a:xfrm>
            <a:off x="7935850" y="0"/>
            <a:ext cx="1208150" cy="765275"/>
          </a:xfrm>
          <a:prstGeom prst="rect">
            <a:avLst/>
          </a:prstGeom>
          <a:noFill/>
          <a:ln>
            <a:noFill/>
          </a:ln>
        </p:spPr>
      </p:pic>
      <p:sp>
        <p:nvSpPr>
          <p:cNvPr id="465" name="Google Shape;465;p31"/>
          <p:cNvSpPr txBox="1"/>
          <p:nvPr/>
        </p:nvSpPr>
        <p:spPr>
          <a:xfrm>
            <a:off x="48900" y="4085625"/>
            <a:ext cx="4523100"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fr" sz="1200" u="none" cap="none" strike="noStrike">
                <a:solidFill>
                  <a:schemeClr val="dk1"/>
                </a:solidFill>
                <a:latin typeface="Comic Sans MS"/>
                <a:ea typeface="Comic Sans MS"/>
                <a:cs typeface="Comic Sans MS"/>
                <a:sym typeface="Comic Sans MS"/>
              </a:rPr>
              <a:t>Nadège COUVEINHES</a:t>
            </a:r>
            <a:endParaRPr b="0" i="0" sz="1200" u="none" cap="none" strike="noStrike">
              <a:solidFill>
                <a:schemeClr val="dk1"/>
              </a:solidFill>
              <a:latin typeface="Comic Sans MS"/>
              <a:ea typeface="Comic Sans MS"/>
              <a:cs typeface="Comic Sans MS"/>
              <a:sym typeface="Comic Sans MS"/>
            </a:endParaRPr>
          </a:p>
          <a:p>
            <a:pPr indent="457200" lvl="0" marL="0" marR="0" rtl="0" algn="l">
              <a:lnSpc>
                <a:spcPct val="100000"/>
              </a:lnSpc>
              <a:spcBef>
                <a:spcPts val="0"/>
              </a:spcBef>
              <a:spcAft>
                <a:spcPts val="0"/>
              </a:spcAft>
              <a:buClr>
                <a:schemeClr val="dk1"/>
              </a:buClr>
              <a:buSzPts val="1100"/>
              <a:buFont typeface="Arial"/>
              <a:buNone/>
            </a:pPr>
            <a:r>
              <a:rPr b="0" i="0" lang="fr" sz="1200" u="none" cap="none" strike="noStrike">
                <a:solidFill>
                  <a:srgbClr val="B7B7B7"/>
                </a:solidFill>
                <a:latin typeface="Comic Sans MS"/>
                <a:ea typeface="Comic Sans MS"/>
                <a:cs typeface="Comic Sans MS"/>
                <a:sym typeface="Comic Sans MS"/>
              </a:rPr>
              <a:t>EMFE – Ecole Franco-Sénégalaise Dial Diop</a:t>
            </a:r>
            <a:endParaRPr b="0" i="0" sz="1200" u="none" cap="none" strike="noStrike">
              <a:solidFill>
                <a:srgbClr val="B7B7B7"/>
              </a:solidFill>
              <a:latin typeface="Comic Sans MS"/>
              <a:ea typeface="Comic Sans MS"/>
              <a:cs typeface="Comic Sans MS"/>
              <a:sym typeface="Comic Sans M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32"/>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471" name="Google Shape;471;p32"/>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472" name="Google Shape;472;p32"/>
          <p:cNvSpPr txBox="1"/>
          <p:nvPr>
            <p:ph idx="1" type="body"/>
          </p:nvPr>
        </p:nvSpPr>
        <p:spPr>
          <a:xfrm>
            <a:off x="311699" y="1152475"/>
            <a:ext cx="8594407" cy="3416400"/>
          </a:xfrm>
          <a:prstGeom prst="rect">
            <a:avLst/>
          </a:prstGeom>
          <a:noFill/>
          <a:ln>
            <a:noFill/>
          </a:ln>
        </p:spPr>
        <p:txBody>
          <a:bodyPr anchorCtr="0" anchor="t" bIns="91425" lIns="91425" spcFirstLastPara="1" rIns="91425" wrap="square" tIns="91425">
            <a:normAutofit/>
          </a:bodyPr>
          <a:lstStyle/>
          <a:p>
            <a:pPr indent="-349250" lvl="0" marL="457200" rtl="0" algn="l">
              <a:lnSpc>
                <a:spcPct val="150000"/>
              </a:lnSpc>
              <a:spcBef>
                <a:spcPts val="0"/>
              </a:spcBef>
              <a:spcAft>
                <a:spcPts val="0"/>
              </a:spcAft>
              <a:buSzPts val="1900"/>
              <a:buChar char="●"/>
            </a:pPr>
            <a:r>
              <a:rPr lang="fr" sz="1900"/>
              <a:t>En présentiel : Ecole Franco-Sénégalaise Dial Diop, pendant les 2 jours</a:t>
            </a:r>
            <a:endParaRPr sz="1900"/>
          </a:p>
          <a:p>
            <a:pPr indent="-323850" lvl="1" marL="914400" rtl="0" algn="l">
              <a:lnSpc>
                <a:spcPct val="150000"/>
              </a:lnSpc>
              <a:spcBef>
                <a:spcPts val="0"/>
              </a:spcBef>
              <a:spcAft>
                <a:spcPts val="0"/>
              </a:spcAft>
              <a:buSzPts val="1500"/>
              <a:buChar char="○"/>
            </a:pPr>
            <a:r>
              <a:rPr lang="fr" sz="1500"/>
              <a:t>Salle : Fablab</a:t>
            </a:r>
            <a:endParaRPr sz="1500"/>
          </a:p>
          <a:p>
            <a:pPr indent="-323850" lvl="1" marL="914400" rtl="0" algn="l">
              <a:lnSpc>
                <a:spcPct val="150000"/>
              </a:lnSpc>
              <a:spcBef>
                <a:spcPts val="0"/>
              </a:spcBef>
              <a:spcAft>
                <a:spcPts val="0"/>
              </a:spcAft>
              <a:buSzPts val="1500"/>
              <a:buChar char="○"/>
            </a:pPr>
            <a:r>
              <a:rPr lang="fr" sz="1500"/>
              <a:t>Horaires :</a:t>
            </a:r>
            <a:endParaRPr sz="1500"/>
          </a:p>
          <a:p>
            <a:pPr indent="-323850" lvl="2" marL="1371600" rtl="0" algn="l">
              <a:lnSpc>
                <a:spcPct val="150000"/>
              </a:lnSpc>
              <a:spcBef>
                <a:spcPts val="0"/>
              </a:spcBef>
              <a:spcAft>
                <a:spcPts val="0"/>
              </a:spcAft>
              <a:buSzPts val="1500"/>
              <a:buChar char="■"/>
            </a:pPr>
            <a:r>
              <a:rPr lang="fr" sz="1500"/>
              <a:t>8h30-12h15 et 13h15-15h30 avec une pause dans la matinée</a:t>
            </a:r>
            <a:endParaRPr sz="1500"/>
          </a:p>
          <a:p>
            <a:pPr indent="-323850" lvl="2" marL="1371600" rtl="0" algn="l">
              <a:lnSpc>
                <a:spcPct val="150000"/>
              </a:lnSpc>
              <a:spcBef>
                <a:spcPts val="0"/>
              </a:spcBef>
              <a:spcAft>
                <a:spcPts val="0"/>
              </a:spcAft>
              <a:buSzPts val="1500"/>
              <a:buChar char="■"/>
            </a:pPr>
            <a:r>
              <a:rPr lang="fr" sz="1500"/>
              <a:t>8h30-12h15 et 13h15-15h30 avec une pause dans la matinée</a:t>
            </a:r>
            <a:endParaRPr sz="1500"/>
          </a:p>
          <a:p>
            <a:pPr indent="-323850" lvl="1" marL="914400" rtl="0" algn="l">
              <a:lnSpc>
                <a:spcPct val="150000"/>
              </a:lnSpc>
              <a:spcBef>
                <a:spcPts val="0"/>
              </a:spcBef>
              <a:spcAft>
                <a:spcPts val="0"/>
              </a:spcAft>
              <a:buSzPts val="1500"/>
              <a:buChar char="○"/>
            </a:pPr>
            <a:r>
              <a:rPr lang="fr" sz="1500"/>
              <a:t>Restauration sur place pour tous à l’école</a:t>
            </a:r>
            <a:endParaRPr sz="1500"/>
          </a:p>
          <a:p>
            <a:pPr indent="-323850" lvl="1" marL="914400" rtl="0" algn="l">
              <a:lnSpc>
                <a:spcPct val="150000"/>
              </a:lnSpc>
              <a:spcBef>
                <a:spcPts val="0"/>
              </a:spcBef>
              <a:spcAft>
                <a:spcPts val="0"/>
              </a:spcAft>
              <a:buSzPts val="1500"/>
              <a:buChar char="○"/>
            </a:pPr>
            <a:r>
              <a:rPr lang="fr" sz="1500"/>
              <a:t>Emargement quotidien sur les listes</a:t>
            </a:r>
            <a:endParaRPr sz="1500"/>
          </a:p>
        </p:txBody>
      </p:sp>
      <p:sp>
        <p:nvSpPr>
          <p:cNvPr id="473" name="Google Shape;473;p32"/>
          <p:cNvSpPr txBox="1"/>
          <p:nvPr>
            <p:ph type="title"/>
          </p:nvPr>
        </p:nvSpPr>
        <p:spPr>
          <a:xfrm>
            <a:off x="460383" y="4924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Les modalités du stage</a:t>
            </a:r>
            <a:endParaRPr>
              <a:solidFill>
                <a:srgbClr val="1C4587"/>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p33"/>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479" name="Google Shape;479;p33"/>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480" name="Google Shape;480;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Les métiers du stage</a:t>
            </a:r>
            <a:endParaRPr>
              <a:solidFill>
                <a:srgbClr val="1C4587"/>
              </a:solidFill>
            </a:endParaRPr>
          </a:p>
        </p:txBody>
      </p:sp>
      <p:sp>
        <p:nvSpPr>
          <p:cNvPr id="481" name="Google Shape;481;p33"/>
          <p:cNvSpPr txBox="1"/>
          <p:nvPr>
            <p:ph idx="1" type="body"/>
          </p:nvPr>
        </p:nvSpPr>
        <p:spPr>
          <a:xfrm>
            <a:off x="304800" y="1165622"/>
            <a:ext cx="8686800" cy="3394500"/>
          </a:xfrm>
          <a:prstGeom prst="rect">
            <a:avLst/>
          </a:prstGeom>
          <a:noFill/>
          <a:ln>
            <a:noFill/>
          </a:ln>
        </p:spPr>
        <p:txBody>
          <a:bodyPr anchorCtr="0" anchor="t" bIns="91425" lIns="91425" spcFirstLastPara="1" rIns="91425" wrap="square" tIns="91425">
            <a:normAutofit/>
          </a:bodyPr>
          <a:lstStyle/>
          <a:p>
            <a:pPr indent="-355600" lvl="0" marL="457200" rtl="0" algn="l">
              <a:lnSpc>
                <a:spcPct val="150000"/>
              </a:lnSpc>
              <a:spcBef>
                <a:spcPts val="0"/>
              </a:spcBef>
              <a:spcAft>
                <a:spcPts val="0"/>
              </a:spcAft>
              <a:buClr>
                <a:srgbClr val="666666"/>
              </a:buClr>
              <a:buSzPts val="2000"/>
              <a:buChar char="●"/>
            </a:pPr>
            <a:r>
              <a:rPr lang="fr" sz="2000">
                <a:solidFill>
                  <a:srgbClr val="666666"/>
                </a:solidFill>
              </a:rPr>
              <a:t>Collectionneur de mots</a:t>
            </a:r>
            <a:endParaRPr sz="2000">
              <a:solidFill>
                <a:srgbClr val="666666"/>
              </a:solidFill>
            </a:endParaRPr>
          </a:p>
          <a:p>
            <a:pPr indent="-355600" lvl="0" marL="457200" rtl="0" algn="l">
              <a:lnSpc>
                <a:spcPct val="150000"/>
              </a:lnSpc>
              <a:spcBef>
                <a:spcPts val="1000"/>
              </a:spcBef>
              <a:spcAft>
                <a:spcPts val="0"/>
              </a:spcAft>
              <a:buClr>
                <a:srgbClr val="666666"/>
              </a:buClr>
              <a:buSzPts val="2000"/>
              <a:buChar char="●"/>
            </a:pPr>
            <a:r>
              <a:rPr lang="fr" sz="2000">
                <a:solidFill>
                  <a:srgbClr val="666666"/>
                </a:solidFill>
              </a:rPr>
              <a:t>Collectionneur d’outils</a:t>
            </a:r>
            <a:endParaRPr sz="2000">
              <a:solidFill>
                <a:srgbClr val="666666"/>
              </a:solidFill>
            </a:endParaRPr>
          </a:p>
          <a:p>
            <a:pPr indent="-355600" lvl="0" marL="457200" rtl="0" algn="l">
              <a:lnSpc>
                <a:spcPct val="150000"/>
              </a:lnSpc>
              <a:spcBef>
                <a:spcPts val="1000"/>
              </a:spcBef>
              <a:spcAft>
                <a:spcPts val="0"/>
              </a:spcAft>
              <a:buClr>
                <a:srgbClr val="666666"/>
              </a:buClr>
              <a:buSzPts val="2000"/>
              <a:buChar char="●"/>
            </a:pPr>
            <a:r>
              <a:rPr lang="fr" sz="2000">
                <a:solidFill>
                  <a:srgbClr val="666666"/>
                </a:solidFill>
              </a:rPr>
              <a:t>Collectionneur d’émotions</a:t>
            </a:r>
            <a:endParaRPr sz="2000">
              <a:solidFill>
                <a:srgbClr val="666666"/>
              </a:solidFill>
            </a:endParaRPr>
          </a:p>
          <a:p>
            <a:pPr indent="-355600" lvl="0" marL="457200" rtl="0" algn="l">
              <a:lnSpc>
                <a:spcPct val="150000"/>
              </a:lnSpc>
              <a:spcBef>
                <a:spcPts val="1000"/>
              </a:spcBef>
              <a:spcAft>
                <a:spcPts val="0"/>
              </a:spcAft>
              <a:buClr>
                <a:srgbClr val="666666"/>
              </a:buClr>
              <a:buSzPts val="2000"/>
              <a:buChar char="●"/>
            </a:pPr>
            <a:r>
              <a:rPr lang="fr" sz="2000">
                <a:solidFill>
                  <a:srgbClr val="666666"/>
                </a:solidFill>
              </a:rPr>
              <a:t>Photographe</a:t>
            </a:r>
            <a:endParaRPr sz="2000">
              <a:solidFill>
                <a:srgbClr val="666666"/>
              </a:solidFill>
            </a:endParaRPr>
          </a:p>
          <a:p>
            <a:pPr indent="-355600" lvl="0" marL="457200" rtl="0" algn="l">
              <a:lnSpc>
                <a:spcPct val="150000"/>
              </a:lnSpc>
              <a:spcBef>
                <a:spcPts val="1000"/>
              </a:spcBef>
              <a:spcAft>
                <a:spcPts val="1000"/>
              </a:spcAft>
              <a:buClr>
                <a:srgbClr val="666666"/>
              </a:buClr>
              <a:buSzPts val="2000"/>
              <a:buChar char="●"/>
            </a:pPr>
            <a:r>
              <a:rPr lang="fr" sz="2000">
                <a:solidFill>
                  <a:srgbClr val="666666"/>
                </a:solidFill>
              </a:rPr>
              <a:t>Critique de stage</a:t>
            </a:r>
            <a:endParaRPr sz="2000">
              <a:solidFill>
                <a:srgbClr val="666666"/>
              </a:solidFill>
              <a:latin typeface="Comic Sans MS"/>
              <a:ea typeface="Comic Sans MS"/>
              <a:cs typeface="Comic Sans MS"/>
              <a:sym typeface="Comic Sans MS"/>
            </a:endParaRPr>
          </a:p>
        </p:txBody>
      </p:sp>
      <p:pic>
        <p:nvPicPr>
          <p:cNvPr id="482" name="Google Shape;482;p33"/>
          <p:cNvPicPr preferRelativeResize="0"/>
          <p:nvPr/>
        </p:nvPicPr>
        <p:blipFill rotWithShape="1">
          <a:blip r:embed="rId5">
            <a:alphaModFix/>
          </a:blip>
          <a:srcRect b="0" l="0" r="0" t="0"/>
          <a:stretch/>
        </p:blipFill>
        <p:spPr>
          <a:xfrm>
            <a:off x="6714993" y="242675"/>
            <a:ext cx="1543542" cy="1554031"/>
          </a:xfrm>
          <a:prstGeom prst="rect">
            <a:avLst/>
          </a:prstGeom>
          <a:noFill/>
          <a:ln>
            <a:noFill/>
          </a:ln>
        </p:spPr>
      </p:pic>
      <p:pic>
        <p:nvPicPr>
          <p:cNvPr id="483" name="Google Shape;483;p33"/>
          <p:cNvPicPr preferRelativeResize="0"/>
          <p:nvPr/>
        </p:nvPicPr>
        <p:blipFill rotWithShape="1">
          <a:blip r:embed="rId6">
            <a:alphaModFix/>
          </a:blip>
          <a:srcRect b="0" l="0" r="0" t="0"/>
          <a:stretch/>
        </p:blipFill>
        <p:spPr>
          <a:xfrm>
            <a:off x="5667532" y="1025193"/>
            <a:ext cx="1744311" cy="1570314"/>
          </a:xfrm>
          <a:prstGeom prst="rect">
            <a:avLst/>
          </a:prstGeom>
          <a:noFill/>
          <a:ln>
            <a:noFill/>
          </a:ln>
        </p:spPr>
      </p:pic>
      <p:pic>
        <p:nvPicPr>
          <p:cNvPr id="484" name="Google Shape;484;p33"/>
          <p:cNvPicPr preferRelativeResize="0"/>
          <p:nvPr/>
        </p:nvPicPr>
        <p:blipFill rotWithShape="1">
          <a:blip r:embed="rId7">
            <a:alphaModFix/>
          </a:blip>
          <a:srcRect b="0" l="0" r="0" t="0"/>
          <a:stretch/>
        </p:blipFill>
        <p:spPr>
          <a:xfrm>
            <a:off x="4676109" y="1746689"/>
            <a:ext cx="1570314" cy="1570314"/>
          </a:xfrm>
          <a:prstGeom prst="rect">
            <a:avLst/>
          </a:prstGeom>
          <a:noFill/>
          <a:ln>
            <a:noFill/>
          </a:ln>
        </p:spPr>
      </p:pic>
      <p:pic>
        <p:nvPicPr>
          <p:cNvPr id="485" name="Google Shape;485;p33"/>
          <p:cNvPicPr preferRelativeResize="0"/>
          <p:nvPr/>
        </p:nvPicPr>
        <p:blipFill rotWithShape="1">
          <a:blip r:embed="rId8">
            <a:alphaModFix/>
          </a:blip>
          <a:srcRect b="0" l="0" r="0" t="0"/>
          <a:stretch/>
        </p:blipFill>
        <p:spPr>
          <a:xfrm>
            <a:off x="3980804" y="2427694"/>
            <a:ext cx="1395942" cy="1395942"/>
          </a:xfrm>
          <a:prstGeom prst="rect">
            <a:avLst/>
          </a:prstGeom>
          <a:noFill/>
          <a:ln>
            <a:noFill/>
          </a:ln>
        </p:spPr>
      </p:pic>
      <p:pic>
        <p:nvPicPr>
          <p:cNvPr id="486" name="Google Shape;486;p33"/>
          <p:cNvPicPr preferRelativeResize="0"/>
          <p:nvPr/>
        </p:nvPicPr>
        <p:blipFill rotWithShape="1">
          <a:blip r:embed="rId9">
            <a:alphaModFix/>
          </a:blip>
          <a:srcRect b="14490" l="17510" r="17491" t="8181"/>
          <a:stretch/>
        </p:blipFill>
        <p:spPr>
          <a:xfrm>
            <a:off x="3098982" y="3615471"/>
            <a:ext cx="2393025" cy="131289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id="491" name="Google Shape;491;p34"/>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492" name="Google Shape;492;p34"/>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descr="Une image contenant texte, Police, capture d’écran&#10;&#10;Description générée automatiquement" id="493" name="Google Shape;493;p34"/>
          <p:cNvPicPr preferRelativeResize="0"/>
          <p:nvPr/>
        </p:nvPicPr>
        <p:blipFill rotWithShape="1">
          <a:blip r:embed="rId5">
            <a:alphaModFix/>
          </a:blip>
          <a:srcRect b="0" l="0" r="0" t="0"/>
          <a:stretch/>
        </p:blipFill>
        <p:spPr>
          <a:xfrm>
            <a:off x="0" y="485350"/>
            <a:ext cx="9144000" cy="432470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id="498" name="Google Shape;498;p35"/>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499" name="Google Shape;499;p35"/>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descr="Une image contenant texte, capture d’écran, Police, nombre&#10;&#10;Description générée automatiquement" id="500" name="Google Shape;500;p35"/>
          <p:cNvPicPr preferRelativeResize="0"/>
          <p:nvPr/>
        </p:nvPicPr>
        <p:blipFill rotWithShape="1">
          <a:blip r:embed="rId5">
            <a:alphaModFix/>
          </a:blip>
          <a:srcRect b="0" l="0" r="0" t="0"/>
          <a:stretch/>
        </p:blipFill>
        <p:spPr>
          <a:xfrm>
            <a:off x="0" y="485350"/>
            <a:ext cx="9144000" cy="463160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id="505" name="Google Shape;505;p36"/>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506" name="Google Shape;506;p36"/>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descr="Une image contenant texte, capture d’écran, Page web, Site web&#10;&#10;Description générée automatiquement" id="507" name="Google Shape;507;p36"/>
          <p:cNvPicPr preferRelativeResize="0"/>
          <p:nvPr/>
        </p:nvPicPr>
        <p:blipFill rotWithShape="1">
          <a:blip r:embed="rId5">
            <a:alphaModFix/>
          </a:blip>
          <a:srcRect b="0" l="0" r="0" t="0"/>
          <a:stretch/>
        </p:blipFill>
        <p:spPr>
          <a:xfrm>
            <a:off x="0" y="434746"/>
            <a:ext cx="9144000" cy="470875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Des pistes possibles en vidéo :</a:t>
            </a:r>
            <a:endParaRPr>
              <a:solidFill>
                <a:srgbClr val="1C4587"/>
              </a:solidFill>
            </a:endParaRPr>
          </a:p>
        </p:txBody>
      </p:sp>
      <p:pic>
        <p:nvPicPr>
          <p:cNvPr id="513" name="Google Shape;513;p37"/>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514" name="Google Shape;514;p37"/>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515" name="Google Shape;515;p37"/>
          <p:cNvSpPr txBox="1"/>
          <p:nvPr/>
        </p:nvSpPr>
        <p:spPr>
          <a:xfrm>
            <a:off x="398950" y="1172200"/>
            <a:ext cx="3666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mic Sans MS"/>
              <a:ea typeface="Comic Sans MS"/>
              <a:cs typeface="Comic Sans MS"/>
              <a:sym typeface="Comic Sans MS"/>
            </a:endParaRPr>
          </a:p>
        </p:txBody>
      </p:sp>
      <p:sp>
        <p:nvSpPr>
          <p:cNvPr id="516" name="Google Shape;516;p37"/>
          <p:cNvSpPr txBox="1"/>
          <p:nvPr/>
        </p:nvSpPr>
        <p:spPr>
          <a:xfrm>
            <a:off x="1410630" y="1664799"/>
            <a:ext cx="6120160"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 sz="1400" u="sng" cap="none" strike="noStrike">
                <a:solidFill>
                  <a:srgbClr val="000000"/>
                </a:solidFill>
                <a:latin typeface="Calibri"/>
                <a:ea typeface="Calibri"/>
                <a:cs typeface="Calibri"/>
                <a:sym typeface="Calibri"/>
                <a:hlinkClick r:id="rId5">
                  <a:extLst>
                    <a:ext uri="{A12FA001-AC4F-418D-AE19-62706E023703}">
                      <ahyp:hlinkClr val="tx"/>
                    </a:ext>
                  </a:extLst>
                </a:hlinkClick>
              </a:rPr>
              <a:t>https://primabord.eduscol.education.fr/quand-l-espace-classe-participe-a-la-differenciation-pedagogique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7" name="Google Shape;517;p37"/>
          <p:cNvSpPr txBox="1"/>
          <p:nvPr/>
        </p:nvSpPr>
        <p:spPr>
          <a:xfrm>
            <a:off x="1351156" y="2571750"/>
            <a:ext cx="3949390"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 sz="1400" u="none" cap="none" strike="noStrike">
                <a:solidFill>
                  <a:srgbClr val="000000"/>
                </a:solidFill>
                <a:latin typeface="Arial"/>
                <a:ea typeface="Arial"/>
                <a:cs typeface="Arial"/>
                <a:sym typeface="Arial"/>
              </a:rPr>
              <a:t>- vue de la classe</a:t>
            </a:r>
            <a:endParaRPr/>
          </a:p>
          <a:p>
            <a:pPr indent="0" lvl="0" marL="0" marR="0" rtl="0" algn="l">
              <a:lnSpc>
                <a:spcPct val="100000"/>
              </a:lnSpc>
              <a:spcBef>
                <a:spcPts val="0"/>
              </a:spcBef>
              <a:spcAft>
                <a:spcPts val="0"/>
              </a:spcAft>
              <a:buNone/>
            </a:pPr>
            <a:r>
              <a:rPr b="0" i="0" lang="fr" sz="1400" u="none" cap="none" strike="noStrike">
                <a:solidFill>
                  <a:srgbClr val="000000"/>
                </a:solidFill>
                <a:latin typeface="Arial"/>
                <a:ea typeface="Arial"/>
                <a:cs typeface="Arial"/>
                <a:sym typeface="Arial"/>
              </a:rPr>
              <a:t>- la description des centres</a:t>
            </a:r>
            <a:endParaRPr/>
          </a:p>
          <a:p>
            <a:pPr indent="0" lvl="0" marL="0" marR="0" rtl="0" algn="l">
              <a:lnSpc>
                <a:spcPct val="100000"/>
              </a:lnSpc>
              <a:spcBef>
                <a:spcPts val="0"/>
              </a:spcBef>
              <a:spcAft>
                <a:spcPts val="0"/>
              </a:spcAft>
              <a:buNone/>
            </a:pPr>
            <a:r>
              <a:rPr b="0" i="0" lang="fr" sz="1400" u="none" cap="none" strike="noStrike">
                <a:solidFill>
                  <a:srgbClr val="000000"/>
                </a:solidFill>
                <a:latin typeface="Arial"/>
                <a:ea typeface="Arial"/>
                <a:cs typeface="Arial"/>
                <a:sym typeface="Arial"/>
              </a:rPr>
              <a:t>- l’organisation de la classe</a:t>
            </a:r>
            <a:endParaRPr/>
          </a:p>
          <a:p>
            <a:pPr indent="0" lvl="0" marL="0" marR="0" rtl="0" algn="l">
              <a:lnSpc>
                <a:spcPct val="100000"/>
              </a:lnSpc>
              <a:spcBef>
                <a:spcPts val="0"/>
              </a:spcBef>
              <a:spcAft>
                <a:spcPts val="0"/>
              </a:spcAft>
              <a:buNone/>
            </a:pPr>
            <a:r>
              <a:rPr b="0" i="0" lang="fr" sz="1400" u="none" cap="none" strike="noStrike">
                <a:solidFill>
                  <a:srgbClr val="000000"/>
                </a:solidFill>
                <a:latin typeface="Arial"/>
                <a:ea typeface="Arial"/>
                <a:cs typeface="Arial"/>
                <a:sym typeface="Arial"/>
              </a:rPr>
              <a:t>- l’organisation en 2 groupes</a:t>
            </a:r>
            <a:endParaRPr/>
          </a:p>
          <a:p>
            <a:pPr indent="0" lvl="0" marL="0" marR="0" rtl="0" algn="l">
              <a:lnSpc>
                <a:spcPct val="100000"/>
              </a:lnSpc>
              <a:spcBef>
                <a:spcPts val="0"/>
              </a:spcBef>
              <a:spcAft>
                <a:spcPts val="0"/>
              </a:spcAft>
              <a:buNone/>
            </a:pPr>
            <a:r>
              <a:rPr b="0" i="0" lang="fr" sz="1400" u="none" cap="none" strike="noStrike">
                <a:solidFill>
                  <a:srgbClr val="000000"/>
                </a:solidFill>
                <a:latin typeface="Arial"/>
                <a:ea typeface="Arial"/>
                <a:cs typeface="Arial"/>
                <a:sym typeface="Arial"/>
              </a:rPr>
              <a:t>- l’atelier dirigé</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Repenser les espaces</a:t>
            </a:r>
            <a:endParaRPr>
              <a:solidFill>
                <a:srgbClr val="1C4587"/>
              </a:solidFill>
            </a:endParaRPr>
          </a:p>
        </p:txBody>
      </p:sp>
      <p:pic>
        <p:nvPicPr>
          <p:cNvPr id="523" name="Google Shape;523;p38"/>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524" name="Google Shape;524;p38"/>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525" name="Google Shape;525;p38"/>
          <p:cNvSpPr txBox="1"/>
          <p:nvPr/>
        </p:nvSpPr>
        <p:spPr>
          <a:xfrm>
            <a:off x="398950" y="1172200"/>
            <a:ext cx="3666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mic Sans MS"/>
              <a:ea typeface="Comic Sans MS"/>
              <a:cs typeface="Comic Sans MS"/>
              <a:sym typeface="Comic Sans MS"/>
            </a:endParaRPr>
          </a:p>
        </p:txBody>
      </p:sp>
      <p:pic>
        <p:nvPicPr>
          <p:cNvPr descr="Une image contenant capture d’écran, texte, conception, diagramme&#10;&#10;Description générée automatiquement" id="526" name="Google Shape;526;p38"/>
          <p:cNvPicPr preferRelativeResize="0"/>
          <p:nvPr/>
        </p:nvPicPr>
        <p:blipFill rotWithShape="1">
          <a:blip r:embed="rId5">
            <a:alphaModFix/>
          </a:blip>
          <a:srcRect b="0" l="0" r="0" t="0"/>
          <a:stretch/>
        </p:blipFill>
        <p:spPr>
          <a:xfrm>
            <a:off x="1518779" y="979031"/>
            <a:ext cx="5833592" cy="397140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Repenser les espaces</a:t>
            </a:r>
            <a:endParaRPr>
              <a:solidFill>
                <a:srgbClr val="1C4587"/>
              </a:solidFill>
            </a:endParaRPr>
          </a:p>
        </p:txBody>
      </p:sp>
      <p:pic>
        <p:nvPicPr>
          <p:cNvPr id="532" name="Google Shape;532;p39"/>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533" name="Google Shape;533;p39"/>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534" name="Google Shape;534;p39"/>
          <p:cNvSpPr txBox="1"/>
          <p:nvPr/>
        </p:nvSpPr>
        <p:spPr>
          <a:xfrm>
            <a:off x="172605" y="1350619"/>
            <a:ext cx="3666300" cy="203129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rgbClr val="000000"/>
                </a:solidFill>
                <a:latin typeface="Comic Sans MS"/>
                <a:ea typeface="Comic Sans MS"/>
                <a:cs typeface="Comic Sans MS"/>
                <a:sym typeface="Comic Sans MS"/>
              </a:rPr>
              <a:t>- centres d’autonomie</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rgbClr val="000000"/>
                </a:solidFill>
                <a:latin typeface="Comic Sans MS"/>
                <a:ea typeface="Comic Sans MS"/>
                <a:cs typeface="Comic Sans MS"/>
                <a:sym typeface="Comic Sans MS"/>
              </a:rPr>
              <a:t>- outils d’aide</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rgbClr val="000000"/>
                </a:solidFill>
                <a:latin typeface="Comic Sans MS"/>
                <a:ea typeface="Comic Sans MS"/>
                <a:cs typeface="Comic Sans MS"/>
                <a:sym typeface="Comic Sans MS"/>
              </a:rPr>
              <a:t>- boites de rangement des cahiers.</a:t>
            </a:r>
            <a:endParaRPr b="0" i="0" sz="2000" u="none" cap="none" strike="noStrike">
              <a:solidFill>
                <a:srgbClr val="000000"/>
              </a:solidFill>
              <a:latin typeface="Comic Sans MS"/>
              <a:ea typeface="Comic Sans MS"/>
              <a:cs typeface="Comic Sans MS"/>
              <a:sym typeface="Comic Sans MS"/>
            </a:endParaRPr>
          </a:p>
        </p:txBody>
      </p:sp>
      <p:pic>
        <p:nvPicPr>
          <p:cNvPr id="535" name="Google Shape;535;p39"/>
          <p:cNvPicPr preferRelativeResize="0"/>
          <p:nvPr/>
        </p:nvPicPr>
        <p:blipFill rotWithShape="1">
          <a:blip r:embed="rId5">
            <a:alphaModFix/>
          </a:blip>
          <a:srcRect b="0" l="0" r="0" t="0"/>
          <a:stretch/>
        </p:blipFill>
        <p:spPr>
          <a:xfrm>
            <a:off x="3699809" y="972944"/>
            <a:ext cx="4992135" cy="299835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L’émergence de ce questionnement</a:t>
            </a:r>
            <a:endParaRPr>
              <a:solidFill>
                <a:srgbClr val="1C4587"/>
              </a:solidFill>
            </a:endParaRPr>
          </a:p>
        </p:txBody>
      </p:sp>
      <p:sp>
        <p:nvSpPr>
          <p:cNvPr id="226" name="Google Shape;226;p4"/>
          <p:cNvSpPr txBox="1"/>
          <p:nvPr>
            <p:ph idx="1" type="body"/>
          </p:nvPr>
        </p:nvSpPr>
        <p:spPr>
          <a:xfrm>
            <a:off x="917050" y="1152474"/>
            <a:ext cx="7182900" cy="2527427"/>
          </a:xfrm>
          <a:prstGeom prst="rect">
            <a:avLst/>
          </a:prstGeom>
          <a:noFill/>
          <a:ln>
            <a:noFill/>
          </a:ln>
        </p:spPr>
        <p:txBody>
          <a:bodyPr anchorCtr="0" anchor="t" bIns="91425" lIns="91425" spcFirstLastPara="1" rIns="91425" wrap="square" tIns="91425">
            <a:normAutofit/>
          </a:bodyPr>
          <a:lstStyle/>
          <a:p>
            <a:pPr indent="0" lvl="0" marL="0" rtl="0" algn="l">
              <a:lnSpc>
                <a:spcPct val="150000"/>
              </a:lnSpc>
              <a:spcBef>
                <a:spcPts val="0"/>
              </a:spcBef>
              <a:spcAft>
                <a:spcPts val="0"/>
              </a:spcAft>
              <a:buClr>
                <a:schemeClr val="dk1"/>
              </a:buClr>
              <a:buSzPts val="1100"/>
              <a:buFont typeface="Arial"/>
              <a:buNone/>
            </a:pPr>
            <a:r>
              <a:t/>
            </a:r>
            <a:endParaRPr>
              <a:solidFill>
                <a:srgbClr val="0070C0"/>
              </a:solidFill>
            </a:endParaRPr>
          </a:p>
          <a:p>
            <a:pPr indent="0" lvl="0" marL="0" rtl="0" algn="l">
              <a:lnSpc>
                <a:spcPct val="150000"/>
              </a:lnSpc>
              <a:spcBef>
                <a:spcPts val="0"/>
              </a:spcBef>
              <a:spcAft>
                <a:spcPts val="0"/>
              </a:spcAft>
              <a:buClr>
                <a:schemeClr val="dk1"/>
              </a:buClr>
              <a:buSzPts val="1100"/>
              <a:buFont typeface="Arial"/>
              <a:buNone/>
            </a:pPr>
            <a:r>
              <a:t/>
            </a:r>
            <a:endParaRPr>
              <a:solidFill>
                <a:srgbClr val="0070C0"/>
              </a:solidFill>
            </a:endParaRPr>
          </a:p>
          <a:p>
            <a:pPr indent="0" lvl="0" marL="0" rtl="0" algn="l">
              <a:lnSpc>
                <a:spcPct val="150000"/>
              </a:lnSpc>
              <a:spcBef>
                <a:spcPts val="0"/>
              </a:spcBef>
              <a:spcAft>
                <a:spcPts val="0"/>
              </a:spcAft>
              <a:buClr>
                <a:schemeClr val="dk1"/>
              </a:buClr>
              <a:buSzPts val="1100"/>
              <a:buFont typeface="Arial"/>
              <a:buNone/>
            </a:pPr>
            <a:r>
              <a:rPr lang="fr">
                <a:solidFill>
                  <a:srgbClr val="0070C0"/>
                </a:solidFill>
              </a:rPr>
              <a:t>Power point : Les dispositifs d’enseignement</a:t>
            </a:r>
            <a:endParaRPr/>
          </a:p>
        </p:txBody>
      </p:sp>
      <p:pic>
        <p:nvPicPr>
          <p:cNvPr id="227" name="Google Shape;227;p4"/>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228" name="Google Shape;228;p4"/>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40"/>
          <p:cNvSpPr txBox="1"/>
          <p:nvPr>
            <p:ph type="title"/>
          </p:nvPr>
        </p:nvSpPr>
        <p:spPr>
          <a:xfrm>
            <a:off x="389694" y="261396"/>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Réorganiser les apprentissages</a:t>
            </a:r>
            <a:endParaRPr>
              <a:solidFill>
                <a:srgbClr val="1C4587"/>
              </a:solidFill>
            </a:endParaRPr>
          </a:p>
        </p:txBody>
      </p:sp>
      <p:pic>
        <p:nvPicPr>
          <p:cNvPr id="541" name="Google Shape;541;p40"/>
          <p:cNvPicPr preferRelativeResize="0"/>
          <p:nvPr/>
        </p:nvPicPr>
        <p:blipFill rotWithShape="1">
          <a:blip r:embed="rId3">
            <a:alphaModFix/>
          </a:blip>
          <a:srcRect b="0" l="0" r="0" t="0"/>
          <a:stretch/>
        </p:blipFill>
        <p:spPr>
          <a:xfrm>
            <a:off x="0" y="1"/>
            <a:ext cx="750849" cy="408877"/>
          </a:xfrm>
          <a:prstGeom prst="rect">
            <a:avLst/>
          </a:prstGeom>
          <a:noFill/>
          <a:ln>
            <a:noFill/>
          </a:ln>
        </p:spPr>
      </p:pic>
      <p:pic>
        <p:nvPicPr>
          <p:cNvPr id="542" name="Google Shape;542;p40"/>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543" name="Google Shape;543;p40"/>
          <p:cNvSpPr txBox="1"/>
          <p:nvPr/>
        </p:nvSpPr>
        <p:spPr>
          <a:xfrm>
            <a:off x="375424" y="1037419"/>
            <a:ext cx="8520599"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 sz="1800" u="none" cap="none" strike="noStrike">
                <a:solidFill>
                  <a:srgbClr val="000000"/>
                </a:solidFill>
                <a:latin typeface="Arial"/>
                <a:ea typeface="Arial"/>
                <a:cs typeface="Arial"/>
                <a:sym typeface="Arial"/>
              </a:rPr>
              <a:t>• </a:t>
            </a:r>
            <a:r>
              <a:rPr b="1" i="0" lang="fr" sz="1800" u="none" cap="none" strike="noStrike">
                <a:solidFill>
                  <a:srgbClr val="002060"/>
                </a:solidFill>
                <a:latin typeface="Arial"/>
                <a:ea typeface="Arial"/>
                <a:cs typeface="Arial"/>
                <a:sym typeface="Arial"/>
              </a:rPr>
              <a:t>Les centres d’autonomie </a:t>
            </a:r>
            <a:r>
              <a:rPr b="0" i="0" lang="fr" sz="1800" u="none" cap="none" strike="noStrike">
                <a:solidFill>
                  <a:srgbClr val="000000"/>
                </a:solidFill>
                <a:latin typeface="Arial"/>
                <a:ea typeface="Arial"/>
                <a:cs typeface="Arial"/>
                <a:sym typeface="Arial"/>
              </a:rPr>
              <a:t>: permettent une réactivation régulière des compétences acquises tout au long de l’année, par le biais d’ateliers et d’activités ludiques.</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fr" sz="1800" u="none" cap="none" strike="noStrike">
                <a:solidFill>
                  <a:srgbClr val="000000"/>
                </a:solidFill>
                <a:latin typeface="Arial"/>
                <a:ea typeface="Arial"/>
                <a:cs typeface="Arial"/>
                <a:sym typeface="Arial"/>
              </a:rPr>
              <a:t>• </a:t>
            </a:r>
            <a:r>
              <a:rPr b="1" i="0" lang="fr" sz="1800" u="none" cap="none" strike="noStrike">
                <a:solidFill>
                  <a:srgbClr val="002060"/>
                </a:solidFill>
                <a:latin typeface="Arial"/>
                <a:ea typeface="Arial"/>
                <a:cs typeface="Arial"/>
                <a:sym typeface="Arial"/>
              </a:rPr>
              <a:t>Les apprentissages autonomes </a:t>
            </a:r>
            <a:r>
              <a:rPr b="0" i="0" lang="fr" sz="1800" u="none" cap="none" strike="noStrike">
                <a:solidFill>
                  <a:srgbClr val="000000"/>
                </a:solidFill>
                <a:latin typeface="Arial"/>
                <a:ea typeface="Arial"/>
                <a:cs typeface="Arial"/>
                <a:sym typeface="Arial"/>
              </a:rPr>
              <a:t>: Cela concerne des </a:t>
            </a:r>
            <a:r>
              <a:rPr b="1" i="0" lang="fr" sz="1800" u="none" cap="none" strike="noStrike">
                <a:solidFill>
                  <a:srgbClr val="000000"/>
                </a:solidFill>
                <a:latin typeface="Arial"/>
                <a:ea typeface="Arial"/>
                <a:cs typeface="Arial"/>
                <a:sym typeface="Arial"/>
              </a:rPr>
              <a:t>compétences pour lesquelles on cherche à créer des </a:t>
            </a:r>
            <a:r>
              <a:rPr b="1" i="0" lang="fr" sz="1800" u="none" cap="none" strike="noStrike">
                <a:solidFill>
                  <a:srgbClr val="000000"/>
                </a:solidFill>
                <a:highlight>
                  <a:srgbClr val="FFFF00"/>
                </a:highlight>
                <a:latin typeface="Arial"/>
                <a:ea typeface="Arial"/>
                <a:cs typeface="Arial"/>
                <a:sym typeface="Arial"/>
              </a:rPr>
              <a:t>automatismes</a:t>
            </a:r>
            <a:r>
              <a:rPr b="0" i="0" lang="fr" sz="1800" u="none" cap="none" strike="noStrike">
                <a:solidFill>
                  <a:srgbClr val="000000"/>
                </a:solidFill>
                <a:latin typeface="Arial"/>
                <a:ea typeface="Arial"/>
                <a:cs typeface="Arial"/>
                <a:sym typeface="Arial"/>
              </a:rPr>
              <a:t> (fluence en lecture, entraînement à la copie</a:t>
            </a:r>
            <a:r>
              <a:rPr b="0" i="0" lang="fr" sz="1800" u="none" cap="none" strike="noStrike">
                <a:solidFill>
                  <a:srgbClr val="000000"/>
                </a:solidFill>
                <a:latin typeface="Arial"/>
                <a:ea typeface="Arial"/>
                <a:cs typeface="Arial"/>
                <a:sym typeface="Arial"/>
              </a:rPr>
              <a:t>, poésie, mémorisation</a:t>
            </a:r>
            <a:r>
              <a:rPr b="0" i="0" lang="fr" sz="1800" u="none" cap="none" strike="noStrike">
                <a:solidFill>
                  <a:srgbClr val="000000"/>
                </a:solidFill>
                <a:latin typeface="Arial"/>
                <a:ea typeface="Arial"/>
                <a:cs typeface="Arial"/>
                <a:sym typeface="Arial"/>
              </a:rPr>
              <a:t>…). Pour ce faire, tout un système de suivi et de matériel est mis à disposition des élèves.</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fr" sz="1800" u="none" cap="none" strike="noStrike">
                <a:solidFill>
                  <a:srgbClr val="000000"/>
                </a:solidFill>
                <a:latin typeface="Arial"/>
                <a:ea typeface="Arial"/>
                <a:cs typeface="Arial"/>
                <a:sym typeface="Arial"/>
              </a:rPr>
              <a:t>• </a:t>
            </a:r>
            <a:r>
              <a:rPr b="1" i="0" lang="fr" sz="1800" u="none" cap="none" strike="noStrike">
                <a:solidFill>
                  <a:srgbClr val="002060"/>
                </a:solidFill>
                <a:latin typeface="Arial"/>
                <a:ea typeface="Arial"/>
                <a:cs typeface="Arial"/>
                <a:sym typeface="Arial"/>
              </a:rPr>
              <a:t>Les plans de travail </a:t>
            </a:r>
            <a:r>
              <a:rPr b="0" i="0" lang="fr" sz="1800" u="none" cap="none" strike="noStrike">
                <a:solidFill>
                  <a:srgbClr val="000000"/>
                </a:solidFill>
                <a:latin typeface="Arial"/>
                <a:ea typeface="Arial"/>
                <a:cs typeface="Arial"/>
                <a:sym typeface="Arial"/>
              </a:rPr>
              <a:t>: l’ensemble des activités proposées en autonomie sont regroupées dans des </a:t>
            </a:r>
            <a:r>
              <a:rPr b="0" i="0" lang="fr" sz="1800" u="none" cap="none" strike="noStrike">
                <a:solidFill>
                  <a:srgbClr val="000000"/>
                </a:solidFill>
                <a:highlight>
                  <a:srgbClr val="FFFF00"/>
                </a:highlight>
                <a:latin typeface="Arial"/>
                <a:ea typeface="Arial"/>
                <a:cs typeface="Arial"/>
                <a:sym typeface="Arial"/>
              </a:rPr>
              <a:t>plans de travail qui peuvent être personnalisés en fonction des compétences de chacun.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41"/>
          <p:cNvSpPr txBox="1"/>
          <p:nvPr>
            <p:ph type="title"/>
          </p:nvPr>
        </p:nvSpPr>
        <p:spPr>
          <a:xfrm>
            <a:off x="389694" y="261396"/>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Réorganiser les apprentissages</a:t>
            </a:r>
            <a:endParaRPr>
              <a:solidFill>
                <a:srgbClr val="1C4587"/>
              </a:solidFill>
            </a:endParaRPr>
          </a:p>
        </p:txBody>
      </p:sp>
      <p:pic>
        <p:nvPicPr>
          <p:cNvPr id="549" name="Google Shape;549;p41"/>
          <p:cNvPicPr preferRelativeResize="0"/>
          <p:nvPr/>
        </p:nvPicPr>
        <p:blipFill rotWithShape="1">
          <a:blip r:embed="rId3">
            <a:alphaModFix/>
          </a:blip>
          <a:srcRect b="0" l="0" r="0" t="0"/>
          <a:stretch/>
        </p:blipFill>
        <p:spPr>
          <a:xfrm>
            <a:off x="0" y="1"/>
            <a:ext cx="750849" cy="408877"/>
          </a:xfrm>
          <a:prstGeom prst="rect">
            <a:avLst/>
          </a:prstGeom>
          <a:noFill/>
          <a:ln>
            <a:noFill/>
          </a:ln>
        </p:spPr>
      </p:pic>
      <p:pic>
        <p:nvPicPr>
          <p:cNvPr id="550" name="Google Shape;550;p41"/>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551" name="Google Shape;551;p41"/>
          <p:cNvSpPr txBox="1"/>
          <p:nvPr/>
        </p:nvSpPr>
        <p:spPr>
          <a:xfrm>
            <a:off x="375424" y="1178669"/>
            <a:ext cx="8520599"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 sz="1800" u="none" cap="none" strike="noStrike">
                <a:solidFill>
                  <a:srgbClr val="000000"/>
                </a:solidFill>
                <a:latin typeface="Arial"/>
                <a:ea typeface="Arial"/>
                <a:cs typeface="Arial"/>
                <a:sym typeface="Arial"/>
              </a:rPr>
              <a:t>• </a:t>
            </a:r>
            <a:r>
              <a:rPr b="1" i="0" lang="fr" sz="1800" u="none" cap="none" strike="noStrike">
                <a:solidFill>
                  <a:srgbClr val="002060"/>
                </a:solidFill>
                <a:latin typeface="Arial"/>
                <a:ea typeface="Arial"/>
                <a:cs typeface="Arial"/>
                <a:sym typeface="Arial"/>
              </a:rPr>
              <a:t>L’évaluation positive des compétences </a:t>
            </a:r>
            <a:r>
              <a:rPr b="0" i="0" lang="fr" sz="1800" u="none" cap="none" strike="noStrike">
                <a:solidFill>
                  <a:srgbClr val="000000"/>
                </a:solidFill>
                <a:latin typeface="Arial"/>
                <a:ea typeface="Arial"/>
                <a:cs typeface="Arial"/>
                <a:sym typeface="Arial"/>
              </a:rPr>
              <a:t>: But : respecter le rythme de chacun et favoriser un climat de classe serein et motivant. </a:t>
            </a:r>
            <a:endParaRPr/>
          </a:p>
          <a:p>
            <a:pPr indent="0" lvl="0" marL="0" marR="0" rtl="0" algn="l">
              <a:lnSpc>
                <a:spcPct val="100000"/>
              </a:lnSpc>
              <a:spcBef>
                <a:spcPts val="0"/>
              </a:spcBef>
              <a:spcAft>
                <a:spcPts val="0"/>
              </a:spcAft>
              <a:buNone/>
            </a:pPr>
            <a:r>
              <a:rPr b="0" i="0" lang="fr" sz="1800" u="none" cap="none" strike="noStrike">
                <a:solidFill>
                  <a:srgbClr val="000000"/>
                </a:solidFill>
                <a:latin typeface="Arial"/>
                <a:ea typeface="Arial"/>
                <a:cs typeface="Arial"/>
                <a:sym typeface="Arial"/>
              </a:rPr>
              <a:t>Il existe de nombreuses façons d’évaluer : </a:t>
            </a:r>
            <a:r>
              <a:rPr b="1" i="0" lang="fr" sz="1800" u="none" cap="none" strike="noStrike">
                <a:solidFill>
                  <a:srgbClr val="000000"/>
                </a:solidFill>
                <a:highlight>
                  <a:srgbClr val="FFFF00"/>
                </a:highlight>
                <a:latin typeface="Arial"/>
                <a:ea typeface="Arial"/>
                <a:cs typeface="Arial"/>
                <a:sym typeface="Arial"/>
              </a:rPr>
              <a:t>observations</a:t>
            </a:r>
            <a:r>
              <a:rPr b="0" i="0" lang="fr" sz="1800" u="none" cap="none" strike="noStrike">
                <a:solidFill>
                  <a:srgbClr val="000000"/>
                </a:solidFill>
                <a:highlight>
                  <a:srgbClr val="FFFF00"/>
                </a:highlight>
                <a:latin typeface="Arial"/>
                <a:ea typeface="Arial"/>
                <a:cs typeface="Arial"/>
                <a:sym typeface="Arial"/>
              </a:rPr>
              <a:t> quotidiennes, grilles de suivi, cahier de réussites, séances de remédiation…</a:t>
            </a:r>
            <a:endParaRPr/>
          </a:p>
          <a:p>
            <a:pPr indent="0" lvl="0" marL="0" marR="0" rtl="0" algn="l">
              <a:lnSpc>
                <a:spcPct val="100000"/>
              </a:lnSpc>
              <a:spcBef>
                <a:spcPts val="0"/>
              </a:spcBef>
              <a:spcAft>
                <a:spcPts val="0"/>
              </a:spcAft>
              <a:buNone/>
            </a:pPr>
            <a:r>
              <a:t/>
            </a:r>
            <a:endParaRPr b="0" i="0" sz="18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None/>
            </a:pPr>
            <a:r>
              <a:rPr b="0" i="0" lang="fr" sz="1800" u="none" cap="none" strike="noStrike">
                <a:solidFill>
                  <a:srgbClr val="000000"/>
                </a:solidFill>
                <a:latin typeface="Arial"/>
                <a:ea typeface="Arial"/>
                <a:cs typeface="Arial"/>
                <a:sym typeface="Arial"/>
              </a:rPr>
              <a:t>• </a:t>
            </a:r>
            <a:r>
              <a:rPr b="1" i="0" lang="fr" sz="1800" u="none" cap="none" strike="noStrike">
                <a:solidFill>
                  <a:srgbClr val="002060"/>
                </a:solidFill>
                <a:latin typeface="Arial"/>
                <a:ea typeface="Arial"/>
                <a:cs typeface="Arial"/>
                <a:sym typeface="Arial"/>
              </a:rPr>
              <a:t>Le numérique </a:t>
            </a:r>
            <a:r>
              <a:rPr b="0" i="0" lang="fr" sz="1800" u="none" cap="none" strike="noStrike">
                <a:solidFill>
                  <a:srgbClr val="000000"/>
                </a:solidFill>
                <a:latin typeface="Arial"/>
                <a:ea typeface="Arial"/>
                <a:cs typeface="Arial"/>
                <a:sym typeface="Arial"/>
              </a:rPr>
              <a:t>: il a également toute sa place pour rendre les élèves acteurs de leurs apprentissages et permet l’auto-correction. Le suivi de l’enseignant se trouve facilité grâce aux outils numériques.</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fr" sz="1800" u="none" cap="none" strike="noStrike">
                <a:solidFill>
                  <a:srgbClr val="000000"/>
                </a:solidFill>
                <a:latin typeface="Arial"/>
                <a:ea typeface="Arial"/>
                <a:cs typeface="Arial"/>
                <a:sym typeface="Arial"/>
              </a:rPr>
              <a:t>• </a:t>
            </a:r>
            <a:r>
              <a:rPr b="1" i="0" lang="fr" sz="1800" u="none" cap="none" strike="noStrike">
                <a:solidFill>
                  <a:srgbClr val="002060"/>
                </a:solidFill>
                <a:latin typeface="Arial"/>
                <a:ea typeface="Arial"/>
                <a:cs typeface="Arial"/>
                <a:sym typeface="Arial"/>
              </a:rPr>
              <a:t>La différenciation : </a:t>
            </a:r>
            <a:r>
              <a:rPr b="0" i="0" lang="fr" sz="1800" u="none" cap="none" strike="noStrike">
                <a:solidFill>
                  <a:schemeClr val="dk1"/>
                </a:solidFill>
                <a:latin typeface="Arial"/>
                <a:ea typeface="Arial"/>
                <a:cs typeface="Arial"/>
                <a:sym typeface="Arial"/>
              </a:rPr>
              <a:t>observer ; atteindre le même objectif par des voies différentes, 2 groupes dans la classe.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id="556" name="Google Shape;556;p42"/>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557" name="Google Shape;557;p42"/>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558" name="Google Shape;558;p42"/>
          <p:cNvSpPr txBox="1"/>
          <p:nvPr/>
        </p:nvSpPr>
        <p:spPr>
          <a:xfrm>
            <a:off x="398950" y="1172200"/>
            <a:ext cx="3666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mic Sans MS"/>
              <a:ea typeface="Comic Sans MS"/>
              <a:cs typeface="Comic Sans MS"/>
              <a:sym typeface="Comic Sans MS"/>
            </a:endParaRPr>
          </a:p>
        </p:txBody>
      </p:sp>
      <p:pic>
        <p:nvPicPr>
          <p:cNvPr descr="Une image contenant texte, Police, capture d’écran, Bleu électrique&#10;&#10;Description générée automatiquement" id="559" name="Google Shape;559;p42"/>
          <p:cNvPicPr preferRelativeResize="0"/>
          <p:nvPr/>
        </p:nvPicPr>
        <p:blipFill rotWithShape="1">
          <a:blip r:embed="rId5">
            <a:alphaModFix/>
          </a:blip>
          <a:srcRect b="0" l="0" r="0" t="0"/>
          <a:stretch/>
        </p:blipFill>
        <p:spPr>
          <a:xfrm>
            <a:off x="3454001" y="62403"/>
            <a:ext cx="2057578" cy="563929"/>
          </a:xfrm>
          <a:prstGeom prst="rect">
            <a:avLst/>
          </a:prstGeom>
          <a:noFill/>
          <a:ln>
            <a:noFill/>
          </a:ln>
        </p:spPr>
      </p:pic>
      <p:pic>
        <p:nvPicPr>
          <p:cNvPr descr="Une image contenant texte, capture d’écran, Police, Parallèle&#10;&#10;Description générée automatiquement" id="560" name="Google Shape;560;p42"/>
          <p:cNvPicPr preferRelativeResize="0"/>
          <p:nvPr/>
        </p:nvPicPr>
        <p:blipFill rotWithShape="1">
          <a:blip r:embed="rId6">
            <a:alphaModFix/>
          </a:blip>
          <a:srcRect b="0" l="0" r="0" t="0"/>
          <a:stretch/>
        </p:blipFill>
        <p:spPr>
          <a:xfrm>
            <a:off x="439791" y="692972"/>
            <a:ext cx="8146647" cy="415818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p43"/>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566" name="Google Shape;566;p43"/>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567" name="Google Shape;567;p43"/>
          <p:cNvSpPr txBox="1"/>
          <p:nvPr/>
        </p:nvSpPr>
        <p:spPr>
          <a:xfrm>
            <a:off x="398950" y="1172200"/>
            <a:ext cx="3666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mic Sans MS"/>
              <a:ea typeface="Comic Sans MS"/>
              <a:cs typeface="Comic Sans MS"/>
              <a:sym typeface="Comic Sans MS"/>
            </a:endParaRPr>
          </a:p>
        </p:txBody>
      </p:sp>
      <p:pic>
        <p:nvPicPr>
          <p:cNvPr descr="Une image contenant texte, Police, capture d’écran, Bleu électrique&#10;&#10;Description générée automatiquement" id="568" name="Google Shape;568;p43"/>
          <p:cNvPicPr preferRelativeResize="0"/>
          <p:nvPr/>
        </p:nvPicPr>
        <p:blipFill rotWithShape="1">
          <a:blip r:embed="rId5">
            <a:alphaModFix/>
          </a:blip>
          <a:srcRect b="0" l="0" r="0" t="0"/>
          <a:stretch/>
        </p:blipFill>
        <p:spPr>
          <a:xfrm>
            <a:off x="3454001" y="62403"/>
            <a:ext cx="2057578" cy="563929"/>
          </a:xfrm>
          <a:prstGeom prst="rect">
            <a:avLst/>
          </a:prstGeom>
          <a:noFill/>
          <a:ln>
            <a:noFill/>
          </a:ln>
        </p:spPr>
      </p:pic>
      <p:pic>
        <p:nvPicPr>
          <p:cNvPr descr="Une image contenant texte, capture d’écran, Police, nombre&#10;&#10;Description générée automatiquement" id="569" name="Google Shape;569;p43"/>
          <p:cNvPicPr preferRelativeResize="0"/>
          <p:nvPr/>
        </p:nvPicPr>
        <p:blipFill rotWithShape="1">
          <a:blip r:embed="rId6">
            <a:alphaModFix/>
          </a:blip>
          <a:srcRect b="0" l="0" r="0" t="0"/>
          <a:stretch/>
        </p:blipFill>
        <p:spPr>
          <a:xfrm>
            <a:off x="1387883" y="639001"/>
            <a:ext cx="4762457" cy="4322845"/>
          </a:xfrm>
          <a:prstGeom prst="rect">
            <a:avLst/>
          </a:prstGeom>
          <a:noFill/>
          <a:ln>
            <a:noFill/>
          </a:ln>
        </p:spPr>
      </p:pic>
      <p:pic>
        <p:nvPicPr>
          <p:cNvPr descr="Résultat d’images pour chuchoteur lecture" id="570" name="Google Shape;570;p43"/>
          <p:cNvPicPr preferRelativeResize="0"/>
          <p:nvPr/>
        </p:nvPicPr>
        <p:blipFill rotWithShape="1">
          <a:blip r:embed="rId7">
            <a:alphaModFix/>
          </a:blip>
          <a:srcRect b="0" l="0" r="0" t="0"/>
          <a:stretch/>
        </p:blipFill>
        <p:spPr>
          <a:xfrm>
            <a:off x="6355042" y="795978"/>
            <a:ext cx="1884845" cy="2032505"/>
          </a:xfrm>
          <a:prstGeom prst="rect">
            <a:avLst/>
          </a:prstGeom>
          <a:noFill/>
          <a:ln>
            <a:noFill/>
          </a:ln>
        </p:spPr>
      </p:pic>
      <p:pic>
        <p:nvPicPr>
          <p:cNvPr descr="Résultat d’images pour chuchoteur lecture" id="571" name="Google Shape;571;p43"/>
          <p:cNvPicPr preferRelativeResize="0"/>
          <p:nvPr/>
        </p:nvPicPr>
        <p:blipFill rotWithShape="1">
          <a:blip r:embed="rId8">
            <a:alphaModFix/>
          </a:blip>
          <a:srcRect b="0" l="0" r="0" t="0"/>
          <a:stretch/>
        </p:blipFill>
        <p:spPr>
          <a:xfrm>
            <a:off x="6225165" y="2880337"/>
            <a:ext cx="2519884" cy="197208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p44"/>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577" name="Google Shape;577;p44"/>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578" name="Google Shape;578;p44"/>
          <p:cNvSpPr txBox="1"/>
          <p:nvPr/>
        </p:nvSpPr>
        <p:spPr>
          <a:xfrm>
            <a:off x="398950" y="1172200"/>
            <a:ext cx="3666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mic Sans MS"/>
              <a:ea typeface="Comic Sans MS"/>
              <a:cs typeface="Comic Sans MS"/>
              <a:sym typeface="Comic Sans MS"/>
            </a:endParaRPr>
          </a:p>
        </p:txBody>
      </p:sp>
      <p:pic>
        <p:nvPicPr>
          <p:cNvPr descr="Une image contenant texte, Police, capture d’écran, Bleu électrique&#10;&#10;Description générée automatiquement" id="579" name="Google Shape;579;p44"/>
          <p:cNvPicPr preferRelativeResize="0"/>
          <p:nvPr/>
        </p:nvPicPr>
        <p:blipFill rotWithShape="1">
          <a:blip r:embed="rId5">
            <a:alphaModFix/>
          </a:blip>
          <a:srcRect b="0" l="0" r="0" t="0"/>
          <a:stretch/>
        </p:blipFill>
        <p:spPr>
          <a:xfrm>
            <a:off x="3454001" y="62403"/>
            <a:ext cx="2057578" cy="563929"/>
          </a:xfrm>
          <a:prstGeom prst="rect">
            <a:avLst/>
          </a:prstGeom>
          <a:noFill/>
          <a:ln>
            <a:noFill/>
          </a:ln>
        </p:spPr>
      </p:pic>
      <p:pic>
        <p:nvPicPr>
          <p:cNvPr descr="Une image contenant texte, capture d’écran, Police&#10;&#10;Description générée automatiquement" id="580" name="Google Shape;580;p44"/>
          <p:cNvPicPr preferRelativeResize="0"/>
          <p:nvPr/>
        </p:nvPicPr>
        <p:blipFill rotWithShape="1">
          <a:blip r:embed="rId6">
            <a:alphaModFix/>
          </a:blip>
          <a:srcRect b="0" l="0" r="0" t="0"/>
          <a:stretch/>
        </p:blipFill>
        <p:spPr>
          <a:xfrm>
            <a:off x="2116735" y="691072"/>
            <a:ext cx="4863928" cy="413434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id="585" name="Google Shape;585;p45"/>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586" name="Google Shape;586;p45"/>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587" name="Google Shape;587;p45"/>
          <p:cNvSpPr txBox="1"/>
          <p:nvPr/>
        </p:nvSpPr>
        <p:spPr>
          <a:xfrm>
            <a:off x="398950" y="1172200"/>
            <a:ext cx="3666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mic Sans MS"/>
              <a:ea typeface="Comic Sans MS"/>
              <a:cs typeface="Comic Sans MS"/>
              <a:sym typeface="Comic Sans MS"/>
            </a:endParaRPr>
          </a:p>
        </p:txBody>
      </p:sp>
      <p:pic>
        <p:nvPicPr>
          <p:cNvPr descr="Une image contenant texte, capture d’écran, Police, nombre&#10;&#10;Description générée automatiquement" id="588" name="Google Shape;588;p45"/>
          <p:cNvPicPr preferRelativeResize="0"/>
          <p:nvPr/>
        </p:nvPicPr>
        <p:blipFill rotWithShape="1">
          <a:blip r:embed="rId5">
            <a:alphaModFix/>
          </a:blip>
          <a:srcRect b="0" l="0" r="0" t="0"/>
          <a:stretch/>
        </p:blipFill>
        <p:spPr>
          <a:xfrm>
            <a:off x="2303251" y="77264"/>
            <a:ext cx="4295632" cy="472519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46"/>
          <p:cNvSpPr txBox="1"/>
          <p:nvPr>
            <p:ph type="title"/>
          </p:nvPr>
        </p:nvSpPr>
        <p:spPr>
          <a:xfrm>
            <a:off x="-52039" y="1776026"/>
            <a:ext cx="3360768"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rPr lang="fr" sz="1400">
                <a:solidFill>
                  <a:srgbClr val="1C4587"/>
                </a:solidFill>
              </a:rPr>
              <a:t>Des </a:t>
            </a:r>
            <a:br>
              <a:rPr lang="fr" sz="1400">
                <a:solidFill>
                  <a:srgbClr val="1C4587"/>
                </a:solidFill>
              </a:rPr>
            </a:br>
            <a:r>
              <a:rPr lang="fr" sz="1400">
                <a:solidFill>
                  <a:srgbClr val="1C4587"/>
                </a:solidFill>
              </a:rPr>
              <a:t>exemples </a:t>
            </a:r>
            <a:br>
              <a:rPr lang="fr" sz="1400">
                <a:solidFill>
                  <a:srgbClr val="1C4587"/>
                </a:solidFill>
              </a:rPr>
            </a:br>
            <a:r>
              <a:rPr lang="fr" sz="1400">
                <a:solidFill>
                  <a:srgbClr val="1C4587"/>
                </a:solidFill>
              </a:rPr>
              <a:t>d’EDT</a:t>
            </a:r>
            <a:endParaRPr sz="1400">
              <a:solidFill>
                <a:srgbClr val="1C4587"/>
              </a:solidFill>
            </a:endParaRPr>
          </a:p>
        </p:txBody>
      </p:sp>
      <p:pic>
        <p:nvPicPr>
          <p:cNvPr id="594" name="Google Shape;594;p46"/>
          <p:cNvPicPr preferRelativeResize="0"/>
          <p:nvPr/>
        </p:nvPicPr>
        <p:blipFill rotWithShape="1">
          <a:blip r:embed="rId3">
            <a:alphaModFix/>
          </a:blip>
          <a:srcRect b="0" l="0" r="0" t="0"/>
          <a:stretch/>
        </p:blipFill>
        <p:spPr>
          <a:xfrm>
            <a:off x="270476" y="87350"/>
            <a:ext cx="1060100" cy="485350"/>
          </a:xfrm>
          <a:prstGeom prst="rect">
            <a:avLst/>
          </a:prstGeom>
          <a:noFill/>
          <a:ln>
            <a:noFill/>
          </a:ln>
        </p:spPr>
      </p:pic>
      <p:pic>
        <p:nvPicPr>
          <p:cNvPr id="595" name="Google Shape;595;p46"/>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id="596" name="Google Shape;596;p46"/>
          <p:cNvPicPr preferRelativeResize="0"/>
          <p:nvPr/>
        </p:nvPicPr>
        <p:blipFill rotWithShape="1">
          <a:blip r:embed="rId5">
            <a:alphaModFix/>
          </a:blip>
          <a:srcRect b="0" l="0" r="0" t="0"/>
          <a:stretch/>
        </p:blipFill>
        <p:spPr>
          <a:xfrm>
            <a:off x="800526" y="-1"/>
            <a:ext cx="8343474" cy="511330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47"/>
          <p:cNvSpPr txBox="1"/>
          <p:nvPr>
            <p:ph type="title"/>
          </p:nvPr>
        </p:nvSpPr>
        <p:spPr>
          <a:xfrm>
            <a:off x="-52039" y="1776026"/>
            <a:ext cx="3360768"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rPr lang="fr" sz="1400">
                <a:solidFill>
                  <a:srgbClr val="1C4587"/>
                </a:solidFill>
              </a:rPr>
              <a:t>Des </a:t>
            </a:r>
            <a:br>
              <a:rPr lang="fr" sz="1400">
                <a:solidFill>
                  <a:srgbClr val="1C4587"/>
                </a:solidFill>
              </a:rPr>
            </a:br>
            <a:r>
              <a:rPr lang="fr" sz="1400">
                <a:solidFill>
                  <a:srgbClr val="1C4587"/>
                </a:solidFill>
              </a:rPr>
              <a:t>exemples </a:t>
            </a:r>
            <a:br>
              <a:rPr lang="fr" sz="1400">
                <a:solidFill>
                  <a:srgbClr val="1C4587"/>
                </a:solidFill>
              </a:rPr>
            </a:br>
            <a:r>
              <a:rPr lang="fr" sz="1400">
                <a:solidFill>
                  <a:srgbClr val="1C4587"/>
                </a:solidFill>
              </a:rPr>
              <a:t>d’EDT</a:t>
            </a:r>
            <a:endParaRPr sz="1400">
              <a:solidFill>
                <a:srgbClr val="1C4587"/>
              </a:solidFill>
            </a:endParaRPr>
          </a:p>
        </p:txBody>
      </p:sp>
      <p:pic>
        <p:nvPicPr>
          <p:cNvPr id="602" name="Google Shape;602;p47"/>
          <p:cNvPicPr preferRelativeResize="0"/>
          <p:nvPr/>
        </p:nvPicPr>
        <p:blipFill rotWithShape="1">
          <a:blip r:embed="rId3">
            <a:alphaModFix/>
          </a:blip>
          <a:srcRect b="0" l="0" r="0" t="0"/>
          <a:stretch/>
        </p:blipFill>
        <p:spPr>
          <a:xfrm>
            <a:off x="270476" y="87350"/>
            <a:ext cx="1060100" cy="485350"/>
          </a:xfrm>
          <a:prstGeom prst="rect">
            <a:avLst/>
          </a:prstGeom>
          <a:noFill/>
          <a:ln>
            <a:noFill/>
          </a:ln>
        </p:spPr>
      </p:pic>
      <p:pic>
        <p:nvPicPr>
          <p:cNvPr id="603" name="Google Shape;603;p47"/>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descr="Une image contenant texte, capture d’écran, logiciel&#10;&#10;Description générée automatiquement" id="604" name="Google Shape;604;p47"/>
          <p:cNvPicPr preferRelativeResize="0"/>
          <p:nvPr/>
        </p:nvPicPr>
        <p:blipFill rotWithShape="1">
          <a:blip r:embed="rId5">
            <a:alphaModFix/>
          </a:blip>
          <a:srcRect b="0" l="0" r="0" t="0"/>
          <a:stretch/>
        </p:blipFill>
        <p:spPr>
          <a:xfrm>
            <a:off x="861242" y="0"/>
            <a:ext cx="8282758"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Des pistes possibles :</a:t>
            </a:r>
            <a:endParaRPr>
              <a:solidFill>
                <a:srgbClr val="1C4587"/>
              </a:solidFill>
            </a:endParaRPr>
          </a:p>
        </p:txBody>
      </p:sp>
      <p:pic>
        <p:nvPicPr>
          <p:cNvPr id="610" name="Google Shape;610;p48"/>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611" name="Google Shape;611;p48"/>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612" name="Google Shape;612;p48"/>
          <p:cNvSpPr txBox="1"/>
          <p:nvPr/>
        </p:nvSpPr>
        <p:spPr>
          <a:xfrm>
            <a:off x="398950" y="1172200"/>
            <a:ext cx="3666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mic Sans MS"/>
              <a:ea typeface="Comic Sans MS"/>
              <a:cs typeface="Comic Sans MS"/>
              <a:sym typeface="Comic Sans MS"/>
            </a:endParaRPr>
          </a:p>
        </p:txBody>
      </p:sp>
      <p:pic>
        <p:nvPicPr>
          <p:cNvPr descr="Une image contenant texte, graphisme, Police, Graphique&#10;&#10;Description générée automatiquement" id="613" name="Google Shape;613;p48"/>
          <p:cNvPicPr preferRelativeResize="0"/>
          <p:nvPr/>
        </p:nvPicPr>
        <p:blipFill rotWithShape="1">
          <a:blip r:embed="rId5">
            <a:alphaModFix/>
          </a:blip>
          <a:srcRect b="0" l="0" r="0" t="0"/>
          <a:stretch/>
        </p:blipFill>
        <p:spPr>
          <a:xfrm>
            <a:off x="4552008" y="0"/>
            <a:ext cx="3498938" cy="4973027"/>
          </a:xfrm>
          <a:prstGeom prst="rect">
            <a:avLst/>
          </a:prstGeom>
          <a:noFill/>
          <a:ln>
            <a:noFill/>
          </a:ln>
        </p:spPr>
      </p:pic>
      <p:pic>
        <p:nvPicPr>
          <p:cNvPr descr="Une image contenant texte, table, capture d’écran, meubles&#10;&#10;Description générée automatiquement" id="614" name="Google Shape;614;p48"/>
          <p:cNvPicPr preferRelativeResize="0"/>
          <p:nvPr/>
        </p:nvPicPr>
        <p:blipFill rotWithShape="1">
          <a:blip r:embed="rId6">
            <a:alphaModFix/>
          </a:blip>
          <a:srcRect b="0" l="0" r="0" t="0"/>
          <a:stretch/>
        </p:blipFill>
        <p:spPr>
          <a:xfrm>
            <a:off x="272420" y="1172200"/>
            <a:ext cx="1814749" cy="2672525"/>
          </a:xfrm>
          <a:prstGeom prst="rect">
            <a:avLst/>
          </a:prstGeom>
          <a:noFill/>
          <a:ln>
            <a:noFill/>
          </a:ln>
        </p:spPr>
      </p:pic>
      <p:pic>
        <p:nvPicPr>
          <p:cNvPr descr="Une image contenant texte, Police, graphisme, capture d’écran&#10;&#10;Description générée automatiquement" id="615" name="Google Shape;615;p48"/>
          <p:cNvPicPr preferRelativeResize="0"/>
          <p:nvPr/>
        </p:nvPicPr>
        <p:blipFill rotWithShape="1">
          <a:blip r:embed="rId7">
            <a:alphaModFix/>
          </a:blip>
          <a:srcRect b="0" l="0" r="0" t="0"/>
          <a:stretch/>
        </p:blipFill>
        <p:spPr>
          <a:xfrm>
            <a:off x="2232100" y="1945338"/>
            <a:ext cx="2051891" cy="26725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49"/>
          <p:cNvSpPr txBox="1"/>
          <p:nvPr>
            <p:ph type="title"/>
          </p:nvPr>
        </p:nvSpPr>
        <p:spPr>
          <a:xfrm>
            <a:off x="1753924" y="1537470"/>
            <a:ext cx="6379032"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77160"/>
              <a:buNone/>
            </a:pPr>
            <a:r>
              <a:rPr lang="fr" sz="3600">
                <a:solidFill>
                  <a:srgbClr val="1C4587"/>
                </a:solidFill>
              </a:rPr>
              <a:t>Le travail en compétences :</a:t>
            </a:r>
            <a:br>
              <a:rPr lang="fr" sz="3600">
                <a:solidFill>
                  <a:srgbClr val="1C4587"/>
                </a:solidFill>
              </a:rPr>
            </a:br>
            <a:br>
              <a:rPr lang="fr">
                <a:solidFill>
                  <a:srgbClr val="1C4587"/>
                </a:solidFill>
              </a:rPr>
            </a:br>
            <a:br>
              <a:rPr lang="fr">
                <a:solidFill>
                  <a:srgbClr val="1C4587"/>
                </a:solidFill>
              </a:rPr>
            </a:br>
            <a:r>
              <a:rPr lang="fr">
                <a:solidFill>
                  <a:srgbClr val="7030A0"/>
                </a:solidFill>
              </a:rPr>
              <a:t>des exemples de cahiers de compétences.</a:t>
            </a:r>
            <a:endParaRPr>
              <a:solidFill>
                <a:srgbClr val="7030A0"/>
              </a:solidFill>
            </a:endParaRPr>
          </a:p>
        </p:txBody>
      </p:sp>
      <p:sp>
        <p:nvSpPr>
          <p:cNvPr id="621" name="Google Shape;621;p49"/>
          <p:cNvSpPr txBox="1"/>
          <p:nvPr/>
        </p:nvSpPr>
        <p:spPr>
          <a:xfrm>
            <a:off x="398950" y="1172200"/>
            <a:ext cx="3666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mic Sans MS"/>
              <a:ea typeface="Comic Sans MS"/>
              <a:cs typeface="Comic Sans MS"/>
              <a:sym typeface="Comic Sans MS"/>
            </a:endParaRPr>
          </a:p>
        </p:txBody>
      </p:sp>
      <p:pic>
        <p:nvPicPr>
          <p:cNvPr id="622" name="Google Shape;622;p49"/>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623" name="Google Shape;623;p49"/>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5"/>
          <p:cNvSpPr txBox="1"/>
          <p:nvPr>
            <p:ph idx="1" type="body"/>
          </p:nvPr>
        </p:nvSpPr>
        <p:spPr>
          <a:xfrm>
            <a:off x="311700" y="625657"/>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fr" sz="3600"/>
              <a:t>Philosophie de notre stage :</a:t>
            </a:r>
            <a:endParaRPr/>
          </a:p>
          <a:p>
            <a:pPr indent="-228600" lvl="0" marL="457200" rtl="0" algn="l">
              <a:lnSpc>
                <a:spcPct val="115000"/>
              </a:lnSpc>
              <a:spcBef>
                <a:spcPts val="0"/>
              </a:spcBef>
              <a:spcAft>
                <a:spcPts val="0"/>
              </a:spcAft>
              <a:buSzPts val="1800"/>
              <a:buNone/>
            </a:pPr>
            <a:r>
              <a:t/>
            </a:r>
            <a:endParaRPr sz="2800"/>
          </a:p>
          <a:p>
            <a:pPr indent="0" lvl="0" marL="114300" rtl="0" algn="l">
              <a:lnSpc>
                <a:spcPct val="115000"/>
              </a:lnSpc>
              <a:spcBef>
                <a:spcPts val="0"/>
              </a:spcBef>
              <a:spcAft>
                <a:spcPts val="0"/>
              </a:spcAft>
              <a:buSzPts val="1800"/>
              <a:buNone/>
            </a:pPr>
            <a:r>
              <a:rPr lang="fr" sz="2800"/>
              <a:t>     - bienveillance</a:t>
            </a:r>
            <a:endParaRPr/>
          </a:p>
          <a:p>
            <a:pPr indent="0" lvl="0" marL="114300" rtl="0" algn="l">
              <a:lnSpc>
                <a:spcPct val="115000"/>
              </a:lnSpc>
              <a:spcBef>
                <a:spcPts val="0"/>
              </a:spcBef>
              <a:spcAft>
                <a:spcPts val="0"/>
              </a:spcAft>
              <a:buSzPts val="1800"/>
              <a:buNone/>
            </a:pPr>
            <a:r>
              <a:rPr lang="fr" sz="2800"/>
              <a:t>     - écoute</a:t>
            </a:r>
            <a:endParaRPr/>
          </a:p>
          <a:p>
            <a:pPr indent="0" lvl="0" marL="114300" rtl="0" algn="l">
              <a:lnSpc>
                <a:spcPct val="115000"/>
              </a:lnSpc>
              <a:spcBef>
                <a:spcPts val="0"/>
              </a:spcBef>
              <a:spcAft>
                <a:spcPts val="0"/>
              </a:spcAft>
              <a:buSzPts val="1800"/>
              <a:buNone/>
            </a:pPr>
            <a:r>
              <a:rPr lang="fr" sz="2800"/>
              <a:t>     - entraide</a:t>
            </a:r>
            <a:endParaRPr/>
          </a:p>
          <a:p>
            <a:pPr indent="0" lvl="0" marL="114300" rtl="0" algn="l">
              <a:lnSpc>
                <a:spcPct val="115000"/>
              </a:lnSpc>
              <a:spcBef>
                <a:spcPts val="0"/>
              </a:spcBef>
              <a:spcAft>
                <a:spcPts val="0"/>
              </a:spcAft>
              <a:buSzPts val="1800"/>
              <a:buNone/>
            </a:pPr>
            <a:r>
              <a:rPr lang="fr" sz="2800"/>
              <a:t>     - coopération</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50"/>
          <p:cNvSpPr txBox="1"/>
          <p:nvPr>
            <p:ph type="title"/>
          </p:nvPr>
        </p:nvSpPr>
        <p:spPr>
          <a:xfrm>
            <a:off x="311700" y="333139"/>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Le travail en compétences</a:t>
            </a:r>
            <a:endParaRPr>
              <a:solidFill>
                <a:srgbClr val="1C4587"/>
              </a:solidFill>
            </a:endParaRPr>
          </a:p>
        </p:txBody>
      </p:sp>
      <p:pic>
        <p:nvPicPr>
          <p:cNvPr id="629" name="Google Shape;629;p50"/>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630" name="Google Shape;630;p50"/>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631" name="Google Shape;631;p50"/>
          <p:cNvSpPr txBox="1"/>
          <p:nvPr/>
        </p:nvSpPr>
        <p:spPr>
          <a:xfrm>
            <a:off x="398950" y="1172200"/>
            <a:ext cx="3666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mic Sans MS"/>
              <a:ea typeface="Comic Sans MS"/>
              <a:cs typeface="Comic Sans MS"/>
              <a:sym typeface="Comic Sans MS"/>
            </a:endParaRPr>
          </a:p>
        </p:txBody>
      </p:sp>
      <p:pic>
        <p:nvPicPr>
          <p:cNvPr id="632" name="Google Shape;632;p50"/>
          <p:cNvPicPr preferRelativeResize="0"/>
          <p:nvPr/>
        </p:nvPicPr>
        <p:blipFill rotWithShape="1">
          <a:blip r:embed="rId5">
            <a:alphaModFix/>
          </a:blip>
          <a:srcRect b="0" l="0" r="0" t="0"/>
          <a:stretch/>
        </p:blipFill>
        <p:spPr>
          <a:xfrm>
            <a:off x="4672709" y="0"/>
            <a:ext cx="3857625" cy="5143500"/>
          </a:xfrm>
          <a:prstGeom prst="rect">
            <a:avLst/>
          </a:prstGeom>
          <a:noFill/>
          <a:ln>
            <a:noFill/>
          </a:ln>
        </p:spPr>
      </p:pic>
      <p:pic>
        <p:nvPicPr>
          <p:cNvPr id="633" name="Google Shape;633;p50"/>
          <p:cNvPicPr preferRelativeResize="0"/>
          <p:nvPr/>
        </p:nvPicPr>
        <p:blipFill rotWithShape="1">
          <a:blip r:embed="rId6">
            <a:alphaModFix/>
          </a:blip>
          <a:srcRect b="0" l="0" r="0" t="0"/>
          <a:stretch/>
        </p:blipFill>
        <p:spPr>
          <a:xfrm>
            <a:off x="819713" y="905839"/>
            <a:ext cx="3178246" cy="423766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51"/>
          <p:cNvSpPr txBox="1"/>
          <p:nvPr>
            <p:ph type="title"/>
          </p:nvPr>
        </p:nvSpPr>
        <p:spPr>
          <a:xfrm>
            <a:off x="311700" y="333139"/>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Le travail en compétences</a:t>
            </a:r>
            <a:endParaRPr>
              <a:solidFill>
                <a:srgbClr val="1C4587"/>
              </a:solidFill>
            </a:endParaRPr>
          </a:p>
        </p:txBody>
      </p:sp>
      <p:sp>
        <p:nvSpPr>
          <p:cNvPr id="639" name="Google Shape;639;p51"/>
          <p:cNvSpPr txBox="1"/>
          <p:nvPr/>
        </p:nvSpPr>
        <p:spPr>
          <a:xfrm>
            <a:off x="398950" y="1172200"/>
            <a:ext cx="3666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mic Sans MS"/>
              <a:ea typeface="Comic Sans MS"/>
              <a:cs typeface="Comic Sans MS"/>
              <a:sym typeface="Comic Sans MS"/>
            </a:endParaRPr>
          </a:p>
        </p:txBody>
      </p:sp>
      <p:pic>
        <p:nvPicPr>
          <p:cNvPr descr="Une image contenant texte, capture d’écran, Police, nombre&#10;&#10;Description générée automatiquement" id="640" name="Google Shape;640;p51"/>
          <p:cNvPicPr preferRelativeResize="0"/>
          <p:nvPr/>
        </p:nvPicPr>
        <p:blipFill rotWithShape="1">
          <a:blip r:embed="rId3">
            <a:alphaModFix/>
          </a:blip>
          <a:srcRect b="0" l="0" r="0" t="0"/>
          <a:stretch/>
        </p:blipFill>
        <p:spPr>
          <a:xfrm>
            <a:off x="398950" y="0"/>
            <a:ext cx="8005724" cy="5143500"/>
          </a:xfrm>
          <a:prstGeom prst="rect">
            <a:avLst/>
          </a:prstGeom>
          <a:noFill/>
          <a:ln>
            <a:noFill/>
          </a:ln>
        </p:spPr>
      </p:pic>
      <p:sp>
        <p:nvSpPr>
          <p:cNvPr id="641" name="Google Shape;641;p51"/>
          <p:cNvSpPr/>
          <p:nvPr/>
        </p:nvSpPr>
        <p:spPr>
          <a:xfrm>
            <a:off x="6043961" y="654205"/>
            <a:ext cx="1992351" cy="683941"/>
          </a:xfrm>
          <a:prstGeom prst="rect">
            <a:avLst/>
          </a:prstGeom>
          <a:no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52"/>
          <p:cNvSpPr txBox="1"/>
          <p:nvPr>
            <p:ph idx="1" type="body"/>
          </p:nvPr>
        </p:nvSpPr>
        <p:spPr>
          <a:xfrm>
            <a:off x="434340" y="435350"/>
            <a:ext cx="8424000" cy="25740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SzPts val="1050"/>
              <a:buNone/>
            </a:pPr>
            <a:r>
              <a:t/>
            </a:r>
            <a:endParaRPr sz="1400"/>
          </a:p>
          <a:p>
            <a:pPr indent="-317500" lvl="0" marL="457200" rtl="0" algn="l">
              <a:lnSpc>
                <a:spcPct val="150000"/>
              </a:lnSpc>
              <a:spcBef>
                <a:spcPts val="0"/>
              </a:spcBef>
              <a:spcAft>
                <a:spcPts val="0"/>
              </a:spcAft>
              <a:buSzPts val="1400"/>
              <a:buChar char="❏"/>
            </a:pPr>
            <a:r>
              <a:rPr lang="fr" sz="1400"/>
              <a:t>les phases de l'apprentissage</a:t>
            </a:r>
            <a:endParaRPr sz="1400"/>
          </a:p>
        </p:txBody>
      </p:sp>
      <p:sp>
        <p:nvSpPr>
          <p:cNvPr id="647" name="Google Shape;647;p52"/>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700"/>
              <a:buNone/>
            </a:pPr>
            <a:fld id="{00000000-1234-1234-1234-123412341234}" type="slidenum">
              <a:rPr lang="fr"/>
              <a:t>‹#›</a:t>
            </a:fld>
            <a:endParaRPr/>
          </a:p>
        </p:txBody>
      </p:sp>
      <p:pic>
        <p:nvPicPr>
          <p:cNvPr id="648" name="Google Shape;648;p52"/>
          <p:cNvPicPr preferRelativeResize="0"/>
          <p:nvPr/>
        </p:nvPicPr>
        <p:blipFill rotWithShape="1">
          <a:blip r:embed="rId3">
            <a:alphaModFix/>
          </a:blip>
          <a:srcRect b="0" l="0" r="0" t="0"/>
          <a:stretch/>
        </p:blipFill>
        <p:spPr>
          <a:xfrm>
            <a:off x="1635512" y="1151748"/>
            <a:ext cx="5872976" cy="346485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53"/>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700"/>
              <a:buNone/>
            </a:pPr>
            <a:fld id="{00000000-1234-1234-1234-123412341234}" type="slidenum">
              <a:rPr lang="fr"/>
              <a:t>‹#›</a:t>
            </a:fld>
            <a:endParaRPr/>
          </a:p>
        </p:txBody>
      </p:sp>
      <p:sp>
        <p:nvSpPr>
          <p:cNvPr id="654" name="Google Shape;654;p53"/>
          <p:cNvSpPr txBox="1"/>
          <p:nvPr/>
        </p:nvSpPr>
        <p:spPr>
          <a:xfrm>
            <a:off x="1970049" y="1986975"/>
            <a:ext cx="4786888"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 sz="3200" u="none" cap="none" strike="noStrike">
                <a:solidFill>
                  <a:srgbClr val="002060"/>
                </a:solidFill>
                <a:latin typeface="Comic Sans MS"/>
                <a:ea typeface="Comic Sans MS"/>
                <a:cs typeface="Comic Sans MS"/>
                <a:sym typeface="Comic Sans MS"/>
              </a:rPr>
              <a:t>Les centres d’autonomie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54"/>
          <p:cNvSpPr txBox="1"/>
          <p:nvPr>
            <p:ph type="title"/>
          </p:nvPr>
        </p:nvSpPr>
        <p:spPr>
          <a:xfrm>
            <a:off x="2687451" y="35663"/>
            <a:ext cx="3200393" cy="395517"/>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fr">
                <a:solidFill>
                  <a:srgbClr val="1C4587"/>
                </a:solidFill>
              </a:rPr>
              <a:t>Des pistes possibles :</a:t>
            </a:r>
            <a:endParaRPr>
              <a:solidFill>
                <a:srgbClr val="1C4587"/>
              </a:solidFill>
            </a:endParaRPr>
          </a:p>
        </p:txBody>
      </p:sp>
      <p:pic>
        <p:nvPicPr>
          <p:cNvPr id="660" name="Google Shape;660;p54"/>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661" name="Google Shape;661;p54"/>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662" name="Google Shape;662;p54"/>
          <p:cNvSpPr txBox="1"/>
          <p:nvPr/>
        </p:nvSpPr>
        <p:spPr>
          <a:xfrm>
            <a:off x="398950" y="1172200"/>
            <a:ext cx="3666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mic Sans MS"/>
              <a:ea typeface="Comic Sans MS"/>
              <a:cs typeface="Comic Sans MS"/>
              <a:sym typeface="Comic Sans MS"/>
            </a:endParaRPr>
          </a:p>
        </p:txBody>
      </p:sp>
      <p:pic>
        <p:nvPicPr>
          <p:cNvPr descr="Une image contenant texte, capture d’écran, Police, document&#10;&#10;Description générée automatiquement" id="663" name="Google Shape;663;p54"/>
          <p:cNvPicPr preferRelativeResize="0"/>
          <p:nvPr/>
        </p:nvPicPr>
        <p:blipFill rotWithShape="1">
          <a:blip r:embed="rId5">
            <a:alphaModFix/>
          </a:blip>
          <a:srcRect b="0" l="0" r="0" t="0"/>
          <a:stretch/>
        </p:blipFill>
        <p:spPr>
          <a:xfrm>
            <a:off x="116263" y="485350"/>
            <a:ext cx="9008357" cy="462248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id="668" name="Google Shape;668;p55"/>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669" name="Google Shape;669;p55"/>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descr="Une image contenant texte, capture d’écran, Police, nombre&#10;&#10;Description générée automatiquement" id="670" name="Google Shape;670;p55"/>
          <p:cNvPicPr preferRelativeResize="0"/>
          <p:nvPr/>
        </p:nvPicPr>
        <p:blipFill rotWithShape="1">
          <a:blip r:embed="rId5">
            <a:alphaModFix/>
          </a:blip>
          <a:srcRect b="0" l="0" r="0" t="0"/>
          <a:stretch/>
        </p:blipFill>
        <p:spPr>
          <a:xfrm>
            <a:off x="0" y="572700"/>
            <a:ext cx="9144000" cy="423198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Un exemple : des centres en mathématiques</a:t>
            </a:r>
            <a:endParaRPr>
              <a:solidFill>
                <a:srgbClr val="1C4587"/>
              </a:solidFill>
            </a:endParaRPr>
          </a:p>
        </p:txBody>
      </p:sp>
      <p:pic>
        <p:nvPicPr>
          <p:cNvPr id="676" name="Google Shape;676;p56"/>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677" name="Google Shape;677;p56"/>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678" name="Google Shape;678;p56"/>
          <p:cNvSpPr txBox="1"/>
          <p:nvPr/>
        </p:nvSpPr>
        <p:spPr>
          <a:xfrm>
            <a:off x="398949" y="1172200"/>
            <a:ext cx="8194923" cy="4185731"/>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2000"/>
              <a:buFont typeface="Arial"/>
              <a:buNone/>
            </a:pPr>
            <a:r>
              <a:rPr b="0" i="0" lang="fr" sz="2000" u="none" cap="none" strike="noStrike">
                <a:solidFill>
                  <a:srgbClr val="000000"/>
                </a:solidFill>
                <a:latin typeface="Comic Sans MS"/>
                <a:ea typeface="Comic Sans MS"/>
                <a:cs typeface="Comic Sans MS"/>
                <a:sym typeface="Comic Sans MS"/>
              </a:rPr>
              <a:t>Par niveau ou par cycle, concevez un </a:t>
            </a:r>
            <a:r>
              <a:rPr b="0" i="0" lang="fr" sz="2000" u="sng" cap="none" strike="noStrike">
                <a:solidFill>
                  <a:srgbClr val="000000"/>
                </a:solidFill>
                <a:latin typeface="Comic Sans MS"/>
                <a:ea typeface="Comic Sans MS"/>
                <a:cs typeface="Comic Sans MS"/>
                <a:sym typeface="Comic Sans MS"/>
              </a:rPr>
              <a:t>centre de mathématiques</a:t>
            </a:r>
            <a:r>
              <a:rPr b="0" i="0" lang="fr" sz="2000" u="none" cap="none" strike="noStrike">
                <a:solidFill>
                  <a:srgbClr val="000000"/>
                </a:solidFill>
                <a:latin typeface="Comic Sans MS"/>
                <a:ea typeface="Comic Sans MS"/>
                <a:cs typeface="Comic Sans MS"/>
                <a:sym typeface="Comic Sans MS"/>
              </a:rPr>
              <a:t>.</a:t>
            </a:r>
            <a:endParaRPr/>
          </a:p>
          <a:p>
            <a:pPr indent="0" lvl="0" marL="0" marR="0" rtl="0" algn="l">
              <a:lnSpc>
                <a:spcPct val="150000"/>
              </a:lnSpc>
              <a:spcBef>
                <a:spcPts val="0"/>
              </a:spcBef>
              <a:spcAft>
                <a:spcPts val="0"/>
              </a:spcAft>
              <a:buClr>
                <a:srgbClr val="000000"/>
              </a:buClr>
              <a:buSzPts val="2000"/>
              <a:buFont typeface="Arial"/>
              <a:buNone/>
            </a:pPr>
            <a:r>
              <a:rPr b="0" i="0" lang="fr" sz="2000" u="none" cap="none" strike="noStrike">
                <a:solidFill>
                  <a:srgbClr val="000000"/>
                </a:solidFill>
                <a:latin typeface="Comic Sans MS"/>
                <a:ea typeface="Comic Sans MS"/>
                <a:cs typeface="Comic Sans MS"/>
                <a:sym typeface="Comic Sans MS"/>
              </a:rPr>
              <a:t>- Listez les compétences qui seront retravaillées en période 3.</a:t>
            </a:r>
            <a:endParaRPr/>
          </a:p>
          <a:p>
            <a:pPr indent="0" lvl="0" marL="0" marR="0" rtl="0" algn="l">
              <a:lnSpc>
                <a:spcPct val="150000"/>
              </a:lnSpc>
              <a:spcBef>
                <a:spcPts val="0"/>
              </a:spcBef>
              <a:spcAft>
                <a:spcPts val="0"/>
              </a:spcAft>
              <a:buClr>
                <a:srgbClr val="000000"/>
              </a:buClr>
              <a:buSzPts val="2000"/>
              <a:buFont typeface="Arial"/>
              <a:buNone/>
            </a:pPr>
            <a:r>
              <a:rPr b="0" i="0" lang="fr" sz="2000" u="none" cap="none" strike="noStrike">
                <a:solidFill>
                  <a:srgbClr val="000000"/>
                </a:solidFill>
                <a:latin typeface="Comic Sans MS"/>
                <a:ea typeface="Comic Sans MS"/>
                <a:cs typeface="Comic Sans MS"/>
                <a:sym typeface="Comic Sans MS"/>
              </a:rPr>
              <a:t>- Concevez au moins un atelier </a:t>
            </a:r>
            <a:r>
              <a:rPr b="1" i="0" lang="fr" sz="2000" u="none" cap="none" strike="noStrike">
                <a:solidFill>
                  <a:srgbClr val="000000"/>
                </a:solidFill>
                <a:latin typeface="Comic Sans MS"/>
                <a:ea typeface="Comic Sans MS"/>
                <a:cs typeface="Comic Sans MS"/>
                <a:sym typeface="Comic Sans MS"/>
              </a:rPr>
              <a:t>(une compétence) </a:t>
            </a:r>
            <a:r>
              <a:rPr b="0" i="0" lang="fr" sz="2000" u="none" cap="none" strike="noStrike">
                <a:solidFill>
                  <a:srgbClr val="000000"/>
                </a:solidFill>
                <a:latin typeface="Comic Sans MS"/>
                <a:ea typeface="Comic Sans MS"/>
                <a:cs typeface="Comic Sans MS"/>
                <a:sym typeface="Comic Sans MS"/>
              </a:rPr>
              <a:t>avec tout le matériel nécessaire (fiche consigne, fiche support, matériel de différenciation, matériel de validation…)</a:t>
            </a:r>
            <a:endParaRPr/>
          </a:p>
          <a:p>
            <a:pPr indent="0" lvl="0" marL="0" marR="0" rtl="0" algn="l">
              <a:lnSpc>
                <a:spcPct val="150000"/>
              </a:lnSpc>
              <a:spcBef>
                <a:spcPts val="0"/>
              </a:spcBef>
              <a:spcAft>
                <a:spcPts val="0"/>
              </a:spcAft>
              <a:buClr>
                <a:srgbClr val="000000"/>
              </a:buClr>
              <a:buSzPts val="2000"/>
              <a:buFont typeface="Arial"/>
              <a:buNone/>
            </a:pPr>
            <a:r>
              <a:rPr b="0" i="0" lang="fr" sz="2000" u="none" cap="none" strike="noStrike">
                <a:solidFill>
                  <a:srgbClr val="000000"/>
                </a:solidFill>
                <a:latin typeface="Comic Sans MS"/>
                <a:ea typeface="Comic Sans MS"/>
                <a:cs typeface="Comic Sans MS"/>
                <a:sym typeface="Comic Sans MS"/>
              </a:rPr>
              <a:t>Vous pouvez regarder la boite à idées. </a:t>
            </a:r>
            <a:endParaRPr/>
          </a:p>
          <a:p>
            <a:pPr indent="0" lvl="0" marL="0" marR="0" rtl="0" algn="l">
              <a:lnSpc>
                <a:spcPct val="150000"/>
              </a:lnSpc>
              <a:spcBef>
                <a:spcPts val="0"/>
              </a:spcBef>
              <a:spcAft>
                <a:spcPts val="0"/>
              </a:spcAft>
              <a:buClr>
                <a:srgbClr val="000000"/>
              </a:buClr>
              <a:buSzPts val="2000"/>
              <a:buFont typeface="Arial"/>
              <a:buNone/>
            </a:pPr>
            <a:r>
              <a:rPr b="0" i="0" lang="fr" sz="2000" u="none" cap="none" strike="noStrike">
                <a:solidFill>
                  <a:srgbClr val="000000"/>
                </a:solidFill>
                <a:latin typeface="Comic Sans MS"/>
                <a:ea typeface="Comic Sans MS"/>
                <a:cs typeface="Comic Sans MS"/>
                <a:sym typeface="Comic Sans MS"/>
              </a:rPr>
              <a:t>- Listez les autres ateliers (compétence travaillée, consigne, supports)</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mic Sans MS"/>
              <a:ea typeface="Comic Sans MS"/>
              <a:cs typeface="Comic Sans MS"/>
              <a:sym typeface="Comic Sans MS"/>
            </a:endParaRPr>
          </a:p>
        </p:txBody>
      </p:sp>
      <p:pic>
        <p:nvPicPr>
          <p:cNvPr descr="30 minutes stock illustration. Illustration of time, express - 17394299" id="679" name="Google Shape;679;p56"/>
          <p:cNvPicPr preferRelativeResize="0"/>
          <p:nvPr/>
        </p:nvPicPr>
        <p:blipFill rotWithShape="1">
          <a:blip r:embed="rId5">
            <a:alphaModFix/>
          </a:blip>
          <a:srcRect b="0" l="0" r="0" t="0"/>
          <a:stretch/>
        </p:blipFill>
        <p:spPr>
          <a:xfrm>
            <a:off x="7805854" y="271"/>
            <a:ext cx="1338146" cy="132983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Votre mission pour le présentiel</a:t>
            </a:r>
            <a:endParaRPr>
              <a:solidFill>
                <a:srgbClr val="1C4587"/>
              </a:solidFill>
            </a:endParaRPr>
          </a:p>
        </p:txBody>
      </p:sp>
      <p:pic>
        <p:nvPicPr>
          <p:cNvPr id="685" name="Google Shape;685;p57"/>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686" name="Google Shape;686;p57"/>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687" name="Google Shape;687;p57"/>
          <p:cNvSpPr txBox="1"/>
          <p:nvPr/>
        </p:nvSpPr>
        <p:spPr>
          <a:xfrm>
            <a:off x="398950" y="1172200"/>
            <a:ext cx="3666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mic Sans MS"/>
              <a:ea typeface="Comic Sans MS"/>
              <a:cs typeface="Comic Sans MS"/>
              <a:sym typeface="Comic Sans MS"/>
            </a:endParaRPr>
          </a:p>
        </p:txBody>
      </p:sp>
      <p:sp>
        <p:nvSpPr>
          <p:cNvPr id="688" name="Google Shape;688;p57"/>
          <p:cNvSpPr txBox="1"/>
          <p:nvPr/>
        </p:nvSpPr>
        <p:spPr>
          <a:xfrm>
            <a:off x="4637525" y="1544575"/>
            <a:ext cx="4089300" cy="2124000"/>
          </a:xfrm>
          <a:prstGeom prst="rect">
            <a:avLst/>
          </a:prstGeom>
          <a:solidFill>
            <a:srgbClr val="76A5AF"/>
          </a:solidFill>
          <a:ln>
            <a:noFill/>
          </a:ln>
        </p:spPr>
        <p:txBody>
          <a:bodyPr anchorCtr="0" anchor="t" bIns="91425" lIns="91425" spcFirstLastPara="1" rIns="91425" wrap="square" tIns="91425">
            <a:spAutoFit/>
          </a:bodyPr>
          <a:lstStyle/>
          <a:p>
            <a:pPr indent="-342900" lvl="0" marL="457200" marR="0" rtl="0" algn="l">
              <a:lnSpc>
                <a:spcPct val="150000"/>
              </a:lnSpc>
              <a:spcBef>
                <a:spcPts val="0"/>
              </a:spcBef>
              <a:spcAft>
                <a:spcPts val="0"/>
              </a:spcAft>
              <a:buClr>
                <a:srgbClr val="000000"/>
              </a:buClr>
              <a:buSzPts val="1800"/>
              <a:buFont typeface="Comic Sans MS"/>
              <a:buChar char="●"/>
            </a:pPr>
            <a:r>
              <a:rPr b="0" i="0" lang="fr" sz="1800" u="none" cap="none" strike="noStrike">
                <a:solidFill>
                  <a:srgbClr val="000000"/>
                </a:solidFill>
                <a:latin typeface="Comic Sans MS"/>
                <a:ea typeface="Comic Sans MS"/>
                <a:cs typeface="Comic Sans MS"/>
                <a:sym typeface="Comic Sans MS"/>
              </a:rPr>
              <a:t>prendre en photo sa classe</a:t>
            </a:r>
            <a:endParaRPr b="0" i="0" sz="1800" u="none" cap="none" strike="noStrike">
              <a:solidFill>
                <a:srgbClr val="000000"/>
              </a:solidFill>
              <a:latin typeface="Comic Sans MS"/>
              <a:ea typeface="Comic Sans MS"/>
              <a:cs typeface="Comic Sans MS"/>
              <a:sym typeface="Comic Sans MS"/>
            </a:endParaRPr>
          </a:p>
          <a:p>
            <a:pPr indent="-342900" lvl="0" marL="457200" marR="0" rtl="0" algn="l">
              <a:lnSpc>
                <a:spcPct val="150000"/>
              </a:lnSpc>
              <a:spcBef>
                <a:spcPts val="0"/>
              </a:spcBef>
              <a:spcAft>
                <a:spcPts val="0"/>
              </a:spcAft>
              <a:buClr>
                <a:srgbClr val="000000"/>
              </a:buClr>
              <a:buSzPts val="1800"/>
              <a:buFont typeface="Comic Sans MS"/>
              <a:buChar char="●"/>
            </a:pPr>
            <a:r>
              <a:rPr b="0" i="0" lang="fr" sz="1800" u="none" cap="none" strike="noStrike">
                <a:solidFill>
                  <a:srgbClr val="000000"/>
                </a:solidFill>
                <a:latin typeface="Comic Sans MS"/>
                <a:ea typeface="Comic Sans MS"/>
                <a:cs typeface="Comic Sans MS"/>
                <a:sym typeface="Comic Sans MS"/>
              </a:rPr>
              <a:t>Prendre des mesures</a:t>
            </a:r>
            <a:endParaRPr b="0" i="0" sz="1800" u="none" cap="none" strike="noStrike">
              <a:solidFill>
                <a:srgbClr val="000000"/>
              </a:solidFill>
              <a:latin typeface="Comic Sans MS"/>
              <a:ea typeface="Comic Sans MS"/>
              <a:cs typeface="Comic Sans MS"/>
              <a:sym typeface="Comic Sans MS"/>
            </a:endParaRPr>
          </a:p>
          <a:p>
            <a:pPr indent="-342900" lvl="0" marL="457200" marR="0" rtl="0" algn="l">
              <a:lnSpc>
                <a:spcPct val="150000"/>
              </a:lnSpc>
              <a:spcBef>
                <a:spcPts val="0"/>
              </a:spcBef>
              <a:spcAft>
                <a:spcPts val="0"/>
              </a:spcAft>
              <a:buClr>
                <a:srgbClr val="000000"/>
              </a:buClr>
              <a:buSzPts val="1800"/>
              <a:buFont typeface="Comic Sans MS"/>
              <a:buChar char="●"/>
            </a:pPr>
            <a:r>
              <a:rPr b="0" i="0" lang="fr" sz="1800" u="none" cap="none" strike="noStrike">
                <a:solidFill>
                  <a:srgbClr val="000000"/>
                </a:solidFill>
                <a:latin typeface="Comic Sans MS"/>
                <a:ea typeface="Comic Sans MS"/>
                <a:cs typeface="Comic Sans MS"/>
                <a:sym typeface="Comic Sans MS"/>
              </a:rPr>
              <a:t>Faire l’inventaire du mobilier</a:t>
            </a:r>
            <a:endParaRPr b="0" i="0" sz="1800" u="none" cap="none" strike="noStrike">
              <a:solidFill>
                <a:srgbClr val="000000"/>
              </a:solidFill>
              <a:latin typeface="Comic Sans MS"/>
              <a:ea typeface="Comic Sans MS"/>
              <a:cs typeface="Comic Sans MS"/>
              <a:sym typeface="Comic Sans MS"/>
            </a:endParaRPr>
          </a:p>
          <a:p>
            <a:pPr indent="-342900" lvl="0" marL="457200" marR="0" rtl="0" algn="l">
              <a:lnSpc>
                <a:spcPct val="150000"/>
              </a:lnSpc>
              <a:spcBef>
                <a:spcPts val="0"/>
              </a:spcBef>
              <a:spcAft>
                <a:spcPts val="0"/>
              </a:spcAft>
              <a:buClr>
                <a:srgbClr val="000000"/>
              </a:buClr>
              <a:buSzPts val="1800"/>
              <a:buFont typeface="Comic Sans MS"/>
              <a:buChar char="●"/>
            </a:pPr>
            <a:r>
              <a:rPr b="0" i="0" lang="fr" sz="1800" u="none" cap="none" strike="noStrike">
                <a:solidFill>
                  <a:srgbClr val="000000"/>
                </a:solidFill>
                <a:latin typeface="Comic Sans MS"/>
                <a:ea typeface="Comic Sans MS"/>
                <a:cs typeface="Comic Sans MS"/>
                <a:sym typeface="Comic Sans MS"/>
              </a:rPr>
              <a:t>Faire l’inventaire des espaces extérieurs proche de la classe</a:t>
            </a:r>
            <a:endParaRPr b="0" i="0" sz="1800" u="none" cap="none" strike="noStrike">
              <a:solidFill>
                <a:srgbClr val="000000"/>
              </a:solidFill>
              <a:latin typeface="Comic Sans MS"/>
              <a:ea typeface="Comic Sans MS"/>
              <a:cs typeface="Comic Sans MS"/>
              <a:sym typeface="Comic Sans MS"/>
            </a:endParaRPr>
          </a:p>
        </p:txBody>
      </p:sp>
      <p:pic>
        <p:nvPicPr>
          <p:cNvPr id="689" name="Google Shape;689;p57"/>
          <p:cNvPicPr preferRelativeResize="0"/>
          <p:nvPr/>
        </p:nvPicPr>
        <p:blipFill rotWithShape="1">
          <a:blip r:embed="rId5">
            <a:alphaModFix/>
          </a:blip>
          <a:srcRect b="0" l="0" r="0" t="0"/>
          <a:stretch/>
        </p:blipFill>
        <p:spPr>
          <a:xfrm>
            <a:off x="398950" y="1544575"/>
            <a:ext cx="3907698" cy="2199475"/>
          </a:xfrm>
          <a:prstGeom prst="rect">
            <a:avLst/>
          </a:prstGeom>
          <a:noFill/>
          <a:ln>
            <a:noFill/>
          </a:ln>
        </p:spPr>
      </p:pic>
      <p:sp>
        <p:nvSpPr>
          <p:cNvPr id="690" name="Google Shape;690;p57"/>
          <p:cNvSpPr txBox="1"/>
          <p:nvPr/>
        </p:nvSpPr>
        <p:spPr>
          <a:xfrm>
            <a:off x="4744645" y="3744050"/>
            <a:ext cx="398218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 sz="1800" u="none" cap="none" strike="noStrike">
                <a:solidFill>
                  <a:srgbClr val="000000"/>
                </a:solidFill>
                <a:highlight>
                  <a:srgbClr val="00FFFF"/>
                </a:highlight>
                <a:latin typeface="Comic Sans MS"/>
                <a:ea typeface="Comic Sans MS"/>
                <a:cs typeface="Comic Sans MS"/>
                <a:sym typeface="Comic Sans MS"/>
              </a:rPr>
              <a:t>•   Prendre en photo les affichages</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pic>
        <p:nvPicPr>
          <p:cNvPr id="695" name="Google Shape;695;p58"/>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696" name="Google Shape;696;p58"/>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697" name="Google Shape;697;p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S’approprier les murs de la classe</a:t>
            </a:r>
            <a:endParaRPr>
              <a:solidFill>
                <a:srgbClr val="1C4587"/>
              </a:solidFill>
            </a:endParaRPr>
          </a:p>
        </p:txBody>
      </p:sp>
      <p:sp>
        <p:nvSpPr>
          <p:cNvPr id="698" name="Google Shape;698;p58"/>
          <p:cNvSpPr txBox="1"/>
          <p:nvPr>
            <p:ph idx="1" type="body"/>
          </p:nvPr>
        </p:nvSpPr>
        <p:spPr>
          <a:xfrm>
            <a:off x="311700" y="1152475"/>
            <a:ext cx="7620534" cy="3664852"/>
          </a:xfrm>
          <a:prstGeom prst="rect">
            <a:avLst/>
          </a:prstGeom>
          <a:noFill/>
          <a:ln>
            <a:noFill/>
          </a:ln>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fr"/>
              <a:t>Que peut-on voir sur les murs d’une classe ?</a:t>
            </a:r>
            <a:endParaRPr/>
          </a:p>
          <a:p>
            <a:pPr indent="-342900" lvl="0" marL="457200" rtl="0" algn="l">
              <a:lnSpc>
                <a:spcPct val="150000"/>
              </a:lnSpc>
              <a:spcBef>
                <a:spcPts val="0"/>
              </a:spcBef>
              <a:spcAft>
                <a:spcPts val="0"/>
              </a:spcAft>
              <a:buSzPts val="1800"/>
              <a:buChar char="●"/>
            </a:pPr>
            <a:r>
              <a:rPr lang="fr"/>
              <a:t>Que pourrait-on voir d’autres sur les murs d’une classe et aux abords de la classe ?</a:t>
            </a:r>
            <a:endParaRPr/>
          </a:p>
          <a:p>
            <a:pPr indent="-342900" lvl="0" marL="457200" rtl="0" algn="l">
              <a:lnSpc>
                <a:spcPct val="150000"/>
              </a:lnSpc>
              <a:spcBef>
                <a:spcPts val="0"/>
              </a:spcBef>
              <a:spcAft>
                <a:spcPts val="0"/>
              </a:spcAft>
              <a:buSzPts val="1800"/>
              <a:buChar char="●"/>
            </a:pPr>
            <a:r>
              <a:rPr lang="fr"/>
              <a:t>Triez les idées</a:t>
            </a:r>
            <a:endParaRPr/>
          </a:p>
          <a:p>
            <a:pPr indent="-342900" lvl="0" marL="457200" rtl="0" algn="l">
              <a:lnSpc>
                <a:spcPct val="150000"/>
              </a:lnSpc>
              <a:spcBef>
                <a:spcPts val="0"/>
              </a:spcBef>
              <a:spcAft>
                <a:spcPts val="0"/>
              </a:spcAft>
              <a:buSzPts val="1800"/>
              <a:buChar char="●"/>
            </a:pPr>
            <a:r>
              <a:rPr lang="fr"/>
              <a:t>Modélisez vos murs à partir de l’existant et faites les parler !</a:t>
            </a:r>
            <a:endParaRPr/>
          </a:p>
        </p:txBody>
      </p:sp>
      <p:pic>
        <p:nvPicPr>
          <p:cNvPr descr="Bilder und Videos suchen: warte-zeit" id="699" name="Google Shape;699;p58"/>
          <p:cNvPicPr preferRelativeResize="0"/>
          <p:nvPr/>
        </p:nvPicPr>
        <p:blipFill rotWithShape="1">
          <a:blip r:embed="rId5">
            <a:alphaModFix/>
          </a:blip>
          <a:srcRect b="0" l="0" r="0" t="0"/>
          <a:stretch/>
        </p:blipFill>
        <p:spPr>
          <a:xfrm>
            <a:off x="7508488" y="0"/>
            <a:ext cx="1635512" cy="16355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8">
                                            <p:txEl>
                                              <p:pRg end="0" st="0"/>
                                            </p:txEl>
                                          </p:spTgt>
                                        </p:tgtEl>
                                        <p:attrNameLst>
                                          <p:attrName>style.visibility</p:attrName>
                                        </p:attrNameLst>
                                      </p:cBhvr>
                                      <p:to>
                                        <p:strVal val="visible"/>
                                      </p:to>
                                    </p:set>
                                    <p:animEffect filter="fade" transition="in">
                                      <p:cBhvr>
                                        <p:cTn dur="1100"/>
                                        <p:tgtEl>
                                          <p:spTgt spid="6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8">
                                            <p:txEl>
                                              <p:pRg end="1" st="1"/>
                                            </p:txEl>
                                          </p:spTgt>
                                        </p:tgtEl>
                                        <p:attrNameLst>
                                          <p:attrName>style.visibility</p:attrName>
                                        </p:attrNameLst>
                                      </p:cBhvr>
                                      <p:to>
                                        <p:strVal val="visible"/>
                                      </p:to>
                                    </p:set>
                                    <p:animEffect filter="fade" transition="in">
                                      <p:cBhvr>
                                        <p:cTn dur="1100"/>
                                        <p:tgtEl>
                                          <p:spTgt spid="69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8">
                                            <p:txEl>
                                              <p:pRg end="2" st="2"/>
                                            </p:txEl>
                                          </p:spTgt>
                                        </p:tgtEl>
                                        <p:attrNameLst>
                                          <p:attrName>style.visibility</p:attrName>
                                        </p:attrNameLst>
                                      </p:cBhvr>
                                      <p:to>
                                        <p:strVal val="visible"/>
                                      </p:to>
                                    </p:set>
                                    <p:animEffect filter="fade" transition="in">
                                      <p:cBhvr>
                                        <p:cTn dur="1100"/>
                                        <p:tgtEl>
                                          <p:spTgt spid="69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8">
                                            <p:txEl>
                                              <p:pRg end="3" st="3"/>
                                            </p:txEl>
                                          </p:spTgt>
                                        </p:tgtEl>
                                        <p:attrNameLst>
                                          <p:attrName>style.visibility</p:attrName>
                                        </p:attrNameLst>
                                      </p:cBhvr>
                                      <p:to>
                                        <p:strVal val="visible"/>
                                      </p:to>
                                    </p:set>
                                    <p:animEffect filter="fade" transition="in">
                                      <p:cBhvr>
                                        <p:cTn dur="1100"/>
                                        <p:tgtEl>
                                          <p:spTgt spid="69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pic>
        <p:nvPicPr>
          <p:cNvPr id="704" name="Google Shape;704;p59"/>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705" name="Google Shape;705;p59"/>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706" name="Google Shape;706;p59"/>
          <p:cNvSpPr txBox="1"/>
          <p:nvPr/>
        </p:nvSpPr>
        <p:spPr>
          <a:xfrm>
            <a:off x="636352" y="1743117"/>
            <a:ext cx="7541209" cy="198188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0" i="0" lang="fr" sz="1800" u="none" cap="none" strike="noStrike">
                <a:solidFill>
                  <a:srgbClr val="000000"/>
                </a:solidFill>
                <a:highlight>
                  <a:srgbClr val="FFFFFF"/>
                </a:highlight>
                <a:latin typeface="Calibri"/>
                <a:ea typeface="Calibri"/>
                <a:cs typeface="Calibri"/>
                <a:sym typeface="Calibri"/>
              </a:rPr>
              <a:t>● </a:t>
            </a:r>
            <a:r>
              <a:rPr b="0" i="0" lang="fr" sz="1800" u="none" cap="none" strike="noStrike">
                <a:solidFill>
                  <a:srgbClr val="000000"/>
                </a:solidFill>
                <a:highlight>
                  <a:srgbClr val="FFFFFF"/>
                </a:highlight>
                <a:latin typeface="Comic Sans MS"/>
                <a:ea typeface="Comic Sans MS"/>
                <a:cs typeface="Comic Sans MS"/>
                <a:sym typeface="Comic Sans MS"/>
              </a:rPr>
              <a:t>Travail en groupes de même niveau ou même cycle d’enseignement :</a:t>
            </a:r>
            <a:endParaRPr/>
          </a:p>
          <a:p>
            <a:pPr indent="0" lvl="0" marL="0" marR="0" rtl="0" algn="just">
              <a:lnSpc>
                <a:spcPct val="115000"/>
              </a:lnSpc>
              <a:spcBef>
                <a:spcPts val="0"/>
              </a:spcBef>
              <a:spcAft>
                <a:spcPts val="0"/>
              </a:spcAft>
              <a:buNone/>
            </a:pPr>
            <a:r>
              <a:rPr b="0" i="0" lang="fr" sz="1800" u="none" cap="none" strike="noStrike">
                <a:solidFill>
                  <a:srgbClr val="000000"/>
                </a:solidFill>
                <a:highlight>
                  <a:srgbClr val="FFFFFF"/>
                </a:highlight>
                <a:latin typeface="Comic Sans MS"/>
                <a:ea typeface="Comic Sans MS"/>
                <a:cs typeface="Comic Sans MS"/>
                <a:sym typeface="Comic Sans MS"/>
              </a:rPr>
              <a:t>     - idées évidentes, photos des classes (10 minutes)</a:t>
            </a:r>
            <a:endParaRPr b="0" i="0" sz="1800" u="none" cap="none" strike="noStrike">
              <a:solidFill>
                <a:srgbClr val="000000"/>
              </a:solidFill>
              <a:highlight>
                <a:srgbClr val="FFFFFF"/>
              </a:highlight>
              <a:latin typeface="Comic Sans MS"/>
              <a:ea typeface="Comic Sans MS"/>
              <a:cs typeface="Comic Sans MS"/>
              <a:sym typeface="Comic Sans MS"/>
            </a:endParaRPr>
          </a:p>
          <a:p>
            <a:pPr indent="0" lvl="0" marL="0" marR="0" rtl="0" algn="just">
              <a:lnSpc>
                <a:spcPct val="115000"/>
              </a:lnSpc>
              <a:spcBef>
                <a:spcPts val="0"/>
              </a:spcBef>
              <a:spcAft>
                <a:spcPts val="0"/>
              </a:spcAft>
              <a:buNone/>
            </a:pPr>
            <a:r>
              <a:t/>
            </a:r>
            <a:endParaRPr b="0" i="0" sz="1800" u="none" cap="none" strike="noStrike">
              <a:solidFill>
                <a:srgbClr val="000000"/>
              </a:solidFill>
              <a:highlight>
                <a:srgbClr val="FFFFFF"/>
              </a:highlight>
              <a:latin typeface="Comic Sans MS"/>
              <a:ea typeface="Comic Sans MS"/>
              <a:cs typeface="Comic Sans MS"/>
              <a:sym typeface="Comic Sans MS"/>
            </a:endParaRPr>
          </a:p>
          <a:p>
            <a:pPr indent="0" lvl="0" marL="0" marR="0" rtl="0" algn="just">
              <a:lnSpc>
                <a:spcPct val="115000"/>
              </a:lnSpc>
              <a:spcBef>
                <a:spcPts val="0"/>
              </a:spcBef>
              <a:spcAft>
                <a:spcPts val="0"/>
              </a:spcAft>
              <a:buNone/>
            </a:pPr>
            <a:r>
              <a:rPr b="0" i="0" lang="fr" sz="1800" u="none" cap="none" strike="noStrike">
                <a:solidFill>
                  <a:srgbClr val="000000"/>
                </a:solidFill>
                <a:highlight>
                  <a:srgbClr val="FFFFFF"/>
                </a:highlight>
                <a:latin typeface="Calibri"/>
                <a:ea typeface="Calibri"/>
                <a:cs typeface="Calibri"/>
                <a:sym typeface="Calibri"/>
              </a:rPr>
              <a:t>● </a:t>
            </a:r>
            <a:r>
              <a:rPr b="0" i="0" lang="fr" sz="1800" u="none" cap="none" strike="noStrike">
                <a:solidFill>
                  <a:srgbClr val="000000"/>
                </a:solidFill>
                <a:highlight>
                  <a:srgbClr val="FFFFFF"/>
                </a:highlight>
                <a:latin typeface="Comic Sans MS"/>
                <a:ea typeface="Comic Sans MS"/>
                <a:cs typeface="Comic Sans MS"/>
                <a:sym typeface="Comic Sans MS"/>
              </a:rPr>
              <a:t>Objectif : une production par personne en s’appuyant sur les idées des autres (4 feuilles par personne).</a:t>
            </a:r>
            <a:endParaRPr/>
          </a:p>
          <a:p>
            <a:pPr indent="0" lvl="0" marL="0" marR="0" rtl="0" algn="just">
              <a:lnSpc>
                <a:spcPct val="115000"/>
              </a:lnSpc>
              <a:spcBef>
                <a:spcPts val="0"/>
              </a:spcBef>
              <a:spcAft>
                <a:spcPts val="0"/>
              </a:spcAft>
              <a:buNone/>
            </a:pPr>
            <a:r>
              <a:rPr b="0" i="0" lang="fr" sz="1800" u="none" cap="none" strike="noStrike">
                <a:solidFill>
                  <a:srgbClr val="000000"/>
                </a:solidFill>
                <a:highlight>
                  <a:srgbClr val="FFFFFF"/>
                </a:highlight>
                <a:latin typeface="Comic Sans MS"/>
                <a:ea typeface="Comic Sans MS"/>
                <a:cs typeface="Comic Sans MS"/>
                <a:sym typeface="Comic Sans MS"/>
              </a:rPr>
              <a:t>(10 minutes).</a:t>
            </a:r>
            <a:endParaRPr b="0" i="0" sz="1800" u="none" cap="none" strike="noStrike">
              <a:solidFill>
                <a:srgbClr val="000000"/>
              </a:solidFill>
              <a:latin typeface="Comic Sans MS"/>
              <a:ea typeface="Comic Sans MS"/>
              <a:cs typeface="Comic Sans MS"/>
              <a:sym typeface="Comic Sans MS"/>
            </a:endParaRPr>
          </a:p>
        </p:txBody>
      </p:sp>
      <p:sp>
        <p:nvSpPr>
          <p:cNvPr id="707" name="Google Shape;707;p59"/>
          <p:cNvSpPr txBox="1"/>
          <p:nvPr>
            <p:ph type="title"/>
          </p:nvPr>
        </p:nvSpPr>
        <p:spPr>
          <a:xfrm>
            <a:off x="530050" y="612158"/>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S’approprier les murs de la classe</a:t>
            </a:r>
            <a:endParaRPr>
              <a:solidFill>
                <a:srgbClr val="1C4587"/>
              </a:solidFill>
            </a:endParaRPr>
          </a:p>
        </p:txBody>
      </p:sp>
      <p:pic>
        <p:nvPicPr>
          <p:cNvPr descr="Bilder und Videos suchen: warte-zeit" id="708" name="Google Shape;708;p59"/>
          <p:cNvPicPr preferRelativeResize="0"/>
          <p:nvPr/>
        </p:nvPicPr>
        <p:blipFill rotWithShape="1">
          <a:blip r:embed="rId5">
            <a:alphaModFix/>
          </a:blip>
          <a:srcRect b="0" l="0" r="0" t="0"/>
          <a:stretch/>
        </p:blipFill>
        <p:spPr>
          <a:xfrm>
            <a:off x="7508488" y="0"/>
            <a:ext cx="1635512" cy="163551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6"/>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239" name="Google Shape;239;p6"/>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descr="Une image contenant texte, capture d’écran, Police&#10;&#10;Description générée automatiquement" id="240" name="Google Shape;240;p6"/>
          <p:cNvPicPr preferRelativeResize="0"/>
          <p:nvPr/>
        </p:nvPicPr>
        <p:blipFill rotWithShape="1">
          <a:blip r:embed="rId5">
            <a:alphaModFix/>
          </a:blip>
          <a:srcRect b="0" l="0" r="0" t="0"/>
          <a:stretch/>
        </p:blipFill>
        <p:spPr>
          <a:xfrm>
            <a:off x="0" y="1106879"/>
            <a:ext cx="9144000" cy="2929742"/>
          </a:xfrm>
          <a:prstGeom prst="rect">
            <a:avLst/>
          </a:prstGeom>
          <a:noFill/>
          <a:ln>
            <a:noFill/>
          </a:ln>
        </p:spPr>
      </p:pic>
      <p:sp>
        <p:nvSpPr>
          <p:cNvPr id="241" name="Google Shape;241;p6"/>
          <p:cNvSpPr txBox="1"/>
          <p:nvPr/>
        </p:nvSpPr>
        <p:spPr>
          <a:xfrm>
            <a:off x="2735766" y="334449"/>
            <a:ext cx="353654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 sz="2400" u="none" cap="none" strike="noStrike">
                <a:solidFill>
                  <a:srgbClr val="002060"/>
                </a:solidFill>
                <a:latin typeface="Arial"/>
                <a:ea typeface="Arial"/>
                <a:cs typeface="Arial"/>
                <a:sym typeface="Arial"/>
              </a:rPr>
              <a:t>Les constats de départ</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6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Faire parler les affiches !</a:t>
            </a:r>
            <a:endParaRPr>
              <a:solidFill>
                <a:srgbClr val="1C4587"/>
              </a:solidFill>
            </a:endParaRPr>
          </a:p>
        </p:txBody>
      </p:sp>
      <p:sp>
        <p:nvSpPr>
          <p:cNvPr id="714" name="Google Shape;714;p60"/>
          <p:cNvSpPr txBox="1"/>
          <p:nvPr>
            <p:ph idx="1" type="body"/>
          </p:nvPr>
        </p:nvSpPr>
        <p:spPr>
          <a:xfrm>
            <a:off x="311700" y="1152475"/>
            <a:ext cx="76977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fr"/>
              <a:t>Au-delà des affiches avec les QR-codes…</a:t>
            </a:r>
            <a:endParaRPr/>
          </a:p>
          <a:p>
            <a:pPr indent="0" lvl="0" marL="114300" rtl="0" algn="l">
              <a:lnSpc>
                <a:spcPct val="150000"/>
              </a:lnSpc>
              <a:spcBef>
                <a:spcPts val="0"/>
              </a:spcBef>
              <a:spcAft>
                <a:spcPts val="0"/>
              </a:spcAft>
              <a:buSzPts val="1800"/>
              <a:buNone/>
            </a:pPr>
            <a:r>
              <a:rPr lang="fr"/>
              <a:t>          Digicode by la Digitale :</a:t>
            </a:r>
            <a:endParaRPr/>
          </a:p>
          <a:p>
            <a:pPr indent="0" lvl="0" marL="114300" rtl="0" algn="l">
              <a:lnSpc>
                <a:spcPct val="150000"/>
              </a:lnSpc>
              <a:spcBef>
                <a:spcPts val="0"/>
              </a:spcBef>
              <a:spcAft>
                <a:spcPts val="0"/>
              </a:spcAft>
              <a:buSzPts val="1800"/>
              <a:buNone/>
            </a:pPr>
            <a:r>
              <a:rPr lang="fr" u="sng">
                <a:solidFill>
                  <a:schemeClr val="hlink"/>
                </a:solidFill>
                <a:hlinkClick r:id="rId3"/>
              </a:rPr>
              <a:t>https://ladigitale.dev/digicode/</a:t>
            </a:r>
            <a:endParaRPr/>
          </a:p>
          <a:p>
            <a:pPr indent="0" lvl="0" marL="114300" rtl="0" algn="l">
              <a:lnSpc>
                <a:spcPct val="150000"/>
              </a:lnSpc>
              <a:spcBef>
                <a:spcPts val="0"/>
              </a:spcBef>
              <a:spcAft>
                <a:spcPts val="0"/>
              </a:spcAft>
              <a:buSzPts val="1800"/>
              <a:buNone/>
            </a:pPr>
            <a:r>
              <a:t/>
            </a:r>
            <a:endParaRPr/>
          </a:p>
        </p:txBody>
      </p:sp>
      <p:pic>
        <p:nvPicPr>
          <p:cNvPr id="715" name="Google Shape;715;p60"/>
          <p:cNvPicPr preferRelativeResize="0"/>
          <p:nvPr/>
        </p:nvPicPr>
        <p:blipFill rotWithShape="1">
          <a:blip r:embed="rId4">
            <a:alphaModFix/>
          </a:blip>
          <a:srcRect b="0" l="0" r="0" t="0"/>
          <a:stretch/>
        </p:blipFill>
        <p:spPr>
          <a:xfrm>
            <a:off x="0" y="0"/>
            <a:ext cx="1060100" cy="485350"/>
          </a:xfrm>
          <a:prstGeom prst="rect">
            <a:avLst/>
          </a:prstGeom>
          <a:noFill/>
          <a:ln>
            <a:noFill/>
          </a:ln>
        </p:spPr>
      </p:pic>
      <p:pic>
        <p:nvPicPr>
          <p:cNvPr id="716" name="Google Shape;716;p60"/>
          <p:cNvPicPr preferRelativeResize="0"/>
          <p:nvPr/>
        </p:nvPicPr>
        <p:blipFill rotWithShape="1">
          <a:blip r:embed="rId5">
            <a:alphaModFix/>
          </a:blip>
          <a:srcRect b="15405" l="0" r="0" t="21251"/>
          <a:stretch/>
        </p:blipFill>
        <p:spPr>
          <a:xfrm>
            <a:off x="8127525" y="0"/>
            <a:ext cx="1016475" cy="643875"/>
          </a:xfrm>
          <a:prstGeom prst="rect">
            <a:avLst/>
          </a:prstGeom>
          <a:noFill/>
          <a:ln>
            <a:noFill/>
          </a:ln>
        </p:spPr>
      </p:pic>
      <p:pic>
        <p:nvPicPr>
          <p:cNvPr id="717" name="Google Shape;717;p60"/>
          <p:cNvPicPr preferRelativeResize="0"/>
          <p:nvPr/>
        </p:nvPicPr>
        <p:blipFill rotWithShape="1">
          <a:blip r:embed="rId6">
            <a:alphaModFix/>
          </a:blip>
          <a:srcRect b="0" l="0" r="0" t="0"/>
          <a:stretch/>
        </p:blipFill>
        <p:spPr>
          <a:xfrm>
            <a:off x="5773575" y="889425"/>
            <a:ext cx="2765825" cy="3897325"/>
          </a:xfrm>
          <a:prstGeom prst="rect">
            <a:avLst/>
          </a:prstGeom>
          <a:noFill/>
          <a:ln>
            <a:noFill/>
          </a:ln>
        </p:spPr>
      </p:pic>
      <p:pic>
        <p:nvPicPr>
          <p:cNvPr id="718" name="Google Shape;718;p60"/>
          <p:cNvPicPr preferRelativeResize="0"/>
          <p:nvPr/>
        </p:nvPicPr>
        <p:blipFill rotWithShape="1">
          <a:blip r:embed="rId7">
            <a:alphaModFix/>
          </a:blip>
          <a:srcRect b="0" l="0" r="0" t="0"/>
          <a:stretch/>
        </p:blipFill>
        <p:spPr>
          <a:xfrm>
            <a:off x="1892698" y="2490298"/>
            <a:ext cx="1689425" cy="17101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61"/>
          <p:cNvSpPr txBox="1"/>
          <p:nvPr>
            <p:ph type="title"/>
          </p:nvPr>
        </p:nvSpPr>
        <p:spPr>
          <a:xfrm>
            <a:off x="261689" y="5727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just">
              <a:lnSpc>
                <a:spcPct val="100000"/>
              </a:lnSpc>
              <a:spcBef>
                <a:spcPts val="0"/>
              </a:spcBef>
              <a:spcAft>
                <a:spcPts val="0"/>
              </a:spcAft>
              <a:buSzPct val="100000"/>
              <a:buNone/>
            </a:pPr>
            <a:r>
              <a:rPr lang="fr">
                <a:solidFill>
                  <a:srgbClr val="1C4587"/>
                </a:solidFill>
              </a:rPr>
              <a:t>Utiliser le numérique pour penser autrement les activités  </a:t>
            </a:r>
            <a:endParaRPr>
              <a:solidFill>
                <a:srgbClr val="1C4587"/>
              </a:solidFill>
            </a:endParaRPr>
          </a:p>
        </p:txBody>
      </p:sp>
      <p:pic>
        <p:nvPicPr>
          <p:cNvPr id="724" name="Google Shape;724;p61"/>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725" name="Google Shape;725;p61"/>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726" name="Google Shape;726;p61"/>
          <p:cNvSpPr txBox="1"/>
          <p:nvPr/>
        </p:nvSpPr>
        <p:spPr>
          <a:xfrm>
            <a:off x="261689" y="1782064"/>
            <a:ext cx="8555547" cy="26776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 sz="2400" u="none" cap="none" strike="noStrike">
                <a:solidFill>
                  <a:srgbClr val="0070C0"/>
                </a:solidFill>
                <a:latin typeface="Arial"/>
                <a:ea typeface="Arial"/>
                <a:cs typeface="Arial"/>
                <a:sym typeface="Arial"/>
              </a:rPr>
              <a:t>Réalisez les activités proposées sur tablettes ou ordinateurs :</a:t>
            </a:r>
            <a:endParaRPr/>
          </a:p>
          <a:p>
            <a:pPr indent="0" lvl="0" marL="0" marR="0" rtl="0" algn="l">
              <a:lnSpc>
                <a:spcPct val="100000"/>
              </a:lnSpc>
              <a:spcBef>
                <a:spcPts val="0"/>
              </a:spcBef>
              <a:spcAft>
                <a:spcPts val="0"/>
              </a:spcAft>
              <a:buNone/>
            </a:pPr>
            <a:r>
              <a:t/>
            </a:r>
            <a:endParaRPr b="0" i="0" sz="24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None/>
            </a:pPr>
            <a:r>
              <a:rPr b="0" i="0" lang="fr" sz="2400" u="none" cap="none" strike="noStrike">
                <a:solidFill>
                  <a:srgbClr val="0070C0"/>
                </a:solidFill>
                <a:latin typeface="Arial"/>
                <a:ea typeface="Arial"/>
                <a:cs typeface="Arial"/>
                <a:sym typeface="Arial"/>
              </a:rPr>
              <a:t>- Learning apps</a:t>
            </a:r>
            <a:endParaRPr/>
          </a:p>
          <a:p>
            <a:pPr indent="0" lvl="0" marL="0" marR="0" rtl="0" algn="l">
              <a:lnSpc>
                <a:spcPct val="100000"/>
              </a:lnSpc>
              <a:spcBef>
                <a:spcPts val="0"/>
              </a:spcBef>
              <a:spcAft>
                <a:spcPts val="0"/>
              </a:spcAft>
              <a:buNone/>
            </a:pPr>
            <a:r>
              <a:t/>
            </a:r>
            <a:endParaRPr b="0" i="0" sz="24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None/>
            </a:pPr>
            <a:r>
              <a:rPr b="0" i="0" lang="fr" sz="2400" u="none" cap="none" strike="noStrike">
                <a:solidFill>
                  <a:srgbClr val="0070C0"/>
                </a:solidFill>
                <a:latin typeface="Arial"/>
                <a:ea typeface="Arial"/>
                <a:cs typeface="Arial"/>
                <a:sym typeface="Arial"/>
              </a:rPr>
              <a:t>- Calculatice</a:t>
            </a:r>
            <a:endParaRPr b="0" i="0" sz="24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None/>
            </a:pPr>
            <a:r>
              <a:rPr b="0" i="0" lang="fr" sz="2400" u="none" cap="none" strike="noStrike">
                <a:solidFill>
                  <a:srgbClr val="0070C0"/>
                </a:solidFill>
                <a:latin typeface="Arial"/>
                <a:ea typeface="Arial"/>
                <a:cs typeface="Arial"/>
                <a:sym typeface="Arial"/>
              </a:rPr>
              <a:t>- Quizinière</a:t>
            </a:r>
            <a:endParaRPr b="0" i="0" sz="2400" u="none" cap="none" strike="noStrike">
              <a:solidFill>
                <a:srgbClr val="0070C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6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just">
              <a:lnSpc>
                <a:spcPct val="100000"/>
              </a:lnSpc>
              <a:spcBef>
                <a:spcPts val="0"/>
              </a:spcBef>
              <a:spcAft>
                <a:spcPts val="0"/>
              </a:spcAft>
              <a:buSzPct val="100000"/>
              <a:buNone/>
            </a:pPr>
            <a:r>
              <a:rPr lang="fr">
                <a:solidFill>
                  <a:srgbClr val="1C4587"/>
                </a:solidFill>
              </a:rPr>
              <a:t>Utiliser le travail collaboratif et coopératif pour penser autrement les activités  </a:t>
            </a:r>
            <a:endParaRPr>
              <a:solidFill>
                <a:srgbClr val="1C4587"/>
              </a:solidFill>
            </a:endParaRPr>
          </a:p>
        </p:txBody>
      </p:sp>
      <p:pic>
        <p:nvPicPr>
          <p:cNvPr id="732" name="Google Shape;732;p62"/>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733" name="Google Shape;733;p62"/>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id="734" name="Google Shape;734;p62"/>
          <p:cNvPicPr preferRelativeResize="0"/>
          <p:nvPr/>
        </p:nvPicPr>
        <p:blipFill rotWithShape="1">
          <a:blip r:embed="rId5">
            <a:alphaModFix/>
          </a:blip>
          <a:srcRect b="0" l="0" r="0" t="0"/>
          <a:stretch/>
        </p:blipFill>
        <p:spPr>
          <a:xfrm>
            <a:off x="2575049" y="1185375"/>
            <a:ext cx="3726151" cy="34687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6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fr">
                <a:solidFill>
                  <a:srgbClr val="1C4587"/>
                </a:solidFill>
              </a:rPr>
              <a:t>Le travail en groupes</a:t>
            </a:r>
            <a:br>
              <a:rPr lang="fr">
                <a:solidFill>
                  <a:srgbClr val="1C4587"/>
                </a:solidFill>
              </a:rPr>
            </a:br>
            <a:br>
              <a:rPr lang="fr">
                <a:solidFill>
                  <a:srgbClr val="1C4587"/>
                </a:solidFill>
              </a:rPr>
            </a:br>
            <a:br>
              <a:rPr lang="fr">
                <a:solidFill>
                  <a:srgbClr val="1C4587"/>
                </a:solidFill>
              </a:rPr>
            </a:br>
            <a:r>
              <a:rPr lang="fr">
                <a:solidFill>
                  <a:srgbClr val="7030A0"/>
                </a:solidFill>
              </a:rPr>
              <a:t>Apprendre à résoudre des problèmes coopératifs :</a:t>
            </a:r>
            <a:br>
              <a:rPr lang="fr">
                <a:solidFill>
                  <a:srgbClr val="7030A0"/>
                </a:solidFill>
              </a:rPr>
            </a:br>
            <a:br>
              <a:rPr lang="fr">
                <a:solidFill>
                  <a:srgbClr val="1C4587"/>
                </a:solidFill>
              </a:rPr>
            </a:br>
            <a:r>
              <a:rPr lang="fr">
                <a:solidFill>
                  <a:srgbClr val="1C4587"/>
                </a:solidFill>
              </a:rPr>
              <a:t>- le bâton d’hélium</a:t>
            </a:r>
            <a:br>
              <a:rPr lang="fr">
                <a:solidFill>
                  <a:srgbClr val="1C4587"/>
                </a:solidFill>
              </a:rPr>
            </a:br>
            <a:br>
              <a:rPr lang="fr">
                <a:solidFill>
                  <a:srgbClr val="1C4587"/>
                </a:solidFill>
              </a:rPr>
            </a:br>
            <a:r>
              <a:rPr lang="fr">
                <a:solidFill>
                  <a:srgbClr val="1C4587"/>
                </a:solidFill>
              </a:rPr>
              <a:t>- la rivière aux crocodiles</a:t>
            </a:r>
            <a:br>
              <a:rPr lang="fr">
                <a:solidFill>
                  <a:srgbClr val="1C4587"/>
                </a:solidFill>
              </a:rPr>
            </a:br>
            <a:endParaRPr>
              <a:solidFill>
                <a:srgbClr val="1C4587"/>
              </a:solidFill>
            </a:endParaRPr>
          </a:p>
        </p:txBody>
      </p:sp>
      <p:pic>
        <p:nvPicPr>
          <p:cNvPr id="740" name="Google Shape;740;p63"/>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741" name="Google Shape;741;p63"/>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742" name="Google Shape;742;p63"/>
          <p:cNvSpPr txBox="1"/>
          <p:nvPr/>
        </p:nvSpPr>
        <p:spPr>
          <a:xfrm flipH="1" rot="10800000">
            <a:off x="398949" y="1092820"/>
            <a:ext cx="3883119" cy="7938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mic Sans MS"/>
              <a:ea typeface="Comic Sans MS"/>
              <a:cs typeface="Comic Sans MS"/>
              <a:sym typeface="Comic Sans MS"/>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64"/>
          <p:cNvSpPr txBox="1"/>
          <p:nvPr>
            <p:ph type="title"/>
          </p:nvPr>
        </p:nvSpPr>
        <p:spPr>
          <a:xfrm>
            <a:off x="359999" y="900000"/>
            <a:ext cx="8424000" cy="720000"/>
          </a:xfrm>
          <a:prstGeom prst="rect">
            <a:avLst/>
          </a:prstGeom>
          <a:noFill/>
          <a:ln>
            <a:noFill/>
          </a:ln>
        </p:spPr>
        <p:txBody>
          <a:bodyPr anchorCtr="0" anchor="t" bIns="0" lIns="0" spcFirstLastPara="1" rIns="0" wrap="square" tIns="0">
            <a:noAutofit/>
          </a:bodyPr>
          <a:lstStyle/>
          <a:p>
            <a:pPr indent="0" lvl="0" marL="0" rtl="0" algn="just">
              <a:lnSpc>
                <a:spcPct val="90000"/>
              </a:lnSpc>
              <a:spcBef>
                <a:spcPts val="0"/>
              </a:spcBef>
              <a:spcAft>
                <a:spcPts val="0"/>
              </a:spcAft>
              <a:buClr>
                <a:schemeClr val="dk1"/>
              </a:buClr>
              <a:buSzPts val="2500"/>
              <a:buFont typeface="Arial"/>
              <a:buNone/>
            </a:pPr>
            <a:r>
              <a:rPr lang="fr"/>
              <a:t>Collaborer ça s’apprend</a:t>
            </a:r>
            <a:endParaRPr/>
          </a:p>
        </p:txBody>
      </p:sp>
      <p:sp>
        <p:nvSpPr>
          <p:cNvPr id="748" name="Google Shape;748;p64"/>
          <p:cNvSpPr txBox="1"/>
          <p:nvPr>
            <p:ph idx="1" type="body"/>
          </p:nvPr>
        </p:nvSpPr>
        <p:spPr>
          <a:xfrm>
            <a:off x="359998" y="1531200"/>
            <a:ext cx="8424000" cy="2574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50"/>
              <a:buNone/>
            </a:pPr>
            <a:r>
              <a:t/>
            </a:r>
            <a:endParaRPr sz="1400"/>
          </a:p>
          <a:p>
            <a:pPr indent="-317500" lvl="0" marL="457200" rtl="0" algn="just">
              <a:lnSpc>
                <a:spcPct val="100000"/>
              </a:lnSpc>
              <a:spcBef>
                <a:spcPts val="0"/>
              </a:spcBef>
              <a:spcAft>
                <a:spcPts val="0"/>
              </a:spcAft>
              <a:buSzPts val="1400"/>
              <a:buChar char="❏"/>
            </a:pPr>
            <a:r>
              <a:rPr lang="fr" sz="1400"/>
              <a:t>La collaboration se définit d’abord comme </a:t>
            </a:r>
            <a:r>
              <a:rPr b="1" lang="fr" sz="1400"/>
              <a:t>l’ensemble des situations où des personnes produisent ou apprennent à plusieurs.</a:t>
            </a:r>
            <a:r>
              <a:rPr lang="fr" sz="1400"/>
              <a:t> Elles agissent ensemble. Plus précisément, la coopération peut être entendue comme ce qui découle des pratiques </a:t>
            </a:r>
            <a:r>
              <a:rPr b="1" lang="fr" sz="1400"/>
              <a:t>d’aide</a:t>
            </a:r>
            <a:r>
              <a:rPr lang="fr" sz="1400"/>
              <a:t>, </a:t>
            </a:r>
            <a:r>
              <a:rPr b="1" lang="fr" sz="1400"/>
              <a:t>d’entraide</a:t>
            </a:r>
            <a:r>
              <a:rPr lang="fr" sz="1400"/>
              <a:t>, de </a:t>
            </a:r>
            <a:r>
              <a:rPr b="1" lang="fr" sz="1400"/>
              <a:t>tutorat</a:t>
            </a:r>
            <a:r>
              <a:rPr lang="fr" sz="1400"/>
              <a:t> et de </a:t>
            </a:r>
            <a:r>
              <a:rPr b="1" lang="fr" sz="1400"/>
              <a:t>travail en groupe</a:t>
            </a:r>
            <a:r>
              <a:rPr lang="fr" sz="1400"/>
              <a:t>. </a:t>
            </a:r>
            <a:endParaRPr sz="1400"/>
          </a:p>
          <a:p>
            <a:pPr indent="0" lvl="0" marL="0" rtl="0" algn="just">
              <a:lnSpc>
                <a:spcPct val="100000"/>
              </a:lnSpc>
              <a:spcBef>
                <a:spcPts val="0"/>
              </a:spcBef>
              <a:spcAft>
                <a:spcPts val="0"/>
              </a:spcAft>
              <a:buSzPts val="1050"/>
              <a:buNone/>
            </a:pPr>
            <a:r>
              <a:t/>
            </a:r>
            <a:endParaRPr sz="1400"/>
          </a:p>
          <a:p>
            <a:pPr indent="-317500" lvl="0" marL="457200" rtl="0" algn="just">
              <a:lnSpc>
                <a:spcPct val="100000"/>
              </a:lnSpc>
              <a:spcBef>
                <a:spcPts val="0"/>
              </a:spcBef>
              <a:spcAft>
                <a:spcPts val="0"/>
              </a:spcAft>
              <a:buSzPts val="1400"/>
              <a:buChar char="❏"/>
            </a:pPr>
            <a:r>
              <a:rPr b="1" lang="fr" sz="1400"/>
              <a:t>coopérer</a:t>
            </a:r>
            <a:r>
              <a:rPr lang="fr" sz="1400"/>
              <a:t> : se répartir les tâches</a:t>
            </a:r>
            <a:endParaRPr sz="1400"/>
          </a:p>
          <a:p>
            <a:pPr indent="-317500" lvl="0" marL="457200" rtl="0" algn="just">
              <a:lnSpc>
                <a:spcPct val="100000"/>
              </a:lnSpc>
              <a:spcBef>
                <a:spcPts val="0"/>
              </a:spcBef>
              <a:spcAft>
                <a:spcPts val="0"/>
              </a:spcAft>
              <a:buSzPts val="1400"/>
              <a:buChar char="❏"/>
            </a:pPr>
            <a:r>
              <a:rPr b="1" lang="fr" sz="1400"/>
              <a:t>collaborer</a:t>
            </a:r>
            <a:r>
              <a:rPr lang="fr" sz="1400"/>
              <a:t> : réalisation commune</a:t>
            </a:r>
            <a:endParaRPr sz="1400"/>
          </a:p>
          <a:p>
            <a:pPr indent="0" lvl="0" marL="0" rtl="0" algn="just">
              <a:lnSpc>
                <a:spcPct val="100000"/>
              </a:lnSpc>
              <a:spcBef>
                <a:spcPts val="0"/>
              </a:spcBef>
              <a:spcAft>
                <a:spcPts val="0"/>
              </a:spcAft>
              <a:buSzPts val="1050"/>
              <a:buNone/>
            </a:pPr>
            <a:r>
              <a:t/>
            </a:r>
            <a:endParaRPr sz="1400"/>
          </a:p>
          <a:p>
            <a:pPr indent="-317500" lvl="0" marL="457200" rtl="0" algn="just">
              <a:lnSpc>
                <a:spcPct val="115000"/>
              </a:lnSpc>
              <a:spcBef>
                <a:spcPts val="0"/>
              </a:spcBef>
              <a:spcAft>
                <a:spcPts val="0"/>
              </a:spcAft>
              <a:buSzPts val="1400"/>
              <a:buChar char="❏"/>
            </a:pPr>
            <a:r>
              <a:rPr lang="fr" sz="1400"/>
              <a:t>85% des élèves déclarent aimer travailler en groupe, 71% préfèrent travailler en groupe plutôt que seul… mais… seuls 28% sont capables de résoudre des problèmes coopératifs simples.</a:t>
            </a:r>
            <a:endParaRPr sz="1400"/>
          </a:p>
        </p:txBody>
      </p:sp>
      <p:sp>
        <p:nvSpPr>
          <p:cNvPr id="749" name="Google Shape;749;p64"/>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700"/>
              <a:buNone/>
            </a:pPr>
            <a:fld id="{00000000-1234-1234-1234-123412341234}" type="slidenum">
              <a:rPr lang="fr"/>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65"/>
          <p:cNvSpPr txBox="1"/>
          <p:nvPr>
            <p:ph type="title"/>
          </p:nvPr>
        </p:nvSpPr>
        <p:spPr>
          <a:xfrm>
            <a:off x="359999" y="900000"/>
            <a:ext cx="8424000" cy="720000"/>
          </a:xfrm>
          <a:prstGeom prst="rect">
            <a:avLst/>
          </a:prstGeom>
          <a:noFill/>
          <a:ln>
            <a:noFill/>
          </a:ln>
        </p:spPr>
        <p:txBody>
          <a:bodyPr anchorCtr="0" anchor="t" bIns="0" lIns="0" spcFirstLastPara="1" rIns="0" wrap="square" tIns="0">
            <a:noAutofit/>
          </a:bodyPr>
          <a:lstStyle/>
          <a:p>
            <a:pPr indent="0" lvl="0" marL="0" rtl="0" algn="just">
              <a:lnSpc>
                <a:spcPct val="90000"/>
              </a:lnSpc>
              <a:spcBef>
                <a:spcPts val="0"/>
              </a:spcBef>
              <a:spcAft>
                <a:spcPts val="0"/>
              </a:spcAft>
              <a:buClr>
                <a:schemeClr val="dk1"/>
              </a:buClr>
              <a:buSzPts val="2500"/>
              <a:buFont typeface="Arial"/>
              <a:buNone/>
            </a:pPr>
            <a:r>
              <a:rPr lang="fr"/>
              <a:t>Collaborer</a:t>
            </a:r>
            <a:endParaRPr/>
          </a:p>
        </p:txBody>
      </p:sp>
      <p:sp>
        <p:nvSpPr>
          <p:cNvPr id="755" name="Google Shape;755;p65"/>
          <p:cNvSpPr txBox="1"/>
          <p:nvPr>
            <p:ph idx="1" type="body"/>
          </p:nvPr>
        </p:nvSpPr>
        <p:spPr>
          <a:xfrm>
            <a:off x="360000" y="1531200"/>
            <a:ext cx="2559600" cy="2574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50"/>
              <a:buNone/>
            </a:pPr>
            <a:r>
              <a:t/>
            </a:r>
            <a:endParaRPr sz="1400"/>
          </a:p>
          <a:p>
            <a:pPr indent="0" lvl="0" marL="0" rtl="0" algn="just">
              <a:lnSpc>
                <a:spcPct val="100000"/>
              </a:lnSpc>
              <a:spcBef>
                <a:spcPts val="0"/>
              </a:spcBef>
              <a:spcAft>
                <a:spcPts val="0"/>
              </a:spcAft>
              <a:buSzPts val="1050"/>
              <a:buNone/>
            </a:pPr>
            <a:r>
              <a:t/>
            </a:r>
            <a:endParaRPr sz="1400"/>
          </a:p>
          <a:p>
            <a:pPr indent="-317500" lvl="0" marL="457200" rtl="0" algn="just">
              <a:lnSpc>
                <a:spcPct val="100000"/>
              </a:lnSpc>
              <a:spcBef>
                <a:spcPts val="0"/>
              </a:spcBef>
              <a:spcAft>
                <a:spcPts val="0"/>
              </a:spcAft>
              <a:buSzPts val="1400"/>
              <a:buChar char="❏"/>
            </a:pPr>
            <a:r>
              <a:rPr lang="fr" sz="1400"/>
              <a:t>réalisation commune</a:t>
            </a:r>
            <a:endParaRPr sz="1400"/>
          </a:p>
          <a:p>
            <a:pPr indent="0" lvl="0" marL="457200" rtl="0" algn="just">
              <a:lnSpc>
                <a:spcPct val="100000"/>
              </a:lnSpc>
              <a:spcBef>
                <a:spcPts val="0"/>
              </a:spcBef>
              <a:spcAft>
                <a:spcPts val="0"/>
              </a:spcAft>
              <a:buSzPts val="1050"/>
              <a:buNone/>
            </a:pPr>
            <a:r>
              <a:t/>
            </a:r>
            <a:endParaRPr sz="1400"/>
          </a:p>
          <a:p>
            <a:pPr indent="-317500" lvl="0" marL="457200" rtl="0" algn="just">
              <a:lnSpc>
                <a:spcPct val="100000"/>
              </a:lnSpc>
              <a:spcBef>
                <a:spcPts val="0"/>
              </a:spcBef>
              <a:spcAft>
                <a:spcPts val="0"/>
              </a:spcAft>
              <a:buSzPts val="1400"/>
              <a:buChar char="❏"/>
            </a:pPr>
            <a:r>
              <a:rPr lang="fr" sz="1400"/>
              <a:t>la production est réalisée collectivement</a:t>
            </a:r>
            <a:endParaRPr sz="1400"/>
          </a:p>
          <a:p>
            <a:pPr indent="0" lvl="0" marL="0" rtl="0" algn="just">
              <a:lnSpc>
                <a:spcPct val="115000"/>
              </a:lnSpc>
              <a:spcBef>
                <a:spcPts val="0"/>
              </a:spcBef>
              <a:spcAft>
                <a:spcPts val="0"/>
              </a:spcAft>
              <a:buSzPts val="1050"/>
              <a:buNone/>
            </a:pPr>
            <a:r>
              <a:t/>
            </a:r>
            <a:endParaRPr sz="1400"/>
          </a:p>
        </p:txBody>
      </p:sp>
      <p:sp>
        <p:nvSpPr>
          <p:cNvPr id="756" name="Google Shape;756;p65"/>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700"/>
              <a:buNone/>
            </a:pPr>
            <a:fld id="{00000000-1234-1234-1234-123412341234}" type="slidenum">
              <a:rPr lang="fr"/>
              <a:t>‹#›</a:t>
            </a:fld>
            <a:endParaRPr/>
          </a:p>
        </p:txBody>
      </p:sp>
      <p:pic>
        <p:nvPicPr>
          <p:cNvPr id="757" name="Google Shape;757;p65"/>
          <p:cNvPicPr preferRelativeResize="0"/>
          <p:nvPr/>
        </p:nvPicPr>
        <p:blipFill rotWithShape="1">
          <a:blip r:embed="rId3">
            <a:alphaModFix/>
          </a:blip>
          <a:srcRect b="0" l="0" r="0" t="0"/>
          <a:stretch/>
        </p:blipFill>
        <p:spPr>
          <a:xfrm>
            <a:off x="3428775" y="864249"/>
            <a:ext cx="5423125" cy="35119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66"/>
          <p:cNvSpPr txBox="1"/>
          <p:nvPr>
            <p:ph type="title"/>
          </p:nvPr>
        </p:nvSpPr>
        <p:spPr>
          <a:xfrm>
            <a:off x="359999" y="900000"/>
            <a:ext cx="8424000" cy="720000"/>
          </a:xfrm>
          <a:prstGeom prst="rect">
            <a:avLst/>
          </a:prstGeom>
          <a:noFill/>
          <a:ln>
            <a:noFill/>
          </a:ln>
        </p:spPr>
        <p:txBody>
          <a:bodyPr anchorCtr="0" anchor="t" bIns="0" lIns="0" spcFirstLastPara="1" rIns="0" wrap="square" tIns="0">
            <a:noAutofit/>
          </a:bodyPr>
          <a:lstStyle/>
          <a:p>
            <a:pPr indent="0" lvl="0" marL="0" rtl="0" algn="just">
              <a:lnSpc>
                <a:spcPct val="90000"/>
              </a:lnSpc>
              <a:spcBef>
                <a:spcPts val="0"/>
              </a:spcBef>
              <a:spcAft>
                <a:spcPts val="0"/>
              </a:spcAft>
              <a:buClr>
                <a:schemeClr val="dk1"/>
              </a:buClr>
              <a:buSzPts val="2500"/>
              <a:buFont typeface="Arial"/>
              <a:buNone/>
            </a:pPr>
            <a:r>
              <a:rPr lang="fr"/>
              <a:t>Coopérer…</a:t>
            </a:r>
            <a:endParaRPr/>
          </a:p>
        </p:txBody>
      </p:sp>
      <p:sp>
        <p:nvSpPr>
          <p:cNvPr id="763" name="Google Shape;763;p66"/>
          <p:cNvSpPr txBox="1"/>
          <p:nvPr>
            <p:ph idx="1" type="body"/>
          </p:nvPr>
        </p:nvSpPr>
        <p:spPr>
          <a:xfrm>
            <a:off x="360000" y="1531200"/>
            <a:ext cx="2926800" cy="25740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SzPts val="1050"/>
              <a:buNone/>
            </a:pPr>
            <a:r>
              <a:t/>
            </a:r>
            <a:endParaRPr sz="1400"/>
          </a:p>
          <a:p>
            <a:pPr indent="-317500" lvl="0" marL="457200" rtl="0" algn="just">
              <a:lnSpc>
                <a:spcPct val="100000"/>
              </a:lnSpc>
              <a:spcBef>
                <a:spcPts val="0"/>
              </a:spcBef>
              <a:spcAft>
                <a:spcPts val="0"/>
              </a:spcAft>
              <a:buSzPts val="1400"/>
              <a:buChar char="❏"/>
            </a:pPr>
            <a:r>
              <a:rPr lang="fr" sz="1400"/>
              <a:t>se répartir les tâches</a:t>
            </a:r>
            <a:endParaRPr sz="1400"/>
          </a:p>
          <a:p>
            <a:pPr indent="0" lvl="0" marL="0" rtl="0" algn="just">
              <a:lnSpc>
                <a:spcPct val="100000"/>
              </a:lnSpc>
              <a:spcBef>
                <a:spcPts val="0"/>
              </a:spcBef>
              <a:spcAft>
                <a:spcPts val="0"/>
              </a:spcAft>
              <a:buSzPts val="1050"/>
              <a:buNone/>
            </a:pPr>
            <a:r>
              <a:t/>
            </a:r>
            <a:endParaRPr sz="1400"/>
          </a:p>
          <a:p>
            <a:pPr indent="-317500" lvl="0" marL="457200" rtl="0" algn="just">
              <a:lnSpc>
                <a:spcPct val="100000"/>
              </a:lnSpc>
              <a:spcBef>
                <a:spcPts val="0"/>
              </a:spcBef>
              <a:spcAft>
                <a:spcPts val="0"/>
              </a:spcAft>
              <a:buSzPts val="1400"/>
              <a:buChar char="❏"/>
            </a:pPr>
            <a:r>
              <a:rPr lang="fr" sz="1400"/>
              <a:t>chacun a une tâche à accomplir et en est responsable</a:t>
            </a:r>
            <a:endParaRPr sz="1400"/>
          </a:p>
          <a:p>
            <a:pPr indent="0" lvl="0" marL="457200" rtl="0" algn="just">
              <a:lnSpc>
                <a:spcPct val="100000"/>
              </a:lnSpc>
              <a:spcBef>
                <a:spcPts val="0"/>
              </a:spcBef>
              <a:spcAft>
                <a:spcPts val="0"/>
              </a:spcAft>
              <a:buSzPts val="1050"/>
              <a:buNone/>
            </a:pPr>
            <a:r>
              <a:t/>
            </a:r>
            <a:endParaRPr sz="1400"/>
          </a:p>
          <a:p>
            <a:pPr indent="-317500" lvl="0" marL="457200" rtl="0" algn="just">
              <a:lnSpc>
                <a:spcPct val="100000"/>
              </a:lnSpc>
              <a:spcBef>
                <a:spcPts val="0"/>
              </a:spcBef>
              <a:spcAft>
                <a:spcPts val="0"/>
              </a:spcAft>
              <a:buSzPts val="1400"/>
              <a:buChar char="❏"/>
            </a:pPr>
            <a:r>
              <a:rPr lang="fr" sz="1400"/>
              <a:t>les productions sont assemblées pour obtenir une production finale </a:t>
            </a:r>
            <a:endParaRPr sz="1400"/>
          </a:p>
          <a:p>
            <a:pPr indent="0" lvl="0" marL="0" rtl="0" algn="just">
              <a:lnSpc>
                <a:spcPct val="100000"/>
              </a:lnSpc>
              <a:spcBef>
                <a:spcPts val="0"/>
              </a:spcBef>
              <a:spcAft>
                <a:spcPts val="0"/>
              </a:spcAft>
              <a:buSzPts val="1050"/>
              <a:buNone/>
            </a:pPr>
            <a:r>
              <a:t/>
            </a:r>
            <a:endParaRPr sz="1400"/>
          </a:p>
          <a:p>
            <a:pPr indent="0" lvl="0" marL="0" rtl="0" algn="just">
              <a:lnSpc>
                <a:spcPct val="115000"/>
              </a:lnSpc>
              <a:spcBef>
                <a:spcPts val="0"/>
              </a:spcBef>
              <a:spcAft>
                <a:spcPts val="0"/>
              </a:spcAft>
              <a:buSzPts val="1050"/>
              <a:buNone/>
            </a:pPr>
            <a:r>
              <a:t/>
            </a:r>
            <a:endParaRPr sz="1400"/>
          </a:p>
        </p:txBody>
      </p:sp>
      <p:sp>
        <p:nvSpPr>
          <p:cNvPr id="764" name="Google Shape;764;p66"/>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700"/>
              <a:buNone/>
            </a:pPr>
            <a:fld id="{00000000-1234-1234-1234-123412341234}" type="slidenum">
              <a:rPr lang="fr"/>
              <a:t>‹#›</a:t>
            </a:fld>
            <a:endParaRPr/>
          </a:p>
        </p:txBody>
      </p:sp>
      <p:pic>
        <p:nvPicPr>
          <p:cNvPr id="765" name="Google Shape;765;p66"/>
          <p:cNvPicPr preferRelativeResize="0"/>
          <p:nvPr/>
        </p:nvPicPr>
        <p:blipFill rotWithShape="1">
          <a:blip r:embed="rId3">
            <a:alphaModFix/>
          </a:blip>
          <a:srcRect b="0" l="0" r="0" t="0"/>
          <a:stretch/>
        </p:blipFill>
        <p:spPr>
          <a:xfrm>
            <a:off x="3884575" y="960625"/>
            <a:ext cx="4824563" cy="31445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67"/>
          <p:cNvSpPr txBox="1"/>
          <p:nvPr>
            <p:ph type="title"/>
          </p:nvPr>
        </p:nvSpPr>
        <p:spPr>
          <a:xfrm>
            <a:off x="359999" y="900000"/>
            <a:ext cx="8424000" cy="720000"/>
          </a:xfrm>
          <a:prstGeom prst="rect">
            <a:avLst/>
          </a:prstGeom>
          <a:noFill/>
          <a:ln>
            <a:noFill/>
          </a:ln>
        </p:spPr>
        <p:txBody>
          <a:bodyPr anchorCtr="0" anchor="t" bIns="0" lIns="0" spcFirstLastPara="1" rIns="0" wrap="square" tIns="0">
            <a:noAutofit/>
          </a:bodyPr>
          <a:lstStyle/>
          <a:p>
            <a:pPr indent="0" lvl="0" marL="0" rtl="0" algn="just">
              <a:lnSpc>
                <a:spcPct val="90000"/>
              </a:lnSpc>
              <a:spcBef>
                <a:spcPts val="0"/>
              </a:spcBef>
              <a:spcAft>
                <a:spcPts val="0"/>
              </a:spcAft>
              <a:buClr>
                <a:schemeClr val="dk1"/>
              </a:buClr>
              <a:buSzPts val="2500"/>
              <a:buFont typeface="Arial"/>
              <a:buNone/>
            </a:pPr>
            <a:r>
              <a:rPr lang="fr"/>
              <a:t>Collaborer ça s’apprend</a:t>
            </a:r>
            <a:endParaRPr/>
          </a:p>
        </p:txBody>
      </p:sp>
      <p:sp>
        <p:nvSpPr>
          <p:cNvPr id="771" name="Google Shape;771;p67"/>
          <p:cNvSpPr txBox="1"/>
          <p:nvPr>
            <p:ph idx="1" type="body"/>
          </p:nvPr>
        </p:nvSpPr>
        <p:spPr>
          <a:xfrm>
            <a:off x="359998" y="1531200"/>
            <a:ext cx="8424000" cy="2574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50"/>
              <a:buNone/>
            </a:pPr>
            <a:r>
              <a:t/>
            </a:r>
            <a:endParaRPr sz="1400"/>
          </a:p>
          <a:p>
            <a:pPr indent="0" lvl="0" marL="0" rtl="0" algn="l">
              <a:lnSpc>
                <a:spcPct val="100000"/>
              </a:lnSpc>
              <a:spcBef>
                <a:spcPts val="0"/>
              </a:spcBef>
              <a:spcAft>
                <a:spcPts val="0"/>
              </a:spcAft>
              <a:buSzPts val="1050"/>
              <a:buNone/>
            </a:pPr>
            <a:r>
              <a:t/>
            </a:r>
            <a:endParaRPr sz="1400"/>
          </a:p>
          <a:p>
            <a:pPr indent="-317500" lvl="1" marL="914400" rtl="0" algn="l">
              <a:lnSpc>
                <a:spcPct val="100000"/>
              </a:lnSpc>
              <a:spcBef>
                <a:spcPts val="0"/>
              </a:spcBef>
              <a:spcAft>
                <a:spcPts val="0"/>
              </a:spcAft>
              <a:buSzPts val="1400"/>
              <a:buChar char="❏"/>
            </a:pPr>
            <a:r>
              <a:rPr lang="fr" sz="1400"/>
              <a:t>créer une ambiance de groupe</a:t>
            </a:r>
            <a:endParaRPr sz="1400"/>
          </a:p>
          <a:p>
            <a:pPr indent="0" lvl="0" marL="457200" rtl="0" algn="l">
              <a:lnSpc>
                <a:spcPct val="100000"/>
              </a:lnSpc>
              <a:spcBef>
                <a:spcPts val="0"/>
              </a:spcBef>
              <a:spcAft>
                <a:spcPts val="0"/>
              </a:spcAft>
              <a:buSzPts val="1050"/>
              <a:buNone/>
            </a:pPr>
            <a:r>
              <a:t/>
            </a:r>
            <a:endParaRPr sz="1400"/>
          </a:p>
          <a:p>
            <a:pPr indent="-317500" lvl="1" marL="914400" rtl="0" algn="l">
              <a:lnSpc>
                <a:spcPct val="100000"/>
              </a:lnSpc>
              <a:spcBef>
                <a:spcPts val="0"/>
              </a:spcBef>
              <a:spcAft>
                <a:spcPts val="0"/>
              </a:spcAft>
              <a:buSzPts val="1400"/>
              <a:buChar char="❏"/>
            </a:pPr>
            <a:r>
              <a:rPr lang="fr" sz="1400"/>
              <a:t>jouer sur l’émulation</a:t>
            </a:r>
            <a:endParaRPr sz="1400"/>
          </a:p>
          <a:p>
            <a:pPr indent="0" lvl="0" marL="457200" rtl="0" algn="l">
              <a:lnSpc>
                <a:spcPct val="100000"/>
              </a:lnSpc>
              <a:spcBef>
                <a:spcPts val="0"/>
              </a:spcBef>
              <a:spcAft>
                <a:spcPts val="0"/>
              </a:spcAft>
              <a:buSzPts val="1050"/>
              <a:buNone/>
            </a:pPr>
            <a:r>
              <a:t/>
            </a:r>
            <a:endParaRPr sz="1400"/>
          </a:p>
          <a:p>
            <a:pPr indent="-317500" lvl="1" marL="914400" rtl="0" algn="l">
              <a:lnSpc>
                <a:spcPct val="100000"/>
              </a:lnSpc>
              <a:spcBef>
                <a:spcPts val="0"/>
              </a:spcBef>
              <a:spcAft>
                <a:spcPts val="0"/>
              </a:spcAft>
              <a:buSzPts val="1400"/>
              <a:buChar char="❏"/>
            </a:pPr>
            <a:r>
              <a:rPr lang="fr" sz="1400"/>
              <a:t>apprendre en s’amusant</a:t>
            </a:r>
            <a:endParaRPr sz="1400"/>
          </a:p>
          <a:p>
            <a:pPr indent="0" lvl="0" marL="457200" rtl="0" algn="l">
              <a:lnSpc>
                <a:spcPct val="100000"/>
              </a:lnSpc>
              <a:spcBef>
                <a:spcPts val="0"/>
              </a:spcBef>
              <a:spcAft>
                <a:spcPts val="0"/>
              </a:spcAft>
              <a:buSzPts val="1050"/>
              <a:buNone/>
            </a:pPr>
            <a:r>
              <a:t/>
            </a:r>
            <a:endParaRPr sz="1400"/>
          </a:p>
          <a:p>
            <a:pPr indent="-317500" lvl="1" marL="914400" rtl="0" algn="l">
              <a:lnSpc>
                <a:spcPct val="100000"/>
              </a:lnSpc>
              <a:spcBef>
                <a:spcPts val="0"/>
              </a:spcBef>
              <a:spcAft>
                <a:spcPts val="0"/>
              </a:spcAft>
              <a:buSzPts val="1400"/>
              <a:buChar char="❏"/>
            </a:pPr>
            <a:r>
              <a:rPr lang="fr" sz="1400"/>
              <a:t>sentiment d’efficacité collective</a:t>
            </a:r>
            <a:endParaRPr sz="1400"/>
          </a:p>
        </p:txBody>
      </p:sp>
      <p:sp>
        <p:nvSpPr>
          <p:cNvPr id="772" name="Google Shape;772;p67"/>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700"/>
              <a:buNone/>
            </a:pPr>
            <a:fld id="{00000000-1234-1234-1234-123412341234}" type="slidenum">
              <a:rPr lang="fr"/>
              <a:t>‹#›</a:t>
            </a:fld>
            <a:endParaRPr/>
          </a:p>
        </p:txBody>
      </p:sp>
      <p:pic>
        <p:nvPicPr>
          <p:cNvPr id="773" name="Google Shape;773;p67"/>
          <p:cNvPicPr preferRelativeResize="0"/>
          <p:nvPr/>
        </p:nvPicPr>
        <p:blipFill rotWithShape="1">
          <a:blip r:embed="rId3">
            <a:alphaModFix/>
          </a:blip>
          <a:srcRect b="0" l="0" r="0" t="0"/>
          <a:stretch/>
        </p:blipFill>
        <p:spPr>
          <a:xfrm>
            <a:off x="5475774" y="436475"/>
            <a:ext cx="2926450" cy="1950975"/>
          </a:xfrm>
          <a:prstGeom prst="rect">
            <a:avLst/>
          </a:prstGeom>
          <a:noFill/>
          <a:ln>
            <a:noFill/>
          </a:ln>
        </p:spPr>
      </p:pic>
      <p:pic>
        <p:nvPicPr>
          <p:cNvPr id="774" name="Google Shape;774;p67"/>
          <p:cNvPicPr preferRelativeResize="0"/>
          <p:nvPr/>
        </p:nvPicPr>
        <p:blipFill rotWithShape="1">
          <a:blip r:embed="rId4">
            <a:alphaModFix/>
          </a:blip>
          <a:srcRect b="0" l="0" r="0" t="0"/>
          <a:stretch/>
        </p:blipFill>
        <p:spPr>
          <a:xfrm>
            <a:off x="5326943" y="2493875"/>
            <a:ext cx="3397826" cy="17121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68"/>
          <p:cNvSpPr txBox="1"/>
          <p:nvPr>
            <p:ph type="title"/>
          </p:nvPr>
        </p:nvSpPr>
        <p:spPr>
          <a:xfrm>
            <a:off x="359999" y="476254"/>
            <a:ext cx="8424000" cy="720000"/>
          </a:xfrm>
          <a:prstGeom prst="rect">
            <a:avLst/>
          </a:prstGeom>
          <a:noFill/>
          <a:ln>
            <a:noFill/>
          </a:ln>
        </p:spPr>
        <p:txBody>
          <a:bodyPr anchorCtr="0" anchor="t" bIns="0" lIns="0" spcFirstLastPara="1" rIns="0" wrap="square" tIns="0">
            <a:noAutofit/>
          </a:bodyPr>
          <a:lstStyle/>
          <a:p>
            <a:pPr indent="0" lvl="0" marL="0" rtl="0" algn="just">
              <a:lnSpc>
                <a:spcPct val="90000"/>
              </a:lnSpc>
              <a:spcBef>
                <a:spcPts val="0"/>
              </a:spcBef>
              <a:spcAft>
                <a:spcPts val="0"/>
              </a:spcAft>
              <a:buClr>
                <a:schemeClr val="dk1"/>
              </a:buClr>
              <a:buSzPts val="2500"/>
              <a:buFont typeface="Arial"/>
              <a:buNone/>
            </a:pPr>
            <a:r>
              <a:rPr lang="fr"/>
              <a:t>Pourquoi faire travailler les élèves de manière coopérative et collaborative ?</a:t>
            </a:r>
            <a:br>
              <a:rPr lang="fr"/>
            </a:br>
            <a:br>
              <a:rPr lang="fr"/>
            </a:br>
            <a:r>
              <a:rPr lang="fr" u="sng">
                <a:solidFill>
                  <a:schemeClr val="hlink"/>
                </a:solidFill>
                <a:hlinkClick r:id="rId3"/>
              </a:rPr>
              <a:t>https://youtu.be/Uy8XU4rewZw</a:t>
            </a:r>
            <a:br>
              <a:rPr lang="fr"/>
            </a:br>
            <a:endParaRPr/>
          </a:p>
        </p:txBody>
      </p:sp>
      <p:sp>
        <p:nvSpPr>
          <p:cNvPr id="780" name="Google Shape;780;p68"/>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700"/>
              <a:buNone/>
            </a:pPr>
            <a:fld id="{00000000-1234-1234-1234-123412341234}" type="slidenum">
              <a:rPr lang="fr"/>
              <a:t>‹#›</a:t>
            </a:fld>
            <a:endParaRPr/>
          </a:p>
        </p:txBody>
      </p:sp>
      <p:pic>
        <p:nvPicPr>
          <p:cNvPr descr="Sylvain Connac, docteur en Sciences de l’Éducation, enseignant chercheur, chargé de cours à l’Université Paul Valéry de Montpellier, montre que la coopération doit être rigoureusement mise en œuvre pour améliorer le climat scolaire.&#10;&#10;La coopération permet de mettre les élèves en difficulté dans un collectif de travail, dans des groupes de ressources rassurants, et de valoriser les réussites. Par la coopération, on augmente également le « temps d'exposition aux apprentissages »." id="781" name="Google Shape;781;p68" title="Climat scolaire   La coopération à l'école   les leviers pour améliorer le climat scolaire">
            <a:hlinkClick r:id="rId4"/>
          </p:cNvPr>
          <p:cNvPicPr preferRelativeResize="0"/>
          <p:nvPr/>
        </p:nvPicPr>
        <p:blipFill rotWithShape="1">
          <a:blip r:embed="rId5">
            <a:alphaModFix/>
          </a:blip>
          <a:srcRect b="0" l="0" r="0" t="0"/>
          <a:stretch/>
        </p:blipFill>
        <p:spPr>
          <a:xfrm>
            <a:off x="2974787" y="1847675"/>
            <a:ext cx="3194425" cy="23958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69"/>
          <p:cNvSpPr txBox="1"/>
          <p:nvPr>
            <p:ph type="title"/>
          </p:nvPr>
        </p:nvSpPr>
        <p:spPr>
          <a:xfrm>
            <a:off x="359999" y="900000"/>
            <a:ext cx="8424000" cy="720000"/>
          </a:xfrm>
          <a:prstGeom prst="rect">
            <a:avLst/>
          </a:prstGeom>
          <a:noFill/>
          <a:ln>
            <a:noFill/>
          </a:ln>
        </p:spPr>
        <p:txBody>
          <a:bodyPr anchorCtr="0" anchor="t" bIns="0" lIns="0" spcFirstLastPara="1" rIns="0" wrap="square" tIns="0">
            <a:noAutofit/>
          </a:bodyPr>
          <a:lstStyle/>
          <a:p>
            <a:pPr indent="0" lvl="0" marL="0" rtl="0" algn="just">
              <a:lnSpc>
                <a:spcPct val="90000"/>
              </a:lnSpc>
              <a:spcBef>
                <a:spcPts val="0"/>
              </a:spcBef>
              <a:spcAft>
                <a:spcPts val="0"/>
              </a:spcAft>
              <a:buClr>
                <a:schemeClr val="dk1"/>
              </a:buClr>
              <a:buSzPts val="2500"/>
              <a:buFont typeface="Arial"/>
              <a:buNone/>
            </a:pPr>
            <a:r>
              <a:rPr lang="fr"/>
              <a:t>Pourquoi faire travailler les élèves de manière coopérative et collaborative ?</a:t>
            </a:r>
            <a:endParaRPr/>
          </a:p>
        </p:txBody>
      </p:sp>
      <p:sp>
        <p:nvSpPr>
          <p:cNvPr id="787" name="Google Shape;787;p69"/>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700"/>
              <a:buNone/>
            </a:pPr>
            <a:fld id="{00000000-1234-1234-1234-123412341234}" type="slidenum">
              <a:rPr lang="fr"/>
              <a:t>‹#›</a:t>
            </a:fld>
            <a:endParaRPr/>
          </a:p>
        </p:txBody>
      </p:sp>
      <p:pic>
        <p:nvPicPr>
          <p:cNvPr descr="Travail d'équipe et Groupe.&#10;Anthony Lecomte" id="788" name="Google Shape;788;p69" title="Travail d'équipe et Groupe. Pub &quot;Lijn&quot;">
            <a:hlinkClick r:id="rId3"/>
          </p:cNvPr>
          <p:cNvPicPr preferRelativeResize="0"/>
          <p:nvPr/>
        </p:nvPicPr>
        <p:blipFill rotWithShape="1">
          <a:blip r:embed="rId4">
            <a:alphaModFix/>
          </a:blip>
          <a:srcRect b="0" l="0" r="0" t="0"/>
          <a:stretch/>
        </p:blipFill>
        <p:spPr>
          <a:xfrm>
            <a:off x="3513900" y="2135951"/>
            <a:ext cx="2042926" cy="1532202"/>
          </a:xfrm>
          <a:prstGeom prst="rect">
            <a:avLst/>
          </a:prstGeom>
          <a:noFill/>
          <a:ln>
            <a:noFill/>
          </a:ln>
        </p:spPr>
      </p:pic>
      <p:pic>
        <p:nvPicPr>
          <p:cNvPr id="789" name="Google Shape;789;p69" title="Minions work together">
            <a:hlinkClick r:id="rId5"/>
          </p:cNvPr>
          <p:cNvPicPr preferRelativeResize="0"/>
          <p:nvPr/>
        </p:nvPicPr>
        <p:blipFill rotWithShape="1">
          <a:blip r:embed="rId6">
            <a:alphaModFix/>
          </a:blip>
          <a:srcRect b="0" l="0" r="0" t="0"/>
          <a:stretch/>
        </p:blipFill>
        <p:spPr>
          <a:xfrm>
            <a:off x="1315825" y="2135949"/>
            <a:ext cx="2042924" cy="1532201"/>
          </a:xfrm>
          <a:prstGeom prst="rect">
            <a:avLst/>
          </a:prstGeom>
          <a:noFill/>
          <a:ln>
            <a:noFill/>
          </a:ln>
        </p:spPr>
      </p:pic>
      <p:pic>
        <p:nvPicPr>
          <p:cNvPr id="790" name="Google Shape;790;p69" title="good teamwork and bad teamwork">
            <a:hlinkClick r:id="rId7"/>
          </p:cNvPr>
          <p:cNvPicPr preferRelativeResize="0"/>
          <p:nvPr/>
        </p:nvPicPr>
        <p:blipFill rotWithShape="1">
          <a:blip r:embed="rId8">
            <a:alphaModFix/>
          </a:blip>
          <a:srcRect b="0" l="0" r="0" t="0"/>
          <a:stretch/>
        </p:blipFill>
        <p:spPr>
          <a:xfrm>
            <a:off x="5785250" y="2135950"/>
            <a:ext cx="2042924" cy="1532200"/>
          </a:xfrm>
          <a:prstGeom prst="rect">
            <a:avLst/>
          </a:prstGeom>
          <a:noFill/>
          <a:ln>
            <a:noFill/>
          </a:ln>
        </p:spPr>
      </p:pic>
      <p:sp>
        <p:nvSpPr>
          <p:cNvPr id="791" name="Google Shape;791;p69"/>
          <p:cNvSpPr txBox="1"/>
          <p:nvPr/>
        </p:nvSpPr>
        <p:spPr>
          <a:xfrm>
            <a:off x="479502" y="3876322"/>
            <a:ext cx="281382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 sz="1400" u="sng" cap="none" strike="noStrike">
                <a:solidFill>
                  <a:srgbClr val="000000"/>
                </a:solidFill>
                <a:latin typeface="Arial"/>
                <a:ea typeface="Arial"/>
                <a:cs typeface="Arial"/>
                <a:sym typeface="Arial"/>
                <a:hlinkClick r:id="rId9">
                  <a:extLst>
                    <a:ext uri="{A12FA001-AC4F-418D-AE19-62706E023703}">
                      <ahyp:hlinkClr val="tx"/>
                    </a:ext>
                  </a:extLst>
                </a:hlinkClick>
              </a:rPr>
              <a:t>https://youtu.be/IqmLgntAYjY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92" name="Google Shape;792;p69"/>
          <p:cNvSpPr txBox="1"/>
          <p:nvPr/>
        </p:nvSpPr>
        <p:spPr>
          <a:xfrm>
            <a:off x="3259129" y="3935723"/>
            <a:ext cx="262573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 sz="1400" u="sng" cap="none" strike="noStrike">
                <a:solidFill>
                  <a:srgbClr val="000000"/>
                </a:solidFill>
                <a:latin typeface="Arial"/>
                <a:ea typeface="Arial"/>
                <a:cs typeface="Arial"/>
                <a:sym typeface="Arial"/>
                <a:hlinkClick r:id="rId10">
                  <a:extLst>
                    <a:ext uri="{A12FA001-AC4F-418D-AE19-62706E023703}">
                      <ahyp:hlinkClr val="tx"/>
                    </a:ext>
                  </a:extLst>
                </a:hlinkClick>
              </a:rPr>
              <a:t>https://youtu.be/T3FJivSwveM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93" name="Google Shape;793;p69"/>
          <p:cNvSpPr txBox="1"/>
          <p:nvPr/>
        </p:nvSpPr>
        <p:spPr>
          <a:xfrm>
            <a:off x="6072954" y="3935723"/>
            <a:ext cx="251999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 sz="1400" u="sng" cap="none" strike="noStrike">
                <a:solidFill>
                  <a:srgbClr val="000000"/>
                </a:solidFill>
                <a:latin typeface="Arial"/>
                <a:ea typeface="Arial"/>
                <a:cs typeface="Arial"/>
                <a:sym typeface="Arial"/>
                <a:hlinkClick r:id="rId11">
                  <a:extLst>
                    <a:ext uri="{A12FA001-AC4F-418D-AE19-62706E023703}">
                      <ahyp:hlinkClr val="tx"/>
                    </a:ext>
                  </a:extLst>
                </a:hlinkClick>
              </a:rPr>
              <a:t>https://youtu.be/fUXdrl9ch_Q</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7"/>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247" name="Google Shape;247;p7"/>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descr="Une image contenant texte, capture d’écran, Police&#10;&#10;Description générée automatiquement" id="248" name="Google Shape;248;p7"/>
          <p:cNvPicPr preferRelativeResize="0"/>
          <p:nvPr/>
        </p:nvPicPr>
        <p:blipFill rotWithShape="1">
          <a:blip r:embed="rId5">
            <a:alphaModFix/>
          </a:blip>
          <a:srcRect b="0" l="0" r="0" t="0"/>
          <a:stretch/>
        </p:blipFill>
        <p:spPr>
          <a:xfrm>
            <a:off x="0" y="1084058"/>
            <a:ext cx="9144000" cy="2975383"/>
          </a:xfrm>
          <a:prstGeom prst="rect">
            <a:avLst/>
          </a:prstGeom>
          <a:noFill/>
          <a:ln>
            <a:noFill/>
          </a:ln>
        </p:spPr>
      </p:pic>
      <p:sp>
        <p:nvSpPr>
          <p:cNvPr id="249" name="Google Shape;249;p7"/>
          <p:cNvSpPr txBox="1"/>
          <p:nvPr/>
        </p:nvSpPr>
        <p:spPr>
          <a:xfrm>
            <a:off x="2735766" y="254517"/>
            <a:ext cx="353654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 sz="2400" u="none" cap="none" strike="noStrike">
                <a:solidFill>
                  <a:srgbClr val="002060"/>
                </a:solidFill>
                <a:latin typeface="Arial"/>
                <a:ea typeface="Arial"/>
                <a:cs typeface="Arial"/>
                <a:sym typeface="Arial"/>
              </a:rPr>
              <a:t>Les constats de départ</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70"/>
          <p:cNvSpPr txBox="1"/>
          <p:nvPr>
            <p:ph type="title"/>
          </p:nvPr>
        </p:nvSpPr>
        <p:spPr>
          <a:xfrm>
            <a:off x="359999" y="900000"/>
            <a:ext cx="8424000" cy="720000"/>
          </a:xfrm>
          <a:prstGeom prst="rect">
            <a:avLst/>
          </a:prstGeom>
          <a:noFill/>
          <a:ln>
            <a:noFill/>
          </a:ln>
        </p:spPr>
        <p:txBody>
          <a:bodyPr anchorCtr="0" anchor="t" bIns="0" lIns="0" spcFirstLastPara="1" rIns="0" wrap="square" tIns="0">
            <a:noAutofit/>
          </a:bodyPr>
          <a:lstStyle/>
          <a:p>
            <a:pPr indent="0" lvl="0" marL="0" rtl="0" algn="just">
              <a:lnSpc>
                <a:spcPct val="90000"/>
              </a:lnSpc>
              <a:spcBef>
                <a:spcPts val="0"/>
              </a:spcBef>
              <a:spcAft>
                <a:spcPts val="0"/>
              </a:spcAft>
              <a:buClr>
                <a:schemeClr val="dk1"/>
              </a:buClr>
              <a:buSzPts val="2500"/>
              <a:buFont typeface="Arial"/>
              <a:buNone/>
            </a:pPr>
            <a:r>
              <a:rPr lang="fr"/>
              <a:t>Quand coopérer et collaborer</a:t>
            </a:r>
            <a:endParaRPr/>
          </a:p>
        </p:txBody>
      </p:sp>
      <p:sp>
        <p:nvSpPr>
          <p:cNvPr id="799" name="Google Shape;799;p70"/>
          <p:cNvSpPr txBox="1"/>
          <p:nvPr>
            <p:ph idx="1" type="body"/>
          </p:nvPr>
        </p:nvSpPr>
        <p:spPr>
          <a:xfrm>
            <a:off x="359998" y="1531200"/>
            <a:ext cx="8424000" cy="2574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50"/>
              <a:buNone/>
            </a:pPr>
            <a:r>
              <a:t/>
            </a:r>
            <a:endParaRPr sz="1400"/>
          </a:p>
          <a:p>
            <a:pPr indent="0" lvl="0" marL="0" rtl="0" algn="l">
              <a:lnSpc>
                <a:spcPct val="150000"/>
              </a:lnSpc>
              <a:spcBef>
                <a:spcPts val="0"/>
              </a:spcBef>
              <a:spcAft>
                <a:spcPts val="0"/>
              </a:spcAft>
              <a:buSzPts val="1050"/>
              <a:buNone/>
            </a:pPr>
            <a:r>
              <a:t/>
            </a:r>
            <a:endParaRPr sz="1400"/>
          </a:p>
          <a:p>
            <a:pPr indent="-317500" lvl="0" marL="457200" rtl="0" algn="l">
              <a:lnSpc>
                <a:spcPct val="150000"/>
              </a:lnSpc>
              <a:spcBef>
                <a:spcPts val="0"/>
              </a:spcBef>
              <a:spcAft>
                <a:spcPts val="0"/>
              </a:spcAft>
              <a:buSzPts val="1400"/>
              <a:buChar char="❏"/>
            </a:pPr>
            <a:r>
              <a:rPr lang="fr" sz="1400"/>
              <a:t>les phases de l'apprentissage</a:t>
            </a:r>
            <a:endParaRPr sz="1400"/>
          </a:p>
          <a:p>
            <a:pPr indent="0" lvl="0" marL="0" rtl="0" algn="l">
              <a:lnSpc>
                <a:spcPct val="150000"/>
              </a:lnSpc>
              <a:spcBef>
                <a:spcPts val="0"/>
              </a:spcBef>
              <a:spcAft>
                <a:spcPts val="0"/>
              </a:spcAft>
              <a:buSzPts val="1050"/>
              <a:buNone/>
            </a:pPr>
            <a:r>
              <a:t/>
            </a:r>
            <a:endParaRPr sz="1400"/>
          </a:p>
          <a:p>
            <a:pPr indent="-317500" lvl="0" marL="457200" rtl="0" algn="l">
              <a:lnSpc>
                <a:spcPct val="150000"/>
              </a:lnSpc>
              <a:spcBef>
                <a:spcPts val="0"/>
              </a:spcBef>
              <a:spcAft>
                <a:spcPts val="0"/>
              </a:spcAft>
              <a:buSzPts val="1400"/>
              <a:buChar char="❏"/>
            </a:pPr>
            <a:r>
              <a:rPr lang="fr" sz="1400"/>
              <a:t>toutes les situations ne sont pas favorables</a:t>
            </a:r>
            <a:endParaRPr sz="1400"/>
          </a:p>
        </p:txBody>
      </p:sp>
      <p:sp>
        <p:nvSpPr>
          <p:cNvPr id="800" name="Google Shape;800;p70"/>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700"/>
              <a:buNone/>
            </a:pPr>
            <a:fld id="{00000000-1234-1234-1234-123412341234}" type="slidenum">
              <a:rPr lang="fr"/>
              <a:t>‹#›</a:t>
            </a:fld>
            <a:endParaRPr/>
          </a:p>
        </p:txBody>
      </p:sp>
      <p:pic>
        <p:nvPicPr>
          <p:cNvPr id="801" name="Google Shape;801;p70"/>
          <p:cNvPicPr preferRelativeResize="0"/>
          <p:nvPr/>
        </p:nvPicPr>
        <p:blipFill rotWithShape="1">
          <a:blip r:embed="rId3">
            <a:alphaModFix/>
          </a:blip>
          <a:srcRect b="0" l="0" r="0" t="0"/>
          <a:stretch/>
        </p:blipFill>
        <p:spPr>
          <a:xfrm>
            <a:off x="4572000" y="1722350"/>
            <a:ext cx="4070899" cy="22898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71"/>
          <p:cNvSpPr txBox="1"/>
          <p:nvPr>
            <p:ph type="title"/>
          </p:nvPr>
        </p:nvSpPr>
        <p:spPr>
          <a:xfrm>
            <a:off x="359999" y="900000"/>
            <a:ext cx="8620450" cy="720000"/>
          </a:xfrm>
          <a:prstGeom prst="rect">
            <a:avLst/>
          </a:prstGeom>
          <a:noFill/>
          <a:ln>
            <a:noFill/>
          </a:ln>
        </p:spPr>
        <p:txBody>
          <a:bodyPr anchorCtr="0" anchor="t" bIns="0" lIns="0" spcFirstLastPara="1" rIns="0" wrap="square" tIns="0">
            <a:noAutofit/>
          </a:bodyPr>
          <a:lstStyle/>
          <a:p>
            <a:pPr indent="0" lvl="0" marL="0" rtl="0" algn="just">
              <a:lnSpc>
                <a:spcPct val="90000"/>
              </a:lnSpc>
              <a:spcBef>
                <a:spcPts val="0"/>
              </a:spcBef>
              <a:spcAft>
                <a:spcPts val="0"/>
              </a:spcAft>
              <a:buClr>
                <a:schemeClr val="dk1"/>
              </a:buClr>
              <a:buSzPts val="2500"/>
              <a:buFont typeface="Arial"/>
              <a:buNone/>
            </a:pPr>
            <a:r>
              <a:rPr lang="fr"/>
              <a:t>Vos représentations du travail coopératif et collaboratif :</a:t>
            </a:r>
            <a:br>
              <a:rPr lang="fr"/>
            </a:br>
            <a:br>
              <a:rPr lang="fr"/>
            </a:br>
            <a:r>
              <a:rPr lang="fr"/>
              <a:t>- quelles sont les inconvénients, vos réticences ?</a:t>
            </a:r>
            <a:endParaRPr/>
          </a:p>
        </p:txBody>
      </p:sp>
      <p:sp>
        <p:nvSpPr>
          <p:cNvPr id="807" name="Google Shape;807;p71"/>
          <p:cNvSpPr txBox="1"/>
          <p:nvPr>
            <p:ph idx="1" type="body"/>
          </p:nvPr>
        </p:nvSpPr>
        <p:spPr>
          <a:xfrm>
            <a:off x="359998" y="1531200"/>
            <a:ext cx="8424000" cy="2574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50"/>
              <a:buNone/>
            </a:pPr>
            <a:r>
              <a:t/>
            </a:r>
            <a:endParaRPr sz="1400"/>
          </a:p>
          <a:p>
            <a:pPr indent="0" lvl="0" marL="0" rtl="0" algn="l">
              <a:lnSpc>
                <a:spcPct val="150000"/>
              </a:lnSpc>
              <a:spcBef>
                <a:spcPts val="0"/>
              </a:spcBef>
              <a:spcAft>
                <a:spcPts val="0"/>
              </a:spcAft>
              <a:buSzPts val="1050"/>
              <a:buNone/>
            </a:pPr>
            <a:r>
              <a:t/>
            </a:r>
            <a:endParaRPr sz="1400"/>
          </a:p>
          <a:p>
            <a:pPr indent="0" lvl="0" marL="139700" rtl="0" algn="l">
              <a:lnSpc>
                <a:spcPct val="150000"/>
              </a:lnSpc>
              <a:spcBef>
                <a:spcPts val="0"/>
              </a:spcBef>
              <a:spcAft>
                <a:spcPts val="0"/>
              </a:spcAft>
              <a:buSzPts val="1400"/>
              <a:buNone/>
            </a:pPr>
            <a:r>
              <a:t/>
            </a:r>
            <a:endParaRPr sz="1400"/>
          </a:p>
        </p:txBody>
      </p:sp>
      <p:sp>
        <p:nvSpPr>
          <p:cNvPr id="808" name="Google Shape;808;p71"/>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700"/>
              <a:buNone/>
            </a:pPr>
            <a:fld id="{00000000-1234-1234-1234-123412341234}" type="slidenum">
              <a:rPr lang="fr"/>
              <a:t>‹#›</a:t>
            </a:fld>
            <a:endParaRPr/>
          </a:p>
        </p:txBody>
      </p:sp>
      <p:pic>
        <p:nvPicPr>
          <p:cNvPr id="809" name="Google Shape;809;p71">
            <a:hlinkClick r:id="rId3"/>
          </p:cNvPr>
          <p:cNvPicPr preferRelativeResize="0"/>
          <p:nvPr/>
        </p:nvPicPr>
        <p:blipFill rotWithShape="1">
          <a:blip r:embed="rId4">
            <a:alphaModFix/>
          </a:blip>
          <a:srcRect b="0" l="0" r="0" t="0"/>
          <a:stretch/>
        </p:blipFill>
        <p:spPr>
          <a:xfrm>
            <a:off x="2888279" y="2324741"/>
            <a:ext cx="3155682" cy="190360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72"/>
          <p:cNvSpPr txBox="1"/>
          <p:nvPr>
            <p:ph type="title"/>
          </p:nvPr>
        </p:nvSpPr>
        <p:spPr>
          <a:xfrm>
            <a:off x="359999" y="900000"/>
            <a:ext cx="8424000" cy="720000"/>
          </a:xfrm>
          <a:prstGeom prst="rect">
            <a:avLst/>
          </a:prstGeom>
          <a:noFill/>
          <a:ln>
            <a:noFill/>
          </a:ln>
        </p:spPr>
        <p:txBody>
          <a:bodyPr anchorCtr="0" anchor="t" bIns="0" lIns="0" spcFirstLastPara="1" rIns="0" wrap="square" tIns="0">
            <a:noAutofit/>
          </a:bodyPr>
          <a:lstStyle/>
          <a:p>
            <a:pPr indent="0" lvl="0" marL="0" rtl="0" algn="just">
              <a:lnSpc>
                <a:spcPct val="90000"/>
              </a:lnSpc>
              <a:spcBef>
                <a:spcPts val="0"/>
              </a:spcBef>
              <a:spcAft>
                <a:spcPts val="0"/>
              </a:spcAft>
              <a:buClr>
                <a:schemeClr val="dk1"/>
              </a:buClr>
              <a:buSzPts val="2500"/>
              <a:buFont typeface="Arial"/>
              <a:buNone/>
            </a:pPr>
            <a:r>
              <a:rPr lang="fr"/>
              <a:t>Les représentations du travail coopératif et collaboratif : paroles de profs</a:t>
            </a:r>
            <a:endParaRPr/>
          </a:p>
        </p:txBody>
      </p:sp>
      <p:sp>
        <p:nvSpPr>
          <p:cNvPr id="815" name="Google Shape;815;p72"/>
          <p:cNvSpPr txBox="1"/>
          <p:nvPr>
            <p:ph idx="1" type="body"/>
          </p:nvPr>
        </p:nvSpPr>
        <p:spPr>
          <a:xfrm>
            <a:off x="359998" y="1531200"/>
            <a:ext cx="8424000" cy="2574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50"/>
              <a:buNone/>
            </a:pPr>
            <a:r>
              <a:t/>
            </a:r>
            <a:endParaRPr sz="1400"/>
          </a:p>
          <a:p>
            <a:pPr indent="0" lvl="0" marL="0" rtl="0" algn="l">
              <a:lnSpc>
                <a:spcPct val="150000"/>
              </a:lnSpc>
              <a:spcBef>
                <a:spcPts val="0"/>
              </a:spcBef>
              <a:spcAft>
                <a:spcPts val="0"/>
              </a:spcAft>
              <a:buSzPts val="1050"/>
              <a:buNone/>
            </a:pPr>
            <a:r>
              <a:t/>
            </a:r>
            <a:endParaRPr sz="1400"/>
          </a:p>
          <a:p>
            <a:pPr indent="-317500" lvl="0" marL="457200" rtl="0" algn="l">
              <a:lnSpc>
                <a:spcPct val="150000"/>
              </a:lnSpc>
              <a:spcBef>
                <a:spcPts val="0"/>
              </a:spcBef>
              <a:spcAft>
                <a:spcPts val="0"/>
              </a:spcAft>
              <a:buSzPts val="1400"/>
              <a:buChar char="❏"/>
            </a:pPr>
            <a:r>
              <a:rPr lang="fr" sz="1400"/>
              <a:t>“ça fait du bruit”</a:t>
            </a:r>
            <a:endParaRPr sz="1400"/>
          </a:p>
          <a:p>
            <a:pPr indent="-317500" lvl="0" marL="457200" rtl="0" algn="l">
              <a:lnSpc>
                <a:spcPct val="150000"/>
              </a:lnSpc>
              <a:spcBef>
                <a:spcPts val="0"/>
              </a:spcBef>
              <a:spcAft>
                <a:spcPts val="0"/>
              </a:spcAft>
              <a:buSzPts val="1400"/>
              <a:buChar char="❏"/>
            </a:pPr>
            <a:r>
              <a:rPr lang="fr" sz="1400"/>
              <a:t>“ça prend du temps”</a:t>
            </a:r>
            <a:endParaRPr sz="1400"/>
          </a:p>
          <a:p>
            <a:pPr indent="-317500" lvl="0" marL="457200" rtl="0" algn="l">
              <a:lnSpc>
                <a:spcPct val="150000"/>
              </a:lnSpc>
              <a:spcBef>
                <a:spcPts val="0"/>
              </a:spcBef>
              <a:spcAft>
                <a:spcPts val="0"/>
              </a:spcAft>
              <a:buSzPts val="1400"/>
              <a:buChar char="❏"/>
            </a:pPr>
            <a:r>
              <a:rPr lang="fr" sz="1400"/>
              <a:t>“la salle n’est pas adaptée”</a:t>
            </a:r>
            <a:endParaRPr sz="1400"/>
          </a:p>
          <a:p>
            <a:pPr indent="-317500" lvl="0" marL="457200" rtl="0" algn="l">
              <a:lnSpc>
                <a:spcPct val="150000"/>
              </a:lnSpc>
              <a:spcBef>
                <a:spcPts val="0"/>
              </a:spcBef>
              <a:spcAft>
                <a:spcPts val="0"/>
              </a:spcAft>
              <a:buSzPts val="1400"/>
              <a:buChar char="❏"/>
            </a:pPr>
            <a:r>
              <a:rPr lang="fr" sz="1400"/>
              <a:t>“les élèves n’apprennent rien”</a:t>
            </a:r>
            <a:endParaRPr sz="1400"/>
          </a:p>
          <a:p>
            <a:pPr indent="-317500" lvl="0" marL="457200" rtl="0" algn="l">
              <a:lnSpc>
                <a:spcPct val="150000"/>
              </a:lnSpc>
              <a:spcBef>
                <a:spcPts val="0"/>
              </a:spcBef>
              <a:spcAft>
                <a:spcPts val="0"/>
              </a:spcAft>
              <a:buSzPts val="1400"/>
              <a:buChar char="❏"/>
            </a:pPr>
            <a:r>
              <a:rPr lang="fr" sz="1400"/>
              <a:t>“ce sont toujours les mêmes qui travaillent” </a:t>
            </a:r>
            <a:endParaRPr sz="1400"/>
          </a:p>
          <a:p>
            <a:pPr indent="-317500" lvl="0" marL="457200" rtl="0" algn="l">
              <a:lnSpc>
                <a:spcPct val="150000"/>
              </a:lnSpc>
              <a:spcBef>
                <a:spcPts val="0"/>
              </a:spcBef>
              <a:spcAft>
                <a:spcPts val="0"/>
              </a:spcAft>
              <a:buSzPts val="1400"/>
              <a:buChar char="❏"/>
            </a:pPr>
            <a:r>
              <a:rPr lang="fr" sz="1400"/>
              <a:t>“c’est difficile à évaluer”</a:t>
            </a:r>
            <a:endParaRPr sz="1400"/>
          </a:p>
          <a:p>
            <a:pPr indent="-317500" lvl="0" marL="457200" rtl="0" algn="l">
              <a:lnSpc>
                <a:spcPct val="150000"/>
              </a:lnSpc>
              <a:spcBef>
                <a:spcPts val="0"/>
              </a:spcBef>
              <a:spcAft>
                <a:spcPts val="0"/>
              </a:spcAft>
              <a:buSzPts val="1400"/>
              <a:buChar char="❏"/>
            </a:pPr>
            <a:r>
              <a:rPr lang="fr" sz="1400"/>
              <a:t>“comment créer des groupes ?”</a:t>
            </a:r>
            <a:endParaRPr sz="1400"/>
          </a:p>
        </p:txBody>
      </p:sp>
      <p:sp>
        <p:nvSpPr>
          <p:cNvPr id="816" name="Google Shape;816;p72"/>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700"/>
              <a:buNone/>
            </a:pPr>
            <a:fld id="{00000000-1234-1234-1234-123412341234}" type="slidenum">
              <a:rPr lang="fr"/>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73"/>
          <p:cNvSpPr txBox="1"/>
          <p:nvPr>
            <p:ph type="title"/>
          </p:nvPr>
        </p:nvSpPr>
        <p:spPr>
          <a:xfrm>
            <a:off x="359999" y="900000"/>
            <a:ext cx="8424000" cy="720000"/>
          </a:xfrm>
          <a:prstGeom prst="rect">
            <a:avLst/>
          </a:prstGeom>
          <a:noFill/>
          <a:ln>
            <a:noFill/>
          </a:ln>
        </p:spPr>
        <p:txBody>
          <a:bodyPr anchorCtr="0" anchor="t" bIns="0" lIns="0" spcFirstLastPara="1" rIns="0" wrap="square" tIns="0">
            <a:noAutofit/>
          </a:bodyPr>
          <a:lstStyle/>
          <a:p>
            <a:pPr indent="0" lvl="0" marL="0" rtl="0" algn="just">
              <a:lnSpc>
                <a:spcPct val="90000"/>
              </a:lnSpc>
              <a:spcBef>
                <a:spcPts val="0"/>
              </a:spcBef>
              <a:spcAft>
                <a:spcPts val="0"/>
              </a:spcAft>
              <a:buClr>
                <a:schemeClr val="dk1"/>
              </a:buClr>
              <a:buSzPts val="2500"/>
              <a:buFont typeface="Arial"/>
              <a:buNone/>
            </a:pPr>
            <a:r>
              <a:rPr lang="fr"/>
              <a:t>Les représentations du travail coopératif et collaboratif : paroles de profs</a:t>
            </a:r>
            <a:endParaRPr/>
          </a:p>
        </p:txBody>
      </p:sp>
      <p:sp>
        <p:nvSpPr>
          <p:cNvPr id="822" name="Google Shape;822;p73"/>
          <p:cNvSpPr txBox="1"/>
          <p:nvPr>
            <p:ph idx="1" type="body"/>
          </p:nvPr>
        </p:nvSpPr>
        <p:spPr>
          <a:xfrm>
            <a:off x="359998" y="1531200"/>
            <a:ext cx="8424000" cy="2574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50"/>
              <a:buNone/>
            </a:pPr>
            <a:r>
              <a:t/>
            </a:r>
            <a:endParaRPr sz="1400"/>
          </a:p>
          <a:p>
            <a:pPr indent="0" lvl="0" marL="0" rtl="0" algn="l">
              <a:lnSpc>
                <a:spcPct val="150000"/>
              </a:lnSpc>
              <a:spcBef>
                <a:spcPts val="0"/>
              </a:spcBef>
              <a:spcAft>
                <a:spcPts val="0"/>
              </a:spcAft>
              <a:buSzPts val="1050"/>
              <a:buNone/>
            </a:pPr>
            <a:r>
              <a:t/>
            </a:r>
            <a:endParaRPr sz="1400"/>
          </a:p>
          <a:p>
            <a:pPr indent="-317500" lvl="0" marL="457200" rtl="0" algn="l">
              <a:lnSpc>
                <a:spcPct val="150000"/>
              </a:lnSpc>
              <a:spcBef>
                <a:spcPts val="0"/>
              </a:spcBef>
              <a:spcAft>
                <a:spcPts val="0"/>
              </a:spcAft>
              <a:buSzPts val="1400"/>
              <a:buChar char="❏"/>
            </a:pPr>
            <a:r>
              <a:rPr lang="fr" sz="1400"/>
              <a:t>“ça fait du bruit” : le </a:t>
            </a:r>
            <a:r>
              <a:rPr lang="fr" sz="1400" u="sng">
                <a:solidFill>
                  <a:schemeClr val="hlink"/>
                </a:solidFill>
                <a:hlinkClick r:id="rId3"/>
              </a:rPr>
              <a:t>tétraaide</a:t>
            </a:r>
            <a:r>
              <a:rPr lang="fr" sz="1400"/>
              <a:t>”</a:t>
            </a:r>
            <a:endParaRPr sz="1400"/>
          </a:p>
        </p:txBody>
      </p:sp>
      <p:sp>
        <p:nvSpPr>
          <p:cNvPr id="823" name="Google Shape;823;p73"/>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700"/>
              <a:buNone/>
            </a:pPr>
            <a:fld id="{00000000-1234-1234-1234-123412341234}" type="slidenum">
              <a:rPr lang="fr"/>
              <a:t>‹#›</a:t>
            </a:fld>
            <a:endParaRPr/>
          </a:p>
        </p:txBody>
      </p:sp>
      <p:pic>
        <p:nvPicPr>
          <p:cNvPr id="824" name="Google Shape;824;p73"/>
          <p:cNvPicPr preferRelativeResize="0"/>
          <p:nvPr/>
        </p:nvPicPr>
        <p:blipFill rotWithShape="1">
          <a:blip r:embed="rId4">
            <a:alphaModFix/>
          </a:blip>
          <a:srcRect b="0" l="0" r="0" t="0"/>
          <a:stretch/>
        </p:blipFill>
        <p:spPr>
          <a:xfrm>
            <a:off x="4483775" y="2048625"/>
            <a:ext cx="3640873" cy="21831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74"/>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700"/>
              <a:buNone/>
            </a:pPr>
            <a:fld id="{00000000-1234-1234-1234-123412341234}" type="slidenum">
              <a:rPr lang="fr"/>
              <a:t>‹#›</a:t>
            </a:fld>
            <a:endParaRPr/>
          </a:p>
        </p:txBody>
      </p:sp>
      <p:sp>
        <p:nvSpPr>
          <p:cNvPr id="830" name="Google Shape;830;p74"/>
          <p:cNvSpPr txBox="1"/>
          <p:nvPr/>
        </p:nvSpPr>
        <p:spPr>
          <a:xfrm>
            <a:off x="-457200" y="1365560"/>
            <a:ext cx="10058400" cy="1371600"/>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rgbClr val="000000"/>
              </a:buClr>
              <a:buSzPts val="4400"/>
              <a:buFont typeface="Arial"/>
              <a:buNone/>
            </a:pPr>
            <a:r>
              <a:rPr b="0" i="0" lang="fr" sz="4400" u="none" cap="none" strike="noStrike">
                <a:solidFill>
                  <a:srgbClr val="002060"/>
                </a:solidFill>
                <a:latin typeface="Arial"/>
                <a:ea typeface="Arial"/>
                <a:cs typeface="Arial"/>
                <a:sym typeface="Arial"/>
              </a:rPr>
              <a:t>Les modalités de travail </a:t>
            </a:r>
            <a:endParaRPr/>
          </a:p>
          <a:p>
            <a:pPr indent="0" lvl="0" marL="0" marR="0" rtl="0" algn="ctr">
              <a:lnSpc>
                <a:spcPct val="90000"/>
              </a:lnSpc>
              <a:spcBef>
                <a:spcPts val="0"/>
              </a:spcBef>
              <a:spcAft>
                <a:spcPts val="0"/>
              </a:spcAft>
              <a:buClr>
                <a:srgbClr val="000000"/>
              </a:buClr>
              <a:buSzPts val="4400"/>
              <a:buFont typeface="Arial"/>
              <a:buNone/>
            </a:pPr>
            <a:r>
              <a:rPr b="0" i="0" lang="fr" sz="4400" u="none" cap="none" strike="noStrike">
                <a:solidFill>
                  <a:srgbClr val="002060"/>
                </a:solidFill>
                <a:latin typeface="Arial"/>
                <a:ea typeface="Arial"/>
                <a:cs typeface="Arial"/>
                <a:sym typeface="Arial"/>
              </a:rPr>
              <a:t>en groupes.</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75"/>
          <p:cNvSpPr txBox="1"/>
          <p:nvPr>
            <p:ph type="title"/>
          </p:nvPr>
        </p:nvSpPr>
        <p:spPr>
          <a:xfrm>
            <a:off x="359999" y="900000"/>
            <a:ext cx="8424000" cy="720000"/>
          </a:xfrm>
          <a:prstGeom prst="rect">
            <a:avLst/>
          </a:prstGeom>
          <a:noFill/>
          <a:ln>
            <a:noFill/>
          </a:ln>
        </p:spPr>
        <p:txBody>
          <a:bodyPr anchorCtr="0" anchor="t" bIns="0" lIns="0" spcFirstLastPara="1" rIns="0" wrap="square" tIns="0">
            <a:noAutofit/>
          </a:bodyPr>
          <a:lstStyle/>
          <a:p>
            <a:pPr indent="0" lvl="0" marL="0" rtl="0" algn="just">
              <a:lnSpc>
                <a:spcPct val="90000"/>
              </a:lnSpc>
              <a:spcBef>
                <a:spcPts val="0"/>
              </a:spcBef>
              <a:spcAft>
                <a:spcPts val="0"/>
              </a:spcAft>
              <a:buClr>
                <a:schemeClr val="dk1"/>
              </a:buClr>
              <a:buSzPts val="2500"/>
              <a:buFont typeface="Arial"/>
              <a:buNone/>
            </a:pPr>
            <a:r>
              <a:rPr lang="fr"/>
              <a:t>Quelles démarches pour travailler en groupe ? </a:t>
            </a:r>
            <a:endParaRPr/>
          </a:p>
        </p:txBody>
      </p:sp>
      <p:sp>
        <p:nvSpPr>
          <p:cNvPr id="836" name="Google Shape;836;p75"/>
          <p:cNvSpPr txBox="1"/>
          <p:nvPr>
            <p:ph idx="1" type="body"/>
          </p:nvPr>
        </p:nvSpPr>
        <p:spPr>
          <a:xfrm>
            <a:off x="359998" y="1531200"/>
            <a:ext cx="8424000" cy="2574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50"/>
              <a:buNone/>
            </a:pPr>
            <a:r>
              <a:t/>
            </a:r>
            <a:endParaRPr sz="1400"/>
          </a:p>
          <a:p>
            <a:pPr indent="0" lvl="0" marL="0" rtl="0" algn="l">
              <a:lnSpc>
                <a:spcPct val="100000"/>
              </a:lnSpc>
              <a:spcBef>
                <a:spcPts val="0"/>
              </a:spcBef>
              <a:spcAft>
                <a:spcPts val="0"/>
              </a:spcAft>
              <a:buSzPts val="1050"/>
              <a:buNone/>
            </a:pPr>
            <a:r>
              <a:t/>
            </a:r>
            <a:endParaRPr sz="1400"/>
          </a:p>
          <a:p>
            <a:pPr indent="-317500" lvl="0" marL="457200" rtl="0" algn="l">
              <a:lnSpc>
                <a:spcPct val="100000"/>
              </a:lnSpc>
              <a:spcBef>
                <a:spcPts val="0"/>
              </a:spcBef>
              <a:spcAft>
                <a:spcPts val="0"/>
              </a:spcAft>
              <a:buSzPts val="1400"/>
              <a:buChar char="❏"/>
            </a:pPr>
            <a:r>
              <a:rPr lang="fr" sz="1400"/>
              <a:t>Le Placemate</a:t>
            </a:r>
            <a:endParaRPr sz="1400"/>
          </a:p>
          <a:p>
            <a:pPr indent="0" lvl="0" marL="0" rtl="0" algn="l">
              <a:lnSpc>
                <a:spcPct val="100000"/>
              </a:lnSpc>
              <a:spcBef>
                <a:spcPts val="0"/>
              </a:spcBef>
              <a:spcAft>
                <a:spcPts val="0"/>
              </a:spcAft>
              <a:buSzPts val="1050"/>
              <a:buNone/>
            </a:pPr>
            <a:r>
              <a:t/>
            </a:r>
            <a:endParaRPr sz="1400"/>
          </a:p>
          <a:p>
            <a:pPr indent="-317500" lvl="0" marL="914400" rtl="0" algn="l">
              <a:lnSpc>
                <a:spcPct val="100000"/>
              </a:lnSpc>
              <a:spcBef>
                <a:spcPts val="0"/>
              </a:spcBef>
              <a:spcAft>
                <a:spcPts val="0"/>
              </a:spcAft>
              <a:buSzPts val="1400"/>
              <a:buChar char="❏"/>
            </a:pPr>
            <a:r>
              <a:rPr lang="fr" sz="1400"/>
              <a:t>garder une trace des réflexions</a:t>
            </a:r>
            <a:endParaRPr sz="1400"/>
          </a:p>
          <a:p>
            <a:pPr indent="0" lvl="0" marL="0" rtl="0" algn="l">
              <a:lnSpc>
                <a:spcPct val="100000"/>
              </a:lnSpc>
              <a:spcBef>
                <a:spcPts val="0"/>
              </a:spcBef>
              <a:spcAft>
                <a:spcPts val="0"/>
              </a:spcAft>
              <a:buSzPts val="1050"/>
              <a:buNone/>
            </a:pPr>
            <a:r>
              <a:t/>
            </a:r>
            <a:endParaRPr sz="1400"/>
          </a:p>
          <a:p>
            <a:pPr indent="-317500" lvl="0" marL="914400" rtl="0" algn="l">
              <a:lnSpc>
                <a:spcPct val="100000"/>
              </a:lnSpc>
              <a:spcBef>
                <a:spcPts val="0"/>
              </a:spcBef>
              <a:spcAft>
                <a:spcPts val="0"/>
              </a:spcAft>
              <a:buSzPts val="1400"/>
              <a:buChar char="❏"/>
            </a:pPr>
            <a:r>
              <a:rPr lang="fr" sz="1400"/>
              <a:t>organiser le travail coopératif</a:t>
            </a:r>
            <a:endParaRPr sz="1400"/>
          </a:p>
        </p:txBody>
      </p:sp>
      <p:sp>
        <p:nvSpPr>
          <p:cNvPr id="837" name="Google Shape;837;p75"/>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700"/>
              <a:buNone/>
            </a:pPr>
            <a:fld id="{00000000-1234-1234-1234-123412341234}" type="slidenum">
              <a:rPr lang="fr"/>
              <a:t>‹#›</a:t>
            </a:fld>
            <a:endParaRPr/>
          </a:p>
        </p:txBody>
      </p:sp>
      <p:pic>
        <p:nvPicPr>
          <p:cNvPr id="838" name="Google Shape;838;p75">
            <a:hlinkClick r:id="rId3"/>
          </p:cNvPr>
          <p:cNvPicPr preferRelativeResize="0"/>
          <p:nvPr/>
        </p:nvPicPr>
        <p:blipFill rotWithShape="1">
          <a:blip r:embed="rId4">
            <a:alphaModFix/>
          </a:blip>
          <a:srcRect b="0" l="0" r="0" t="0"/>
          <a:stretch/>
        </p:blipFill>
        <p:spPr>
          <a:xfrm>
            <a:off x="5239575" y="2062950"/>
            <a:ext cx="2374425" cy="13399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76"/>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700"/>
              <a:buNone/>
            </a:pPr>
            <a:fld id="{00000000-1234-1234-1234-123412341234}" type="slidenum">
              <a:rPr lang="fr"/>
              <a:t>‹#›</a:t>
            </a:fld>
            <a:endParaRPr/>
          </a:p>
        </p:txBody>
      </p:sp>
      <p:pic>
        <p:nvPicPr>
          <p:cNvPr id="844" name="Google Shape;844;p76"/>
          <p:cNvPicPr preferRelativeResize="0"/>
          <p:nvPr/>
        </p:nvPicPr>
        <p:blipFill rotWithShape="1">
          <a:blip r:embed="rId3">
            <a:alphaModFix/>
          </a:blip>
          <a:srcRect b="0" l="0" r="0" t="0"/>
          <a:stretch/>
        </p:blipFill>
        <p:spPr>
          <a:xfrm>
            <a:off x="1971598" y="72885"/>
            <a:ext cx="4146704" cy="502313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77"/>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700"/>
              <a:buNone/>
            </a:pPr>
            <a:fld id="{00000000-1234-1234-1234-123412341234}" type="slidenum">
              <a:rPr lang="fr"/>
              <a:t>‹#›</a:t>
            </a:fld>
            <a:endParaRPr/>
          </a:p>
        </p:txBody>
      </p:sp>
      <p:pic>
        <p:nvPicPr>
          <p:cNvPr descr="Une image contenant Police, typographie, texte, Graphique&#10;&#10;Description générée automatiquement" id="850" name="Google Shape;850;p77"/>
          <p:cNvPicPr preferRelativeResize="0"/>
          <p:nvPr/>
        </p:nvPicPr>
        <p:blipFill rotWithShape="1">
          <a:blip r:embed="rId3">
            <a:alphaModFix/>
          </a:blip>
          <a:srcRect b="0" l="0" r="0" t="0"/>
          <a:stretch/>
        </p:blipFill>
        <p:spPr>
          <a:xfrm>
            <a:off x="1939062" y="521973"/>
            <a:ext cx="5265876" cy="784928"/>
          </a:xfrm>
          <a:prstGeom prst="rect">
            <a:avLst/>
          </a:prstGeom>
          <a:noFill/>
          <a:ln>
            <a:noFill/>
          </a:ln>
        </p:spPr>
      </p:pic>
      <p:pic>
        <p:nvPicPr>
          <p:cNvPr id="851" name="Google Shape;851;p77"/>
          <p:cNvPicPr preferRelativeResize="0"/>
          <p:nvPr/>
        </p:nvPicPr>
        <p:blipFill rotWithShape="1">
          <a:blip r:embed="rId4">
            <a:alphaModFix/>
          </a:blip>
          <a:srcRect b="0" l="0" r="0" t="0"/>
          <a:stretch/>
        </p:blipFill>
        <p:spPr>
          <a:xfrm>
            <a:off x="108480" y="1866974"/>
            <a:ext cx="8927039" cy="2197934"/>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78"/>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700"/>
              <a:buNone/>
            </a:pPr>
            <a:fld id="{00000000-1234-1234-1234-123412341234}" type="slidenum">
              <a:rPr lang="fr"/>
              <a:t>‹#›</a:t>
            </a:fld>
            <a:endParaRPr/>
          </a:p>
        </p:txBody>
      </p:sp>
      <p:pic>
        <p:nvPicPr>
          <p:cNvPr id="857" name="Google Shape;857;p78"/>
          <p:cNvPicPr preferRelativeResize="0"/>
          <p:nvPr/>
        </p:nvPicPr>
        <p:blipFill rotWithShape="1">
          <a:blip r:embed="rId3">
            <a:alphaModFix/>
          </a:blip>
          <a:srcRect b="0" l="0" r="0" t="0"/>
          <a:stretch/>
        </p:blipFill>
        <p:spPr>
          <a:xfrm>
            <a:off x="649607" y="144874"/>
            <a:ext cx="7844785" cy="485375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79"/>
          <p:cNvSpPr txBox="1"/>
          <p:nvPr>
            <p:ph type="title"/>
          </p:nvPr>
        </p:nvSpPr>
        <p:spPr>
          <a:xfrm>
            <a:off x="359999" y="900000"/>
            <a:ext cx="8424000" cy="720000"/>
          </a:xfrm>
          <a:prstGeom prst="rect">
            <a:avLst/>
          </a:prstGeom>
          <a:noFill/>
          <a:ln>
            <a:noFill/>
          </a:ln>
        </p:spPr>
        <p:txBody>
          <a:bodyPr anchorCtr="0" anchor="t" bIns="0" lIns="0" spcFirstLastPara="1" rIns="0" wrap="square" tIns="0">
            <a:noAutofit/>
          </a:bodyPr>
          <a:lstStyle/>
          <a:p>
            <a:pPr indent="0" lvl="0" marL="0" rtl="0" algn="just">
              <a:lnSpc>
                <a:spcPct val="90000"/>
              </a:lnSpc>
              <a:spcBef>
                <a:spcPts val="0"/>
              </a:spcBef>
              <a:spcAft>
                <a:spcPts val="0"/>
              </a:spcAft>
              <a:buClr>
                <a:schemeClr val="dk1"/>
              </a:buClr>
              <a:buSzPts val="2500"/>
              <a:buFont typeface="Arial"/>
              <a:buNone/>
            </a:pPr>
            <a:r>
              <a:rPr lang="fr"/>
              <a:t>Quelles démarches pour travailler en groupe ? </a:t>
            </a:r>
            <a:endParaRPr/>
          </a:p>
        </p:txBody>
      </p:sp>
      <p:sp>
        <p:nvSpPr>
          <p:cNvPr id="863" name="Google Shape;863;p79"/>
          <p:cNvSpPr txBox="1"/>
          <p:nvPr>
            <p:ph idx="1" type="body"/>
          </p:nvPr>
        </p:nvSpPr>
        <p:spPr>
          <a:xfrm>
            <a:off x="359998" y="1531200"/>
            <a:ext cx="8424000" cy="2574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50"/>
              <a:buNone/>
            </a:pPr>
            <a:r>
              <a:t/>
            </a:r>
            <a:endParaRPr sz="1400"/>
          </a:p>
          <a:p>
            <a:pPr indent="0" lvl="0" marL="0" rtl="0" algn="l">
              <a:lnSpc>
                <a:spcPct val="100000"/>
              </a:lnSpc>
              <a:spcBef>
                <a:spcPts val="0"/>
              </a:spcBef>
              <a:spcAft>
                <a:spcPts val="0"/>
              </a:spcAft>
              <a:buSzPts val="1050"/>
              <a:buNone/>
            </a:pPr>
            <a:r>
              <a:t/>
            </a:r>
            <a:endParaRPr sz="1400"/>
          </a:p>
          <a:p>
            <a:pPr indent="-317500" lvl="0" marL="457200" rtl="0" algn="l">
              <a:lnSpc>
                <a:spcPct val="100000"/>
              </a:lnSpc>
              <a:spcBef>
                <a:spcPts val="0"/>
              </a:spcBef>
              <a:spcAft>
                <a:spcPts val="0"/>
              </a:spcAft>
              <a:buSzPts val="1400"/>
              <a:buChar char="❏"/>
            </a:pPr>
            <a:r>
              <a:rPr lang="fr" sz="1400" u="sng">
                <a:solidFill>
                  <a:schemeClr val="hlink"/>
                </a:solidFill>
                <a:hlinkClick r:id="rId3"/>
              </a:rPr>
              <a:t>Le marché de connaissances</a:t>
            </a:r>
            <a:endParaRPr sz="1400"/>
          </a:p>
          <a:p>
            <a:pPr indent="0" lvl="0" marL="0" rtl="0" algn="l">
              <a:lnSpc>
                <a:spcPct val="100000"/>
              </a:lnSpc>
              <a:spcBef>
                <a:spcPts val="0"/>
              </a:spcBef>
              <a:spcAft>
                <a:spcPts val="0"/>
              </a:spcAft>
              <a:buSzPts val="1050"/>
              <a:buNone/>
            </a:pPr>
            <a:r>
              <a:t/>
            </a:r>
            <a:endParaRPr sz="1400"/>
          </a:p>
          <a:p>
            <a:pPr indent="-317500" lvl="0" marL="914400" rtl="0" algn="l">
              <a:lnSpc>
                <a:spcPct val="100000"/>
              </a:lnSpc>
              <a:spcBef>
                <a:spcPts val="0"/>
              </a:spcBef>
              <a:spcAft>
                <a:spcPts val="0"/>
              </a:spcAft>
              <a:buSzPts val="1400"/>
              <a:buChar char="❏"/>
            </a:pPr>
            <a:r>
              <a:rPr lang="fr" sz="1400"/>
              <a:t>éviter “l’effet exposé”</a:t>
            </a:r>
            <a:endParaRPr sz="1400"/>
          </a:p>
          <a:p>
            <a:pPr indent="0" lvl="0" marL="0" rtl="0" algn="l">
              <a:lnSpc>
                <a:spcPct val="100000"/>
              </a:lnSpc>
              <a:spcBef>
                <a:spcPts val="0"/>
              </a:spcBef>
              <a:spcAft>
                <a:spcPts val="0"/>
              </a:spcAft>
              <a:buSzPts val="1050"/>
              <a:buNone/>
            </a:pPr>
            <a:r>
              <a:t/>
            </a:r>
            <a:endParaRPr sz="1400"/>
          </a:p>
          <a:p>
            <a:pPr indent="-317500" lvl="0" marL="914400" rtl="0" algn="l">
              <a:lnSpc>
                <a:spcPct val="100000"/>
              </a:lnSpc>
              <a:spcBef>
                <a:spcPts val="0"/>
              </a:spcBef>
              <a:spcAft>
                <a:spcPts val="0"/>
              </a:spcAft>
              <a:buSzPts val="1400"/>
              <a:buChar char="❏"/>
            </a:pPr>
            <a:r>
              <a:rPr lang="fr" sz="1400"/>
              <a:t>donner le choix aux élèves (source de motivation)</a:t>
            </a:r>
            <a:endParaRPr sz="1400"/>
          </a:p>
          <a:p>
            <a:pPr indent="0" lvl="0" marL="0" rtl="0" algn="l">
              <a:lnSpc>
                <a:spcPct val="100000"/>
              </a:lnSpc>
              <a:spcBef>
                <a:spcPts val="0"/>
              </a:spcBef>
              <a:spcAft>
                <a:spcPts val="0"/>
              </a:spcAft>
              <a:buSzPts val="1050"/>
              <a:buNone/>
            </a:pPr>
            <a:r>
              <a:t/>
            </a:r>
            <a:endParaRPr sz="1400"/>
          </a:p>
          <a:p>
            <a:pPr indent="-317500" lvl="0" marL="914400" rtl="0" algn="l">
              <a:lnSpc>
                <a:spcPct val="100000"/>
              </a:lnSpc>
              <a:spcBef>
                <a:spcPts val="0"/>
              </a:spcBef>
              <a:spcAft>
                <a:spcPts val="0"/>
              </a:spcAft>
              <a:buSzPts val="1400"/>
              <a:buChar char="❏"/>
            </a:pPr>
            <a:r>
              <a:rPr lang="fr" sz="1400"/>
              <a:t>dynamiser le groupe</a:t>
            </a:r>
            <a:endParaRPr sz="1400"/>
          </a:p>
        </p:txBody>
      </p:sp>
      <p:sp>
        <p:nvSpPr>
          <p:cNvPr id="864" name="Google Shape;864;p79"/>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700"/>
              <a:buNone/>
            </a:pPr>
            <a:fld id="{00000000-1234-1234-1234-123412341234}" type="slidenum">
              <a:rPr lang="fr"/>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L’émergence de ce questionnement</a:t>
            </a:r>
            <a:endParaRPr>
              <a:solidFill>
                <a:srgbClr val="1C4587"/>
              </a:solidFill>
            </a:endParaRPr>
          </a:p>
        </p:txBody>
      </p:sp>
      <p:sp>
        <p:nvSpPr>
          <p:cNvPr id="255" name="Google Shape;255;p8"/>
          <p:cNvSpPr txBox="1"/>
          <p:nvPr>
            <p:ph idx="1" type="body"/>
          </p:nvPr>
        </p:nvSpPr>
        <p:spPr>
          <a:xfrm>
            <a:off x="917050" y="1152475"/>
            <a:ext cx="7182900" cy="3416400"/>
          </a:xfrm>
          <a:prstGeom prst="rect">
            <a:avLst/>
          </a:prstGeom>
          <a:noFill/>
          <a:ln>
            <a:noFill/>
          </a:ln>
        </p:spPr>
        <p:txBody>
          <a:bodyPr anchorCtr="0" anchor="t" bIns="91425" lIns="91425" spcFirstLastPara="1" rIns="91425" wrap="square" tIns="91425">
            <a:normAutofit fontScale="85000" lnSpcReduction="10000"/>
          </a:bodyPr>
          <a:lstStyle/>
          <a:p>
            <a:pPr indent="0" lvl="0" marL="0" rtl="0" algn="just">
              <a:lnSpc>
                <a:spcPct val="150000"/>
              </a:lnSpc>
              <a:spcBef>
                <a:spcPts val="0"/>
              </a:spcBef>
              <a:spcAft>
                <a:spcPts val="0"/>
              </a:spcAft>
              <a:buClr>
                <a:schemeClr val="dk1"/>
              </a:buClr>
              <a:buSzPct val="61110"/>
              <a:buFont typeface="Arial"/>
              <a:buNone/>
            </a:pPr>
            <a:r>
              <a:rPr lang="fr"/>
              <a:t>La thématique </a:t>
            </a:r>
            <a:r>
              <a:rPr lang="fr">
                <a:highlight>
                  <a:srgbClr val="FFFF00"/>
                </a:highlight>
              </a:rPr>
              <a:t>des temps et des espaces d’apprentissages des élèves </a:t>
            </a:r>
            <a:r>
              <a:rPr lang="fr"/>
              <a:t>est régulièrement interrogée par les différents acteurs de l’éducation du cycle 1 jusqu’aux études supérieures. Et ce questionnement l’est d’autant plus en éducation prioritaire où les personnels pédagogiques doivent faire face à des situations complexes.</a:t>
            </a:r>
            <a:endParaRPr/>
          </a:p>
          <a:p>
            <a:pPr indent="0" lvl="0" marL="0" rtl="0" algn="just">
              <a:lnSpc>
                <a:spcPct val="150000"/>
              </a:lnSpc>
              <a:spcBef>
                <a:spcPts val="0"/>
              </a:spcBef>
              <a:spcAft>
                <a:spcPts val="0"/>
              </a:spcAft>
              <a:buClr>
                <a:schemeClr val="dk1"/>
              </a:buClr>
              <a:buSzPct val="61110"/>
              <a:buFont typeface="Arial"/>
              <a:buNone/>
            </a:pPr>
            <a:r>
              <a:t/>
            </a:r>
            <a:endParaRPr/>
          </a:p>
          <a:p>
            <a:pPr indent="0" lvl="0" marL="0" rtl="0" algn="just">
              <a:lnSpc>
                <a:spcPct val="150000"/>
              </a:lnSpc>
              <a:spcBef>
                <a:spcPts val="0"/>
              </a:spcBef>
              <a:spcAft>
                <a:spcPts val="0"/>
              </a:spcAft>
              <a:buSzPct val="117647"/>
              <a:buNone/>
            </a:pPr>
            <a:r>
              <a:rPr lang="fr"/>
              <a:t>Depuis une quinzaine d’années, </a:t>
            </a:r>
            <a:r>
              <a:rPr lang="fr">
                <a:highlight>
                  <a:srgbClr val="FFFF00"/>
                </a:highlight>
              </a:rPr>
              <a:t>six éléments principaux </a:t>
            </a:r>
            <a:r>
              <a:rPr lang="fr"/>
              <a:t>ont contribué à faire surgir cette question des temps et des espaces d’apprentissages dans les réflexions professionnelles.</a:t>
            </a:r>
            <a:endParaRPr/>
          </a:p>
        </p:txBody>
      </p:sp>
      <p:pic>
        <p:nvPicPr>
          <p:cNvPr id="256" name="Google Shape;256;p8"/>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257" name="Google Shape;257;p8"/>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80"/>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700"/>
              <a:buNone/>
            </a:pPr>
            <a:fld id="{00000000-1234-1234-1234-123412341234}" type="slidenum">
              <a:rPr lang="fr"/>
              <a:t>‹#›</a:t>
            </a:fld>
            <a:endParaRPr/>
          </a:p>
        </p:txBody>
      </p:sp>
      <p:pic>
        <p:nvPicPr>
          <p:cNvPr id="870" name="Google Shape;870;p80"/>
          <p:cNvPicPr preferRelativeResize="0"/>
          <p:nvPr/>
        </p:nvPicPr>
        <p:blipFill rotWithShape="1">
          <a:blip r:embed="rId3">
            <a:alphaModFix/>
          </a:blip>
          <a:srcRect b="0" l="0" r="0" t="0"/>
          <a:stretch/>
        </p:blipFill>
        <p:spPr>
          <a:xfrm>
            <a:off x="965038" y="140716"/>
            <a:ext cx="7576797" cy="668180"/>
          </a:xfrm>
          <a:prstGeom prst="rect">
            <a:avLst/>
          </a:prstGeom>
          <a:noFill/>
          <a:ln>
            <a:noFill/>
          </a:ln>
        </p:spPr>
      </p:pic>
      <p:pic>
        <p:nvPicPr>
          <p:cNvPr id="871" name="Google Shape;871;p80"/>
          <p:cNvPicPr preferRelativeResize="0"/>
          <p:nvPr/>
        </p:nvPicPr>
        <p:blipFill rotWithShape="1">
          <a:blip r:embed="rId4">
            <a:alphaModFix/>
          </a:blip>
          <a:srcRect b="0" l="0" r="0" t="0"/>
          <a:stretch/>
        </p:blipFill>
        <p:spPr>
          <a:xfrm>
            <a:off x="131196" y="974394"/>
            <a:ext cx="8881608" cy="1065270"/>
          </a:xfrm>
          <a:prstGeom prst="rect">
            <a:avLst/>
          </a:prstGeom>
          <a:noFill/>
          <a:ln>
            <a:noFill/>
          </a:ln>
        </p:spPr>
      </p:pic>
      <p:pic>
        <p:nvPicPr>
          <p:cNvPr descr="Une image contenant texte, Police, capture d’écran&#10;&#10;Description générée automatiquement" id="872" name="Google Shape;872;p80"/>
          <p:cNvPicPr preferRelativeResize="0"/>
          <p:nvPr/>
        </p:nvPicPr>
        <p:blipFill rotWithShape="1">
          <a:blip r:embed="rId5">
            <a:alphaModFix/>
          </a:blip>
          <a:srcRect b="0" l="0" r="0" t="0"/>
          <a:stretch/>
        </p:blipFill>
        <p:spPr>
          <a:xfrm>
            <a:off x="131196" y="2257700"/>
            <a:ext cx="8881608" cy="25258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81"/>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700"/>
              <a:buNone/>
            </a:pPr>
            <a:fld id="{00000000-1234-1234-1234-123412341234}" type="slidenum">
              <a:rPr lang="fr"/>
              <a:t>‹#›</a:t>
            </a:fld>
            <a:endParaRPr/>
          </a:p>
        </p:txBody>
      </p:sp>
      <p:pic>
        <p:nvPicPr>
          <p:cNvPr descr="Une image contenant texte, Police, capture d’écran, ligne&#10;&#10;Description générée automatiquement" id="878" name="Google Shape;878;p81"/>
          <p:cNvPicPr preferRelativeResize="0"/>
          <p:nvPr/>
        </p:nvPicPr>
        <p:blipFill rotWithShape="1">
          <a:blip r:embed="rId3">
            <a:alphaModFix/>
          </a:blip>
          <a:srcRect b="0" l="0" r="0" t="0"/>
          <a:stretch/>
        </p:blipFill>
        <p:spPr>
          <a:xfrm>
            <a:off x="306455" y="145201"/>
            <a:ext cx="8531089" cy="1458595"/>
          </a:xfrm>
          <a:prstGeom prst="rect">
            <a:avLst/>
          </a:prstGeom>
          <a:noFill/>
          <a:ln>
            <a:noFill/>
          </a:ln>
        </p:spPr>
      </p:pic>
      <p:pic>
        <p:nvPicPr>
          <p:cNvPr id="879" name="Google Shape;879;p81"/>
          <p:cNvPicPr preferRelativeResize="0"/>
          <p:nvPr/>
        </p:nvPicPr>
        <p:blipFill rotWithShape="1">
          <a:blip r:embed="rId4">
            <a:alphaModFix/>
          </a:blip>
          <a:srcRect b="0" l="0" r="0" t="0"/>
          <a:stretch/>
        </p:blipFill>
        <p:spPr>
          <a:xfrm>
            <a:off x="229426" y="1707140"/>
            <a:ext cx="8685145" cy="329115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82"/>
          <p:cNvSpPr txBox="1"/>
          <p:nvPr>
            <p:ph idx="12" type="sldNum"/>
          </p:nvPr>
        </p:nvSpPr>
        <p:spPr>
          <a:xfrm>
            <a:off x="6264000" y="4783500"/>
            <a:ext cx="1350000" cy="360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700"/>
              <a:buNone/>
            </a:pPr>
            <a:fld id="{00000000-1234-1234-1234-123412341234}" type="slidenum">
              <a:rPr lang="fr"/>
              <a:t>‹#›</a:t>
            </a:fld>
            <a:endParaRPr/>
          </a:p>
        </p:txBody>
      </p:sp>
      <p:pic>
        <p:nvPicPr>
          <p:cNvPr descr="Une image contenant texte, Police, logo, Graphique&#10;&#10;Description générée automatiquement" id="885" name="Google Shape;885;p82"/>
          <p:cNvPicPr preferRelativeResize="0"/>
          <p:nvPr/>
        </p:nvPicPr>
        <p:blipFill rotWithShape="1">
          <a:blip r:embed="rId3">
            <a:alphaModFix/>
          </a:blip>
          <a:srcRect b="0" l="0" r="0" t="0"/>
          <a:stretch/>
        </p:blipFill>
        <p:spPr>
          <a:xfrm>
            <a:off x="261473" y="286427"/>
            <a:ext cx="4013161" cy="2358567"/>
          </a:xfrm>
          <a:prstGeom prst="rect">
            <a:avLst/>
          </a:prstGeom>
          <a:noFill/>
          <a:ln>
            <a:noFill/>
          </a:ln>
        </p:spPr>
      </p:pic>
      <p:pic>
        <p:nvPicPr>
          <p:cNvPr descr="Une image contenant texte, Police, capture d’écran&#10;&#10;Description générée automatiquement" id="886" name="Google Shape;886;p82"/>
          <p:cNvPicPr preferRelativeResize="0"/>
          <p:nvPr/>
        </p:nvPicPr>
        <p:blipFill rotWithShape="1">
          <a:blip r:embed="rId4">
            <a:alphaModFix/>
          </a:blip>
          <a:srcRect b="0" l="0" r="0" t="0"/>
          <a:stretch/>
        </p:blipFill>
        <p:spPr>
          <a:xfrm>
            <a:off x="261473" y="3187401"/>
            <a:ext cx="7352527" cy="1708877"/>
          </a:xfrm>
          <a:prstGeom prst="rect">
            <a:avLst/>
          </a:prstGeom>
          <a:noFill/>
          <a:ln>
            <a:noFill/>
          </a:ln>
        </p:spPr>
      </p:pic>
      <p:pic>
        <p:nvPicPr>
          <p:cNvPr descr="Une image contenant texte, Police, logo, capture d’écran&#10;&#10;Description générée automatiquement" id="887" name="Google Shape;887;p82"/>
          <p:cNvPicPr preferRelativeResize="0"/>
          <p:nvPr/>
        </p:nvPicPr>
        <p:blipFill rotWithShape="1">
          <a:blip r:embed="rId5">
            <a:alphaModFix/>
          </a:blip>
          <a:srcRect b="0" l="0" r="0" t="0"/>
          <a:stretch/>
        </p:blipFill>
        <p:spPr>
          <a:xfrm>
            <a:off x="4869368" y="232153"/>
            <a:ext cx="4165974" cy="3447891"/>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8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Le plan de travail</a:t>
            </a:r>
            <a:endParaRPr>
              <a:solidFill>
                <a:srgbClr val="1C4587"/>
              </a:solidFill>
            </a:endParaRPr>
          </a:p>
        </p:txBody>
      </p:sp>
      <p:pic>
        <p:nvPicPr>
          <p:cNvPr id="893" name="Google Shape;893;p83"/>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894" name="Google Shape;894;p83"/>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895" name="Google Shape;895;p83"/>
          <p:cNvSpPr txBox="1"/>
          <p:nvPr>
            <p:ph idx="1" type="body"/>
          </p:nvPr>
        </p:nvSpPr>
        <p:spPr>
          <a:xfrm>
            <a:off x="311700" y="1152475"/>
            <a:ext cx="61518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fr"/>
              <a:t>Emergence des représentations initiales</a:t>
            </a:r>
            <a:endParaRPr/>
          </a:p>
          <a:p>
            <a:pPr indent="-317500" lvl="1" marL="914400" rtl="0" algn="l">
              <a:lnSpc>
                <a:spcPct val="150000"/>
              </a:lnSpc>
              <a:spcBef>
                <a:spcPts val="0"/>
              </a:spcBef>
              <a:spcAft>
                <a:spcPts val="0"/>
              </a:spcAft>
              <a:buSzPts val="1400"/>
              <a:buChar char="○"/>
            </a:pPr>
            <a:r>
              <a:rPr lang="fr"/>
              <a:t>Qu'est-ce qu'un plan de travail ?</a:t>
            </a:r>
            <a:endParaRPr/>
          </a:p>
          <a:p>
            <a:pPr indent="-317500" lvl="1" marL="914400" rtl="0" algn="l">
              <a:lnSpc>
                <a:spcPct val="150000"/>
              </a:lnSpc>
              <a:spcBef>
                <a:spcPts val="0"/>
              </a:spcBef>
              <a:spcAft>
                <a:spcPts val="0"/>
              </a:spcAft>
              <a:buSzPts val="1400"/>
              <a:buChar char="○"/>
            </a:pPr>
            <a:r>
              <a:rPr lang="fr"/>
              <a:t>Quel fonctionnement possible ?</a:t>
            </a:r>
            <a:endParaRPr/>
          </a:p>
          <a:p>
            <a:pPr indent="-317500" lvl="1" marL="914400" rtl="0" algn="l">
              <a:lnSpc>
                <a:spcPct val="150000"/>
              </a:lnSpc>
              <a:spcBef>
                <a:spcPts val="0"/>
              </a:spcBef>
              <a:spcAft>
                <a:spcPts val="0"/>
              </a:spcAft>
              <a:buSzPts val="1400"/>
              <a:buChar char="○"/>
            </a:pPr>
            <a:r>
              <a:rPr lang="fr"/>
              <a:t>Quels avantages ?</a:t>
            </a:r>
            <a:endParaRPr/>
          </a:p>
          <a:p>
            <a:pPr indent="-317500" lvl="1" marL="914400" rtl="0" algn="l">
              <a:lnSpc>
                <a:spcPct val="150000"/>
              </a:lnSpc>
              <a:spcBef>
                <a:spcPts val="0"/>
              </a:spcBef>
              <a:spcAft>
                <a:spcPts val="0"/>
              </a:spcAft>
              <a:buSzPts val="1400"/>
              <a:buChar char="○"/>
            </a:pPr>
            <a:r>
              <a:rPr lang="fr"/>
              <a:t>Quelles limites ?</a:t>
            </a:r>
            <a:endParaRPr/>
          </a:p>
          <a:p>
            <a:pPr indent="-342900" lvl="0" marL="457200" rtl="0" algn="l">
              <a:lnSpc>
                <a:spcPct val="150000"/>
              </a:lnSpc>
              <a:spcBef>
                <a:spcPts val="0"/>
              </a:spcBef>
              <a:spcAft>
                <a:spcPts val="0"/>
              </a:spcAft>
              <a:buSzPts val="1800"/>
              <a:buChar char="●"/>
            </a:pPr>
            <a:r>
              <a:rPr lang="fr"/>
              <a:t>Mise en commun</a:t>
            </a:r>
            <a:endParaRPr/>
          </a:p>
        </p:txBody>
      </p:sp>
      <p:sp>
        <p:nvSpPr>
          <p:cNvPr id="896" name="Google Shape;896;p83"/>
          <p:cNvSpPr/>
          <p:nvPr/>
        </p:nvSpPr>
        <p:spPr>
          <a:xfrm>
            <a:off x="919100" y="1665175"/>
            <a:ext cx="246600" cy="246600"/>
          </a:xfrm>
          <a:prstGeom prst="rect">
            <a:avLst/>
          </a:prstGeom>
          <a:solidFill>
            <a:schemeClr val="accen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83"/>
          <p:cNvSpPr/>
          <p:nvPr/>
        </p:nvSpPr>
        <p:spPr>
          <a:xfrm>
            <a:off x="919100" y="1970225"/>
            <a:ext cx="246600" cy="246600"/>
          </a:xfrm>
          <a:prstGeom prst="rect">
            <a:avLst/>
          </a:prstGeom>
          <a:solidFill>
            <a:srgbClr val="00FF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83"/>
          <p:cNvSpPr/>
          <p:nvPr/>
        </p:nvSpPr>
        <p:spPr>
          <a:xfrm>
            <a:off x="919100" y="2275275"/>
            <a:ext cx="246600" cy="246600"/>
          </a:xfrm>
          <a:prstGeom prst="rect">
            <a:avLst/>
          </a:prstGeom>
          <a:solidFill>
            <a:srgbClr val="FF00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83"/>
          <p:cNvSpPr/>
          <p:nvPr/>
        </p:nvSpPr>
        <p:spPr>
          <a:xfrm>
            <a:off x="919100" y="2580325"/>
            <a:ext cx="246600" cy="246600"/>
          </a:xfrm>
          <a:prstGeom prst="rect">
            <a:avLst/>
          </a:prstGeom>
          <a:solidFill>
            <a:srgbClr val="FFFF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00" name="Google Shape;900;p83">
            <a:hlinkClick r:id="rId5"/>
          </p:cNvPr>
          <p:cNvPicPr preferRelativeResize="0"/>
          <p:nvPr/>
        </p:nvPicPr>
        <p:blipFill rotWithShape="1">
          <a:blip r:embed="rId6">
            <a:alphaModFix/>
          </a:blip>
          <a:srcRect b="0" l="0" r="0" t="0"/>
          <a:stretch/>
        </p:blipFill>
        <p:spPr>
          <a:xfrm>
            <a:off x="6130025" y="1322753"/>
            <a:ext cx="1881750" cy="2692274"/>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84"/>
          <p:cNvSpPr txBox="1"/>
          <p:nvPr>
            <p:ph type="title"/>
          </p:nvPr>
        </p:nvSpPr>
        <p:spPr>
          <a:xfrm>
            <a:off x="2095895" y="103559"/>
            <a:ext cx="3933198"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Le plan de travail</a:t>
            </a:r>
            <a:endParaRPr>
              <a:solidFill>
                <a:srgbClr val="1C4587"/>
              </a:solidFill>
            </a:endParaRPr>
          </a:p>
        </p:txBody>
      </p:sp>
      <p:pic>
        <p:nvPicPr>
          <p:cNvPr id="906" name="Google Shape;906;p84"/>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907" name="Google Shape;907;p84"/>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id="908" name="Google Shape;908;p84"/>
          <p:cNvPicPr preferRelativeResize="0"/>
          <p:nvPr/>
        </p:nvPicPr>
        <p:blipFill rotWithShape="1">
          <a:blip r:embed="rId5">
            <a:alphaModFix/>
          </a:blip>
          <a:srcRect b="0" l="0" r="0" t="0"/>
          <a:stretch/>
        </p:blipFill>
        <p:spPr>
          <a:xfrm>
            <a:off x="1304194" y="572700"/>
            <a:ext cx="6338107" cy="4311534"/>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8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Le plan de travail</a:t>
            </a:r>
            <a:endParaRPr>
              <a:solidFill>
                <a:srgbClr val="1C4587"/>
              </a:solidFill>
            </a:endParaRPr>
          </a:p>
        </p:txBody>
      </p:sp>
      <p:pic>
        <p:nvPicPr>
          <p:cNvPr id="914" name="Google Shape;914;p85"/>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915" name="Google Shape;915;p85"/>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916" name="Google Shape;916;p85"/>
          <p:cNvSpPr txBox="1"/>
          <p:nvPr>
            <p:ph idx="1" type="body"/>
          </p:nvPr>
        </p:nvSpPr>
        <p:spPr>
          <a:xfrm>
            <a:off x="311700" y="1152475"/>
            <a:ext cx="83607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fr"/>
              <a:t>Généralement, c’est quoi ?    </a:t>
            </a:r>
            <a:r>
              <a:rPr b="1" lang="fr" sz="2400">
                <a:solidFill>
                  <a:srgbClr val="0070C0"/>
                </a:solidFill>
              </a:rPr>
              <a:t>Vidéo Canotech 1</a:t>
            </a:r>
            <a:endParaRPr b="1" sz="2400">
              <a:solidFill>
                <a:srgbClr val="0070C0"/>
              </a:solidFill>
            </a:endParaRPr>
          </a:p>
          <a:p>
            <a:pPr indent="-317500" lvl="1" marL="914400" rtl="0" algn="l">
              <a:lnSpc>
                <a:spcPct val="150000"/>
              </a:lnSpc>
              <a:spcBef>
                <a:spcPts val="0"/>
              </a:spcBef>
              <a:spcAft>
                <a:spcPts val="0"/>
              </a:spcAft>
              <a:buSzPts val="1400"/>
              <a:buChar char="○"/>
            </a:pPr>
            <a:r>
              <a:rPr lang="fr"/>
              <a:t>un outil qui présente aux élèves les tâches à effectuer sur une période donnée.</a:t>
            </a:r>
            <a:endParaRPr/>
          </a:p>
          <a:p>
            <a:pPr indent="-317500" lvl="1" marL="914400" rtl="0" algn="l">
              <a:lnSpc>
                <a:spcPct val="150000"/>
              </a:lnSpc>
              <a:spcBef>
                <a:spcPts val="0"/>
              </a:spcBef>
              <a:spcAft>
                <a:spcPts val="0"/>
              </a:spcAft>
              <a:buSzPts val="1400"/>
              <a:buChar char="○"/>
            </a:pPr>
            <a:r>
              <a:rPr lang="fr"/>
              <a:t>Des tâches en lien avec les notions précédemment abordées en classe.</a:t>
            </a:r>
            <a:endParaRPr/>
          </a:p>
          <a:p>
            <a:pPr indent="-317500" lvl="1" marL="914400" rtl="0" algn="l">
              <a:lnSpc>
                <a:spcPct val="150000"/>
              </a:lnSpc>
              <a:spcBef>
                <a:spcPts val="0"/>
              </a:spcBef>
              <a:spcAft>
                <a:spcPts val="0"/>
              </a:spcAft>
              <a:buSzPts val="1400"/>
              <a:buChar char="○"/>
            </a:pPr>
            <a:r>
              <a:rPr lang="fr"/>
              <a:t>Il s’agit la plupart du temps d’une feuille/fiche donnée à chaque élève.</a:t>
            </a:r>
            <a:endParaRPr/>
          </a:p>
          <a:p>
            <a:pPr indent="-317500" lvl="1" marL="914400" rtl="0" algn="l">
              <a:lnSpc>
                <a:spcPct val="150000"/>
              </a:lnSpc>
              <a:spcBef>
                <a:spcPts val="0"/>
              </a:spcBef>
              <a:spcAft>
                <a:spcPts val="0"/>
              </a:spcAft>
              <a:buSzPts val="1400"/>
              <a:buChar char="○"/>
            </a:pPr>
            <a:r>
              <a:rPr lang="fr"/>
              <a:t>Le contenu varie en fonction de l’avancement de chaque élève.</a:t>
            </a:r>
            <a:endParaRPr/>
          </a:p>
          <a:p>
            <a:pPr indent="-317500" lvl="1" marL="914400" rtl="0" algn="l">
              <a:lnSpc>
                <a:spcPct val="150000"/>
              </a:lnSpc>
              <a:spcBef>
                <a:spcPts val="0"/>
              </a:spcBef>
              <a:spcAft>
                <a:spcPts val="0"/>
              </a:spcAft>
              <a:buSzPts val="1400"/>
              <a:buChar char="○"/>
            </a:pPr>
            <a:r>
              <a:rPr lang="fr"/>
              <a:t>Il comporte généralement des activités obligatoires, des activités semi-obligatoires, des activités facultatives.</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8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Le plan de travail</a:t>
            </a:r>
            <a:endParaRPr>
              <a:solidFill>
                <a:srgbClr val="1C4587"/>
              </a:solidFill>
            </a:endParaRPr>
          </a:p>
        </p:txBody>
      </p:sp>
      <p:pic>
        <p:nvPicPr>
          <p:cNvPr id="922" name="Google Shape;922;p86"/>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923" name="Google Shape;923;p86"/>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924" name="Google Shape;924;p86"/>
          <p:cNvSpPr txBox="1"/>
          <p:nvPr>
            <p:ph idx="1" type="body"/>
          </p:nvPr>
        </p:nvSpPr>
        <p:spPr>
          <a:xfrm>
            <a:off x="311700" y="1152475"/>
            <a:ext cx="8360700" cy="3416400"/>
          </a:xfrm>
          <a:prstGeom prst="rect">
            <a:avLst/>
          </a:prstGeom>
          <a:noFill/>
          <a:ln>
            <a:noFill/>
          </a:ln>
        </p:spPr>
        <p:txBody>
          <a:bodyPr anchorCtr="0" anchor="t" bIns="91425" lIns="91425" spcFirstLastPara="1" rIns="91425" wrap="square" tIns="91425">
            <a:normAutofit fontScale="92500" lnSpcReduction="10000"/>
          </a:bodyPr>
          <a:lstStyle/>
          <a:p>
            <a:pPr indent="-342900" lvl="0" marL="457200" rtl="0" algn="l">
              <a:lnSpc>
                <a:spcPct val="150000"/>
              </a:lnSpc>
              <a:spcBef>
                <a:spcPts val="0"/>
              </a:spcBef>
              <a:spcAft>
                <a:spcPts val="0"/>
              </a:spcAft>
              <a:buSzPct val="108108"/>
              <a:buChar char="●"/>
            </a:pPr>
            <a:r>
              <a:rPr lang="fr"/>
              <a:t>Fonctionnement possible</a:t>
            </a:r>
            <a:endParaRPr/>
          </a:p>
          <a:p>
            <a:pPr indent="-317500" lvl="1" marL="914400" rtl="0" algn="l">
              <a:lnSpc>
                <a:spcPct val="150000"/>
              </a:lnSpc>
              <a:spcBef>
                <a:spcPts val="0"/>
              </a:spcBef>
              <a:spcAft>
                <a:spcPts val="0"/>
              </a:spcAft>
              <a:buSzPct val="108108"/>
              <a:buChar char="○"/>
            </a:pPr>
            <a:r>
              <a:rPr lang="fr"/>
              <a:t>Une heure quotidienne de travail personnalisé</a:t>
            </a:r>
            <a:endParaRPr/>
          </a:p>
          <a:p>
            <a:pPr indent="-317500" lvl="1" marL="914400" rtl="0" algn="l">
              <a:lnSpc>
                <a:spcPct val="150000"/>
              </a:lnSpc>
              <a:spcBef>
                <a:spcPts val="0"/>
              </a:spcBef>
              <a:spcAft>
                <a:spcPts val="0"/>
              </a:spcAft>
              <a:buSzPct val="108108"/>
              <a:buChar char="○"/>
            </a:pPr>
            <a:r>
              <a:rPr lang="fr"/>
              <a:t>Pendant cette période, certains élèves effectuent du travail obligatoire : des approfondissements, des tests ou de la remédiation. D’autres effectuent des tâches (semi)facultatives. D’autres travaillent sur leur projet (exposé,...)</a:t>
            </a:r>
            <a:endParaRPr/>
          </a:p>
          <a:p>
            <a:pPr indent="-317500" lvl="1" marL="914400" rtl="0" algn="l">
              <a:lnSpc>
                <a:spcPct val="150000"/>
              </a:lnSpc>
              <a:spcBef>
                <a:spcPts val="0"/>
              </a:spcBef>
              <a:spcAft>
                <a:spcPts val="0"/>
              </a:spcAft>
              <a:buSzPct val="108108"/>
              <a:buChar char="○"/>
            </a:pPr>
            <a:r>
              <a:rPr lang="fr"/>
              <a:t>Les élèves reçoivent leur plan de travail en début de période (période fixée et institutionnalisée).</a:t>
            </a:r>
            <a:endParaRPr/>
          </a:p>
          <a:p>
            <a:pPr indent="-317500" lvl="1" marL="914400" rtl="0" algn="l">
              <a:lnSpc>
                <a:spcPct val="150000"/>
              </a:lnSpc>
              <a:spcBef>
                <a:spcPts val="0"/>
              </a:spcBef>
              <a:spcAft>
                <a:spcPts val="0"/>
              </a:spcAft>
              <a:buSzPct val="108108"/>
              <a:buChar char="○"/>
            </a:pPr>
            <a:r>
              <a:rPr lang="fr"/>
              <a:t>Chacun complète son nom et son prénom, puis, dépendant du degré d’autonomie, écrit les dates de début et de fin de période.</a:t>
            </a:r>
            <a:endParaRPr/>
          </a:p>
          <a:p>
            <a:pPr indent="-317500" lvl="1" marL="914400" rtl="0" algn="l">
              <a:lnSpc>
                <a:spcPct val="150000"/>
              </a:lnSpc>
              <a:spcBef>
                <a:spcPts val="0"/>
              </a:spcBef>
              <a:spcAft>
                <a:spcPts val="0"/>
              </a:spcAft>
              <a:buSzPct val="108108"/>
              <a:buChar char="○"/>
            </a:pPr>
            <a:r>
              <a:rPr lang="fr"/>
              <a:t>En fin de période, on reporte, au besoin, ce qui n’a pas été réalisé dans le plan de travail suivant.</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pic>
        <p:nvPicPr>
          <p:cNvPr id="929" name="Google Shape;929;p87"/>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930" name="Google Shape;930;p87"/>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id="931" name="Google Shape;931;p87"/>
          <p:cNvPicPr preferRelativeResize="0"/>
          <p:nvPr/>
        </p:nvPicPr>
        <p:blipFill rotWithShape="1">
          <a:blip r:embed="rId5">
            <a:alphaModFix/>
          </a:blip>
          <a:srcRect b="0" l="0" r="0" t="0"/>
          <a:stretch/>
        </p:blipFill>
        <p:spPr>
          <a:xfrm>
            <a:off x="0" y="56700"/>
            <a:ext cx="6843686" cy="4838700"/>
          </a:xfrm>
          <a:prstGeom prst="rect">
            <a:avLst/>
          </a:prstGeom>
          <a:noFill/>
          <a:ln>
            <a:noFill/>
          </a:ln>
        </p:spPr>
      </p:pic>
      <p:sp>
        <p:nvSpPr>
          <p:cNvPr id="932" name="Google Shape;932;p87"/>
          <p:cNvSpPr/>
          <p:nvPr/>
        </p:nvSpPr>
        <p:spPr>
          <a:xfrm rot="850066">
            <a:off x="6210984" y="764271"/>
            <a:ext cx="2979631" cy="1729308"/>
          </a:xfrm>
          <a:prstGeom prst="wedgeEllipseCallout">
            <a:avLst>
              <a:gd fmla="val -43178" name="adj1"/>
              <a:gd fmla="val 72311"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r" sz="1400" u="none" cap="none" strike="noStrike">
                <a:solidFill>
                  <a:srgbClr val="000000"/>
                </a:solidFill>
                <a:latin typeface="Arial"/>
                <a:ea typeface="Arial"/>
                <a:cs typeface="Arial"/>
                <a:sym typeface="Arial"/>
              </a:rPr>
              <a:t>Exemple en CM en milieu d’année.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fr" sz="1400" u="none" cap="none" strike="noStrike">
                <a:solidFill>
                  <a:srgbClr val="000000"/>
                </a:solidFill>
                <a:latin typeface="Arial"/>
                <a:ea typeface="Arial"/>
                <a:cs typeface="Arial"/>
                <a:sym typeface="Arial"/>
              </a:rPr>
              <a:t>Le plan est aussi construit en classe en fonction des besoins sur proposition des élèves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8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Le plan de travail, par quoi commencer ?</a:t>
            </a:r>
            <a:endParaRPr>
              <a:solidFill>
                <a:srgbClr val="1C4587"/>
              </a:solidFill>
            </a:endParaRPr>
          </a:p>
        </p:txBody>
      </p:sp>
      <p:pic>
        <p:nvPicPr>
          <p:cNvPr id="938" name="Google Shape;938;p88"/>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939" name="Google Shape;939;p88"/>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940" name="Google Shape;940;p88"/>
          <p:cNvSpPr txBox="1"/>
          <p:nvPr>
            <p:ph idx="1" type="body"/>
          </p:nvPr>
        </p:nvSpPr>
        <p:spPr>
          <a:xfrm>
            <a:off x="0" y="1104850"/>
            <a:ext cx="3973500" cy="3416400"/>
          </a:xfrm>
          <a:prstGeom prst="rect">
            <a:avLst/>
          </a:prstGeom>
          <a:noFill/>
          <a:ln>
            <a:noFill/>
          </a:ln>
        </p:spPr>
        <p:txBody>
          <a:bodyPr anchorCtr="0" anchor="t" bIns="91425" lIns="91425" spcFirstLastPara="1" rIns="91425" wrap="square" tIns="91425">
            <a:normAutofit/>
          </a:bodyPr>
          <a:lstStyle/>
          <a:p>
            <a:pPr indent="-323850" lvl="0" marL="457200" rtl="0" algn="l">
              <a:lnSpc>
                <a:spcPct val="130000"/>
              </a:lnSpc>
              <a:spcBef>
                <a:spcPts val="0"/>
              </a:spcBef>
              <a:spcAft>
                <a:spcPts val="0"/>
              </a:spcAft>
              <a:buSzPts val="1500"/>
              <a:buChar char="●"/>
            </a:pPr>
            <a:r>
              <a:rPr lang="fr" sz="1500"/>
              <a:t>Souvent, on conseille de commencer par la feuille de route… puis, petit à petit, tendre vers le plan de travail.</a:t>
            </a:r>
            <a:endParaRPr sz="1500"/>
          </a:p>
          <a:p>
            <a:pPr indent="-323850" lvl="0" marL="457200" rtl="0" algn="l">
              <a:lnSpc>
                <a:spcPct val="130000"/>
              </a:lnSpc>
              <a:spcBef>
                <a:spcPts val="0"/>
              </a:spcBef>
              <a:spcAft>
                <a:spcPts val="0"/>
              </a:spcAft>
              <a:buSzPts val="1500"/>
              <a:buChar char="●"/>
            </a:pPr>
            <a:r>
              <a:rPr lang="fr" sz="1500"/>
              <a:t>Sylvain Connac propose un tableau présentant ces trois outils, en détaillant le support présenté aux élèves, la nature des activités et de l’autonomie, le rôle de l’enseignant et les objectifs de l’outil.</a:t>
            </a:r>
            <a:endParaRPr sz="1500"/>
          </a:p>
        </p:txBody>
      </p:sp>
      <p:pic>
        <p:nvPicPr>
          <p:cNvPr id="941" name="Google Shape;941;p88"/>
          <p:cNvPicPr preferRelativeResize="0"/>
          <p:nvPr/>
        </p:nvPicPr>
        <p:blipFill rotWithShape="1">
          <a:blip r:embed="rId5">
            <a:alphaModFix/>
          </a:blip>
          <a:srcRect b="0" l="0" r="0" t="0"/>
          <a:stretch/>
        </p:blipFill>
        <p:spPr>
          <a:xfrm>
            <a:off x="3850500" y="1279525"/>
            <a:ext cx="5459424" cy="30670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8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Distanciel :    mercredi 13 décembre      9h – 12h</a:t>
            </a:r>
            <a:endParaRPr>
              <a:solidFill>
                <a:srgbClr val="1C4587"/>
              </a:solidFill>
            </a:endParaRPr>
          </a:p>
        </p:txBody>
      </p:sp>
      <p:sp>
        <p:nvSpPr>
          <p:cNvPr id="947" name="Google Shape;947;p8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fr"/>
              <a:t>Bilan du stage</a:t>
            </a:r>
            <a:endParaRPr/>
          </a:p>
          <a:p>
            <a:pPr indent="-342900" lvl="0" marL="457200" rtl="0" algn="l">
              <a:lnSpc>
                <a:spcPct val="150000"/>
              </a:lnSpc>
              <a:spcBef>
                <a:spcPts val="0"/>
              </a:spcBef>
              <a:spcAft>
                <a:spcPts val="0"/>
              </a:spcAft>
              <a:buSzPts val="1800"/>
              <a:buChar char="●"/>
            </a:pPr>
            <a:r>
              <a:rPr lang="fr"/>
              <a:t>Retour sur les essais de mise en œuvre </a:t>
            </a:r>
            <a:endParaRPr/>
          </a:p>
          <a:p>
            <a:pPr indent="-342900" lvl="0" marL="457200" rtl="0" algn="l">
              <a:lnSpc>
                <a:spcPct val="150000"/>
              </a:lnSpc>
              <a:spcBef>
                <a:spcPts val="0"/>
              </a:spcBef>
              <a:spcAft>
                <a:spcPts val="0"/>
              </a:spcAft>
              <a:buSzPts val="1800"/>
              <a:buChar char="●"/>
            </a:pPr>
            <a:r>
              <a:rPr lang="fr"/>
              <a:t>La différenciation</a:t>
            </a:r>
            <a:endParaRPr/>
          </a:p>
          <a:p>
            <a:pPr indent="-342900" lvl="0" marL="457200" rtl="0" algn="l">
              <a:lnSpc>
                <a:spcPct val="150000"/>
              </a:lnSpc>
              <a:spcBef>
                <a:spcPts val="0"/>
              </a:spcBef>
              <a:spcAft>
                <a:spcPts val="0"/>
              </a:spcAft>
              <a:buSzPts val="1800"/>
              <a:buChar char="●"/>
            </a:pPr>
            <a:r>
              <a:rPr lang="fr"/>
              <a:t>La classe flexible</a:t>
            </a:r>
            <a:endParaRPr/>
          </a:p>
          <a:p>
            <a:pPr indent="-342900" lvl="0" marL="457200" rtl="0" algn="l">
              <a:lnSpc>
                <a:spcPct val="150000"/>
              </a:lnSpc>
              <a:spcBef>
                <a:spcPts val="0"/>
              </a:spcBef>
              <a:spcAft>
                <a:spcPts val="0"/>
              </a:spcAft>
              <a:buSzPts val="1800"/>
              <a:buChar char="●"/>
            </a:pPr>
            <a:r>
              <a:rPr lang="fr"/>
              <a:t>Ma classe idéale</a:t>
            </a:r>
            <a:endParaRPr/>
          </a:p>
          <a:p>
            <a:pPr indent="-342900" lvl="0" marL="457200" rtl="0" algn="l">
              <a:lnSpc>
                <a:spcPct val="150000"/>
              </a:lnSpc>
              <a:spcBef>
                <a:spcPts val="0"/>
              </a:spcBef>
              <a:spcAft>
                <a:spcPts val="0"/>
              </a:spcAft>
              <a:buSzPts val="1800"/>
              <a:buChar char="●"/>
            </a:pPr>
            <a:r>
              <a:rPr lang="fr"/>
              <a:t>Le pitch</a:t>
            </a:r>
            <a:endParaRPr/>
          </a:p>
        </p:txBody>
      </p:sp>
      <p:pic>
        <p:nvPicPr>
          <p:cNvPr id="948" name="Google Shape;948;p89"/>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949" name="Google Shape;949;p89"/>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1. La scolarité inclusive</a:t>
            </a:r>
            <a:endParaRPr>
              <a:solidFill>
                <a:srgbClr val="1C4587"/>
              </a:solidFill>
            </a:endParaRPr>
          </a:p>
        </p:txBody>
      </p:sp>
      <p:sp>
        <p:nvSpPr>
          <p:cNvPr id="263" name="Google Shape;263;p9"/>
          <p:cNvSpPr txBox="1"/>
          <p:nvPr>
            <p:ph idx="1" type="body"/>
          </p:nvPr>
        </p:nvSpPr>
        <p:spPr>
          <a:xfrm>
            <a:off x="917050" y="1152475"/>
            <a:ext cx="7182900" cy="3416400"/>
          </a:xfrm>
          <a:prstGeom prst="rect">
            <a:avLst/>
          </a:prstGeom>
          <a:noFill/>
          <a:ln>
            <a:noFill/>
          </a:ln>
        </p:spPr>
        <p:txBody>
          <a:bodyPr anchorCtr="0" anchor="t" bIns="91425" lIns="91425" spcFirstLastPara="1" rIns="91425" wrap="square" tIns="91425">
            <a:normAutofit fontScale="85000" lnSpcReduction="10000"/>
          </a:bodyPr>
          <a:lstStyle/>
          <a:p>
            <a:pPr indent="0" lvl="0" marL="0" rtl="0" algn="just">
              <a:lnSpc>
                <a:spcPct val="150000"/>
              </a:lnSpc>
              <a:spcBef>
                <a:spcPts val="0"/>
              </a:spcBef>
              <a:spcAft>
                <a:spcPts val="0"/>
              </a:spcAft>
              <a:buClr>
                <a:schemeClr val="dk1"/>
              </a:buClr>
              <a:buSzPct val="61110"/>
              <a:buFont typeface="Arial"/>
              <a:buNone/>
            </a:pPr>
            <a:r>
              <a:rPr lang="fr">
                <a:highlight>
                  <a:srgbClr val="FFFF00"/>
                </a:highlight>
              </a:rPr>
              <a:t>Depuis la loi de 2005 sur le handicap</a:t>
            </a:r>
            <a:r>
              <a:rPr lang="fr"/>
              <a:t>, la question de l’inclusion scolaire n’est plus une option.</a:t>
            </a:r>
            <a:endParaRPr/>
          </a:p>
          <a:p>
            <a:pPr indent="0" lvl="0" marL="0" rtl="0" algn="just">
              <a:lnSpc>
                <a:spcPct val="150000"/>
              </a:lnSpc>
              <a:spcBef>
                <a:spcPts val="0"/>
              </a:spcBef>
              <a:spcAft>
                <a:spcPts val="0"/>
              </a:spcAft>
              <a:buClr>
                <a:schemeClr val="dk1"/>
              </a:buClr>
              <a:buSzPct val="61110"/>
              <a:buFont typeface="Arial"/>
              <a:buNone/>
            </a:pPr>
            <a:r>
              <a:t/>
            </a:r>
            <a:endParaRPr/>
          </a:p>
          <a:p>
            <a:pPr indent="0" lvl="0" marL="0" rtl="0" algn="just">
              <a:lnSpc>
                <a:spcPct val="150000"/>
              </a:lnSpc>
              <a:spcBef>
                <a:spcPts val="0"/>
              </a:spcBef>
              <a:spcAft>
                <a:spcPts val="0"/>
              </a:spcAft>
              <a:buSzPct val="117647"/>
              <a:buNone/>
            </a:pPr>
            <a:r>
              <a:rPr lang="fr"/>
              <a:t>De fait, cela a fortement réinterrogé les pratiques d’enseignement. Des stratégies, des adaptations ont dû être mises en place par les enseignants et les établissements pour accueillir ces élèves à besoins particuliers. </a:t>
            </a:r>
            <a:r>
              <a:rPr lang="fr">
                <a:highlight>
                  <a:srgbClr val="FFFF00"/>
                </a:highlight>
              </a:rPr>
              <a:t>D’où la nécessité de réinterroger les rythmes au sens large ainsi que les aménagements de l’espace dans et hors la classe.</a:t>
            </a:r>
            <a:endParaRPr>
              <a:highlight>
                <a:srgbClr val="FFFF00"/>
              </a:highlight>
            </a:endParaRPr>
          </a:p>
          <a:p>
            <a:pPr indent="0" lvl="0" marL="0" rtl="0" algn="just">
              <a:lnSpc>
                <a:spcPct val="150000"/>
              </a:lnSpc>
              <a:spcBef>
                <a:spcPts val="0"/>
              </a:spcBef>
              <a:spcAft>
                <a:spcPts val="0"/>
              </a:spcAft>
              <a:buSzPct val="117647"/>
              <a:buNone/>
            </a:pPr>
            <a:r>
              <a:t/>
            </a:r>
            <a:endParaRPr/>
          </a:p>
          <a:p>
            <a:pPr indent="0" lvl="0" marL="0" rtl="0" algn="just">
              <a:lnSpc>
                <a:spcPct val="150000"/>
              </a:lnSpc>
              <a:spcBef>
                <a:spcPts val="0"/>
              </a:spcBef>
              <a:spcAft>
                <a:spcPts val="0"/>
              </a:spcAft>
              <a:buSzPct val="117647"/>
              <a:buNone/>
            </a:pPr>
            <a:r>
              <a:rPr lang="fr"/>
              <a:t>La notion de </a:t>
            </a:r>
            <a:r>
              <a:rPr b="1" lang="fr"/>
              <a:t>l’accessibilité</a:t>
            </a:r>
            <a:r>
              <a:rPr lang="fr"/>
              <a:t> pour tous devient une évidence.</a:t>
            </a:r>
            <a:endParaRPr/>
          </a:p>
        </p:txBody>
      </p:sp>
      <p:pic>
        <p:nvPicPr>
          <p:cNvPr id="264" name="Google Shape;264;p9"/>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265" name="Google Shape;265;p9"/>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pic>
        <p:nvPicPr>
          <p:cNvPr id="954" name="Google Shape;954;p90"/>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955" name="Google Shape;955;p90"/>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
        <p:nvSpPr>
          <p:cNvPr id="956" name="Google Shape;956;p9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Les métiers du stage</a:t>
            </a:r>
            <a:endParaRPr>
              <a:solidFill>
                <a:srgbClr val="1C4587"/>
              </a:solidFill>
            </a:endParaRPr>
          </a:p>
        </p:txBody>
      </p:sp>
      <p:sp>
        <p:nvSpPr>
          <p:cNvPr id="957" name="Google Shape;957;p90"/>
          <p:cNvSpPr txBox="1"/>
          <p:nvPr>
            <p:ph idx="1" type="body"/>
          </p:nvPr>
        </p:nvSpPr>
        <p:spPr>
          <a:xfrm>
            <a:off x="304800" y="1165622"/>
            <a:ext cx="8686800" cy="3394500"/>
          </a:xfrm>
          <a:prstGeom prst="rect">
            <a:avLst/>
          </a:prstGeom>
          <a:noFill/>
          <a:ln>
            <a:noFill/>
          </a:ln>
        </p:spPr>
        <p:txBody>
          <a:bodyPr anchorCtr="0" anchor="t" bIns="91425" lIns="91425" spcFirstLastPara="1" rIns="91425" wrap="square" tIns="91425">
            <a:normAutofit/>
          </a:bodyPr>
          <a:lstStyle/>
          <a:p>
            <a:pPr indent="-355600" lvl="0" marL="457200" rtl="0" algn="l">
              <a:lnSpc>
                <a:spcPct val="150000"/>
              </a:lnSpc>
              <a:spcBef>
                <a:spcPts val="0"/>
              </a:spcBef>
              <a:spcAft>
                <a:spcPts val="0"/>
              </a:spcAft>
              <a:buClr>
                <a:srgbClr val="666666"/>
              </a:buClr>
              <a:buSzPts val="2000"/>
              <a:buChar char="●"/>
            </a:pPr>
            <a:r>
              <a:rPr lang="fr" sz="2000">
                <a:solidFill>
                  <a:srgbClr val="666666"/>
                </a:solidFill>
              </a:rPr>
              <a:t>Collectionneur de mots</a:t>
            </a:r>
            <a:endParaRPr sz="2000">
              <a:solidFill>
                <a:srgbClr val="666666"/>
              </a:solidFill>
            </a:endParaRPr>
          </a:p>
          <a:p>
            <a:pPr indent="-355600" lvl="0" marL="457200" rtl="0" algn="l">
              <a:lnSpc>
                <a:spcPct val="150000"/>
              </a:lnSpc>
              <a:spcBef>
                <a:spcPts val="1000"/>
              </a:spcBef>
              <a:spcAft>
                <a:spcPts val="0"/>
              </a:spcAft>
              <a:buClr>
                <a:srgbClr val="666666"/>
              </a:buClr>
              <a:buSzPts val="2000"/>
              <a:buChar char="●"/>
            </a:pPr>
            <a:r>
              <a:rPr lang="fr" sz="2000">
                <a:solidFill>
                  <a:srgbClr val="666666"/>
                </a:solidFill>
              </a:rPr>
              <a:t>Collectionneur d’outils</a:t>
            </a:r>
            <a:endParaRPr sz="2000">
              <a:solidFill>
                <a:srgbClr val="666666"/>
              </a:solidFill>
            </a:endParaRPr>
          </a:p>
          <a:p>
            <a:pPr indent="-355600" lvl="0" marL="457200" rtl="0" algn="l">
              <a:lnSpc>
                <a:spcPct val="150000"/>
              </a:lnSpc>
              <a:spcBef>
                <a:spcPts val="1000"/>
              </a:spcBef>
              <a:spcAft>
                <a:spcPts val="0"/>
              </a:spcAft>
              <a:buClr>
                <a:srgbClr val="666666"/>
              </a:buClr>
              <a:buSzPts val="2000"/>
              <a:buChar char="●"/>
            </a:pPr>
            <a:r>
              <a:rPr lang="fr" sz="2000">
                <a:solidFill>
                  <a:srgbClr val="666666"/>
                </a:solidFill>
              </a:rPr>
              <a:t>Collectionneur d’émotions</a:t>
            </a:r>
            <a:endParaRPr sz="2000">
              <a:solidFill>
                <a:srgbClr val="666666"/>
              </a:solidFill>
            </a:endParaRPr>
          </a:p>
          <a:p>
            <a:pPr indent="-355600" lvl="0" marL="457200" rtl="0" algn="l">
              <a:lnSpc>
                <a:spcPct val="150000"/>
              </a:lnSpc>
              <a:spcBef>
                <a:spcPts val="1000"/>
              </a:spcBef>
              <a:spcAft>
                <a:spcPts val="0"/>
              </a:spcAft>
              <a:buClr>
                <a:srgbClr val="666666"/>
              </a:buClr>
              <a:buSzPts val="2000"/>
              <a:buChar char="●"/>
            </a:pPr>
            <a:r>
              <a:rPr lang="fr" sz="2000">
                <a:solidFill>
                  <a:srgbClr val="666666"/>
                </a:solidFill>
              </a:rPr>
              <a:t>Photographe</a:t>
            </a:r>
            <a:endParaRPr sz="2000">
              <a:solidFill>
                <a:srgbClr val="666666"/>
              </a:solidFill>
            </a:endParaRPr>
          </a:p>
          <a:p>
            <a:pPr indent="-355600" lvl="0" marL="457200" rtl="0" algn="l">
              <a:lnSpc>
                <a:spcPct val="150000"/>
              </a:lnSpc>
              <a:spcBef>
                <a:spcPts val="1000"/>
              </a:spcBef>
              <a:spcAft>
                <a:spcPts val="1000"/>
              </a:spcAft>
              <a:buClr>
                <a:srgbClr val="666666"/>
              </a:buClr>
              <a:buSzPts val="2000"/>
              <a:buChar char="●"/>
            </a:pPr>
            <a:r>
              <a:rPr lang="fr" sz="2000">
                <a:solidFill>
                  <a:srgbClr val="666666"/>
                </a:solidFill>
              </a:rPr>
              <a:t>Critique de stage</a:t>
            </a:r>
            <a:endParaRPr sz="2000">
              <a:solidFill>
                <a:srgbClr val="666666"/>
              </a:solidFill>
              <a:latin typeface="Comic Sans MS"/>
              <a:ea typeface="Comic Sans MS"/>
              <a:cs typeface="Comic Sans MS"/>
              <a:sym typeface="Comic Sans MS"/>
            </a:endParaRPr>
          </a:p>
        </p:txBody>
      </p:sp>
      <p:pic>
        <p:nvPicPr>
          <p:cNvPr id="958" name="Google Shape;958;p90"/>
          <p:cNvPicPr preferRelativeResize="0"/>
          <p:nvPr/>
        </p:nvPicPr>
        <p:blipFill rotWithShape="1">
          <a:blip r:embed="rId5">
            <a:alphaModFix/>
          </a:blip>
          <a:srcRect b="0" l="0" r="0" t="0"/>
          <a:stretch/>
        </p:blipFill>
        <p:spPr>
          <a:xfrm>
            <a:off x="6714993" y="242675"/>
            <a:ext cx="1543542" cy="1554031"/>
          </a:xfrm>
          <a:prstGeom prst="rect">
            <a:avLst/>
          </a:prstGeom>
          <a:noFill/>
          <a:ln>
            <a:noFill/>
          </a:ln>
        </p:spPr>
      </p:pic>
      <p:pic>
        <p:nvPicPr>
          <p:cNvPr id="959" name="Google Shape;959;p90"/>
          <p:cNvPicPr preferRelativeResize="0"/>
          <p:nvPr/>
        </p:nvPicPr>
        <p:blipFill rotWithShape="1">
          <a:blip r:embed="rId6">
            <a:alphaModFix/>
          </a:blip>
          <a:srcRect b="0" l="0" r="0" t="0"/>
          <a:stretch/>
        </p:blipFill>
        <p:spPr>
          <a:xfrm>
            <a:off x="5667532" y="1025193"/>
            <a:ext cx="1744311" cy="1570314"/>
          </a:xfrm>
          <a:prstGeom prst="rect">
            <a:avLst/>
          </a:prstGeom>
          <a:noFill/>
          <a:ln>
            <a:noFill/>
          </a:ln>
        </p:spPr>
      </p:pic>
      <p:pic>
        <p:nvPicPr>
          <p:cNvPr id="960" name="Google Shape;960;p90"/>
          <p:cNvPicPr preferRelativeResize="0"/>
          <p:nvPr/>
        </p:nvPicPr>
        <p:blipFill rotWithShape="1">
          <a:blip r:embed="rId7">
            <a:alphaModFix/>
          </a:blip>
          <a:srcRect b="0" l="0" r="0" t="0"/>
          <a:stretch/>
        </p:blipFill>
        <p:spPr>
          <a:xfrm>
            <a:off x="4676109" y="1746689"/>
            <a:ext cx="1570314" cy="1570314"/>
          </a:xfrm>
          <a:prstGeom prst="rect">
            <a:avLst/>
          </a:prstGeom>
          <a:noFill/>
          <a:ln>
            <a:noFill/>
          </a:ln>
        </p:spPr>
      </p:pic>
      <p:pic>
        <p:nvPicPr>
          <p:cNvPr id="961" name="Google Shape;961;p90"/>
          <p:cNvPicPr preferRelativeResize="0"/>
          <p:nvPr/>
        </p:nvPicPr>
        <p:blipFill rotWithShape="1">
          <a:blip r:embed="rId8">
            <a:alphaModFix/>
          </a:blip>
          <a:srcRect b="0" l="0" r="0" t="0"/>
          <a:stretch/>
        </p:blipFill>
        <p:spPr>
          <a:xfrm>
            <a:off x="3980804" y="2427694"/>
            <a:ext cx="1395942" cy="1395942"/>
          </a:xfrm>
          <a:prstGeom prst="rect">
            <a:avLst/>
          </a:prstGeom>
          <a:noFill/>
          <a:ln>
            <a:noFill/>
          </a:ln>
        </p:spPr>
      </p:pic>
      <p:pic>
        <p:nvPicPr>
          <p:cNvPr id="962" name="Google Shape;962;p90"/>
          <p:cNvPicPr preferRelativeResize="0"/>
          <p:nvPr/>
        </p:nvPicPr>
        <p:blipFill rotWithShape="1">
          <a:blip r:embed="rId9">
            <a:alphaModFix/>
          </a:blip>
          <a:srcRect b="14490" l="17510" r="17491" t="8181"/>
          <a:stretch/>
        </p:blipFill>
        <p:spPr>
          <a:xfrm>
            <a:off x="3098982" y="3615471"/>
            <a:ext cx="2393025" cy="1312894"/>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9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Distanciel :    mercredi 13 décembre</a:t>
            </a:r>
            <a:endParaRPr>
              <a:solidFill>
                <a:srgbClr val="1C4587"/>
              </a:solidFill>
            </a:endParaRPr>
          </a:p>
        </p:txBody>
      </p:sp>
      <p:sp>
        <p:nvSpPr>
          <p:cNvPr id="968" name="Google Shape;968;p9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fr"/>
              <a:t>Quelques mises en œuvre ?</a:t>
            </a:r>
            <a:endParaRPr/>
          </a:p>
          <a:p>
            <a:pPr indent="0" lvl="0" marL="114300" rtl="0" algn="l">
              <a:lnSpc>
                <a:spcPct val="150000"/>
              </a:lnSpc>
              <a:spcBef>
                <a:spcPts val="0"/>
              </a:spcBef>
              <a:spcAft>
                <a:spcPts val="0"/>
              </a:spcAft>
              <a:buSzPts val="1800"/>
              <a:buNone/>
            </a:pPr>
            <a:r>
              <a:rPr lang="fr"/>
              <a:t>      - aménagement des espaces</a:t>
            </a:r>
            <a:endParaRPr/>
          </a:p>
          <a:p>
            <a:pPr indent="0" lvl="0" marL="114300" rtl="0" algn="l">
              <a:lnSpc>
                <a:spcPct val="150000"/>
              </a:lnSpc>
              <a:spcBef>
                <a:spcPts val="0"/>
              </a:spcBef>
              <a:spcAft>
                <a:spcPts val="0"/>
              </a:spcAft>
              <a:buSzPts val="1800"/>
              <a:buNone/>
            </a:pPr>
            <a:r>
              <a:rPr lang="fr"/>
              <a:t>      - enseigner différemment (ateliers, centres d’autonomie…)</a:t>
            </a:r>
            <a:endParaRPr/>
          </a:p>
          <a:p>
            <a:pPr indent="0" lvl="0" marL="114300" rtl="0" algn="l">
              <a:lnSpc>
                <a:spcPct val="150000"/>
              </a:lnSpc>
              <a:spcBef>
                <a:spcPts val="0"/>
              </a:spcBef>
              <a:spcAft>
                <a:spcPts val="0"/>
              </a:spcAft>
              <a:buSzPts val="1800"/>
              <a:buNone/>
            </a:pPr>
            <a:r>
              <a:t/>
            </a:r>
            <a:endParaRPr/>
          </a:p>
          <a:p>
            <a:pPr indent="-342900" lvl="0" marL="457200" rtl="0" algn="l">
              <a:lnSpc>
                <a:spcPct val="150000"/>
              </a:lnSpc>
              <a:spcBef>
                <a:spcPts val="0"/>
              </a:spcBef>
              <a:spcAft>
                <a:spcPts val="0"/>
              </a:spcAft>
              <a:buSzPts val="1800"/>
              <a:buChar char="●"/>
            </a:pPr>
            <a:r>
              <a:rPr lang="fr"/>
              <a:t>Des projections d’aménagement des espaces ? De travail en ateliers ou en centres ? </a:t>
            </a:r>
            <a:endParaRPr/>
          </a:p>
        </p:txBody>
      </p:sp>
      <p:pic>
        <p:nvPicPr>
          <p:cNvPr id="969" name="Google Shape;969;p91"/>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970" name="Google Shape;970;p91"/>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9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La différenciation : émergence des représentations</a:t>
            </a:r>
            <a:endParaRPr>
              <a:solidFill>
                <a:srgbClr val="1C4587"/>
              </a:solidFill>
            </a:endParaRPr>
          </a:p>
        </p:txBody>
      </p:sp>
      <p:pic>
        <p:nvPicPr>
          <p:cNvPr id="976" name="Google Shape;976;p92"/>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977" name="Google Shape;977;p92"/>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id="978" name="Google Shape;978;p92"/>
          <p:cNvPicPr preferRelativeResize="0"/>
          <p:nvPr/>
        </p:nvPicPr>
        <p:blipFill rotWithShape="1">
          <a:blip r:embed="rId5">
            <a:alphaModFix/>
          </a:blip>
          <a:srcRect b="0" l="0" r="0" t="0"/>
          <a:stretch/>
        </p:blipFill>
        <p:spPr>
          <a:xfrm>
            <a:off x="1589950" y="1170125"/>
            <a:ext cx="5228429" cy="2941451"/>
          </a:xfrm>
          <a:prstGeom prst="rect">
            <a:avLst/>
          </a:prstGeom>
          <a:noFill/>
          <a:ln>
            <a:noFill/>
          </a:ln>
        </p:spPr>
      </p:pic>
      <p:pic>
        <p:nvPicPr>
          <p:cNvPr id="979" name="Google Shape;979;p92"/>
          <p:cNvPicPr preferRelativeResize="0"/>
          <p:nvPr/>
        </p:nvPicPr>
        <p:blipFill rotWithShape="1">
          <a:blip r:embed="rId6">
            <a:alphaModFix/>
          </a:blip>
          <a:srcRect b="0" l="0" r="0" t="0"/>
          <a:stretch/>
        </p:blipFill>
        <p:spPr>
          <a:xfrm>
            <a:off x="7454975" y="2930176"/>
            <a:ext cx="1222425" cy="1233775"/>
          </a:xfrm>
          <a:prstGeom prst="rect">
            <a:avLst/>
          </a:prstGeom>
          <a:noFill/>
          <a:ln>
            <a:noFill/>
          </a:ln>
        </p:spPr>
      </p:pic>
      <p:sp>
        <p:nvSpPr>
          <p:cNvPr id="980" name="Google Shape;980;p92"/>
          <p:cNvSpPr txBox="1"/>
          <p:nvPr/>
        </p:nvSpPr>
        <p:spPr>
          <a:xfrm>
            <a:off x="7031775" y="4281288"/>
            <a:ext cx="2187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 sz="1400" u="none" cap="none" strike="noStrike">
                <a:solidFill>
                  <a:srgbClr val="000000"/>
                </a:solidFill>
                <a:latin typeface="Comic Sans MS"/>
                <a:ea typeface="Comic Sans MS"/>
                <a:cs typeface="Comic Sans MS"/>
                <a:sym typeface="Comic Sans MS"/>
              </a:rPr>
              <a:t>https://urlz.fr/jW7h</a:t>
            </a:r>
            <a:endParaRPr b="0" i="0" sz="1400" u="none" cap="none" strike="noStrike">
              <a:solidFill>
                <a:srgbClr val="000000"/>
              </a:solidFill>
              <a:latin typeface="Comic Sans MS"/>
              <a:ea typeface="Comic Sans MS"/>
              <a:cs typeface="Comic Sans MS"/>
              <a:sym typeface="Comic Sans MS"/>
            </a:endParaRPr>
          </a:p>
        </p:txBody>
      </p:sp>
      <p:sp>
        <p:nvSpPr>
          <p:cNvPr id="981" name="Google Shape;981;p92"/>
          <p:cNvSpPr txBox="1"/>
          <p:nvPr/>
        </p:nvSpPr>
        <p:spPr>
          <a:xfrm>
            <a:off x="0" y="1419952"/>
            <a:ext cx="216950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 sz="1800" u="none" cap="none" strike="noStrike">
                <a:solidFill>
                  <a:srgbClr val="0070C0"/>
                </a:solidFill>
                <a:latin typeface="Arial"/>
                <a:ea typeface="Arial"/>
                <a:cs typeface="Arial"/>
                <a:sym typeface="Arial"/>
              </a:rPr>
              <a:t>Vidéo Canotech 2</a:t>
            </a:r>
            <a:endParaRPr/>
          </a:p>
        </p:txBody>
      </p:sp>
      <p:sp>
        <p:nvSpPr>
          <p:cNvPr id="982" name="Google Shape;982;p92"/>
          <p:cNvSpPr txBox="1"/>
          <p:nvPr/>
        </p:nvSpPr>
        <p:spPr>
          <a:xfrm>
            <a:off x="78076" y="3761238"/>
            <a:ext cx="486864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 sz="2400" u="none" cap="none" strike="noStrike">
                <a:solidFill>
                  <a:srgbClr val="0070C0"/>
                </a:solidFill>
                <a:latin typeface="Arial"/>
                <a:ea typeface="Arial"/>
                <a:cs typeface="Arial"/>
                <a:sym typeface="Arial"/>
              </a:rPr>
              <a:t>Vidéos :</a:t>
            </a:r>
            <a:endParaRPr/>
          </a:p>
          <a:p>
            <a:pPr indent="0" lvl="0" marL="0" marR="0" rtl="0" algn="l">
              <a:lnSpc>
                <a:spcPct val="100000"/>
              </a:lnSpc>
              <a:spcBef>
                <a:spcPts val="0"/>
              </a:spcBef>
              <a:spcAft>
                <a:spcPts val="0"/>
              </a:spcAft>
              <a:buNone/>
            </a:pPr>
            <a:r>
              <a:rPr b="1" i="0" lang="fr" sz="2400" u="none" cap="none" strike="noStrike">
                <a:solidFill>
                  <a:srgbClr val="0070C0"/>
                </a:solidFill>
                <a:latin typeface="Arial"/>
                <a:ea typeface="Arial"/>
                <a:cs typeface="Arial"/>
                <a:sym typeface="Arial"/>
              </a:rPr>
              <a:t>- différencier par les outils</a:t>
            </a:r>
            <a:endParaRPr/>
          </a:p>
          <a:p>
            <a:pPr indent="0" lvl="0" marL="0" marR="0" rtl="0" algn="l">
              <a:lnSpc>
                <a:spcPct val="100000"/>
              </a:lnSpc>
              <a:spcBef>
                <a:spcPts val="0"/>
              </a:spcBef>
              <a:spcAft>
                <a:spcPts val="0"/>
              </a:spcAft>
              <a:buNone/>
            </a:pPr>
            <a:r>
              <a:rPr b="1" i="0" lang="fr" sz="2400" u="none" cap="none" strike="noStrike">
                <a:solidFill>
                  <a:srgbClr val="0070C0"/>
                </a:solidFill>
                <a:latin typeface="Arial"/>
                <a:ea typeface="Arial"/>
                <a:cs typeface="Arial"/>
                <a:sym typeface="Arial"/>
              </a:rPr>
              <a:t>- par les productions des élèves</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93"/>
          <p:cNvSpPr txBox="1"/>
          <p:nvPr>
            <p:ph type="title"/>
          </p:nvPr>
        </p:nvSpPr>
        <p:spPr>
          <a:xfrm>
            <a:off x="2185105" y="71175"/>
            <a:ext cx="4505627"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Activité Différenciation</a:t>
            </a:r>
            <a:endParaRPr>
              <a:solidFill>
                <a:srgbClr val="1C4587"/>
              </a:solidFill>
            </a:endParaRPr>
          </a:p>
        </p:txBody>
      </p:sp>
      <p:pic>
        <p:nvPicPr>
          <p:cNvPr id="988" name="Google Shape;988;p93"/>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989" name="Google Shape;989;p93"/>
          <p:cNvPicPr preferRelativeResize="0"/>
          <p:nvPr/>
        </p:nvPicPr>
        <p:blipFill rotWithShape="1">
          <a:blip r:embed="rId4">
            <a:alphaModFix/>
          </a:blip>
          <a:srcRect b="15405" l="0" r="0" t="21251"/>
          <a:stretch/>
        </p:blipFill>
        <p:spPr>
          <a:xfrm>
            <a:off x="8127525" y="0"/>
            <a:ext cx="1016475" cy="643875"/>
          </a:xfrm>
          <a:prstGeom prst="rect">
            <a:avLst/>
          </a:prstGeom>
          <a:noFill/>
          <a:ln>
            <a:noFill/>
          </a:ln>
        </p:spPr>
      </p:pic>
      <p:pic>
        <p:nvPicPr>
          <p:cNvPr descr="Une image contenant texte, capture d’écran, Police, nombre&#10;&#10;Description générée automatiquement" id="990" name="Google Shape;990;p93"/>
          <p:cNvPicPr preferRelativeResize="0"/>
          <p:nvPr/>
        </p:nvPicPr>
        <p:blipFill rotWithShape="1">
          <a:blip r:embed="rId5">
            <a:alphaModFix/>
          </a:blip>
          <a:srcRect b="0" l="0" r="0" t="0"/>
          <a:stretch/>
        </p:blipFill>
        <p:spPr>
          <a:xfrm>
            <a:off x="1388171" y="619597"/>
            <a:ext cx="6589202" cy="3126312"/>
          </a:xfrm>
          <a:prstGeom prst="rect">
            <a:avLst/>
          </a:prstGeom>
          <a:noFill/>
          <a:ln>
            <a:noFill/>
          </a:ln>
        </p:spPr>
      </p:pic>
      <p:pic>
        <p:nvPicPr>
          <p:cNvPr descr="Une image contenant texte, capture d’écran, ligne, Police&#10;&#10;Description générée automatiquement" id="991" name="Google Shape;991;p93"/>
          <p:cNvPicPr preferRelativeResize="0"/>
          <p:nvPr/>
        </p:nvPicPr>
        <p:blipFill rotWithShape="1">
          <a:blip r:embed="rId6">
            <a:alphaModFix/>
          </a:blip>
          <a:srcRect b="0" l="0" r="0" t="0"/>
          <a:stretch/>
        </p:blipFill>
        <p:spPr>
          <a:xfrm>
            <a:off x="1388171" y="3745909"/>
            <a:ext cx="6589202" cy="1145667"/>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9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Les quatre axes ou portes d’entrée</a:t>
            </a:r>
            <a:endParaRPr>
              <a:solidFill>
                <a:srgbClr val="1C4587"/>
              </a:solidFill>
            </a:endParaRPr>
          </a:p>
        </p:txBody>
      </p:sp>
      <p:sp>
        <p:nvSpPr>
          <p:cNvPr id="997" name="Google Shape;997;p94"/>
          <p:cNvSpPr txBox="1"/>
          <p:nvPr>
            <p:ph idx="1" type="body"/>
          </p:nvPr>
        </p:nvSpPr>
        <p:spPr>
          <a:xfrm>
            <a:off x="311700" y="1152475"/>
            <a:ext cx="8011800" cy="2716200"/>
          </a:xfrm>
          <a:prstGeom prst="rect">
            <a:avLst/>
          </a:prstGeom>
          <a:noFill/>
          <a:ln>
            <a:noFill/>
          </a:ln>
        </p:spPr>
        <p:txBody>
          <a:bodyPr anchorCtr="0" anchor="t" bIns="91425" lIns="91425" spcFirstLastPara="1" rIns="91425" wrap="square" tIns="91425">
            <a:normAutofit fontScale="92500" lnSpcReduction="10000"/>
          </a:bodyPr>
          <a:lstStyle/>
          <a:p>
            <a:pPr indent="0" lvl="0" marL="0" rtl="0" algn="l">
              <a:lnSpc>
                <a:spcPct val="150000"/>
              </a:lnSpc>
              <a:spcBef>
                <a:spcPts val="0"/>
              </a:spcBef>
              <a:spcAft>
                <a:spcPts val="0"/>
              </a:spcAft>
              <a:buSzPct val="61405"/>
              <a:buNone/>
            </a:pPr>
            <a:r>
              <a:rPr lang="fr" sz="1500"/>
              <a:t>La différenciation est un moyen pour l’enseignant de prendre en compte la diversité des élèves dans la logique d’une école inclusive. En situation d’apprentissage, comme en situation d’évaluation, plusieurs axes ou portes d’entrées dans la différenciation sont à envisager :</a:t>
            </a:r>
            <a:endParaRPr sz="1500"/>
          </a:p>
          <a:p>
            <a:pPr indent="0" lvl="0" marL="0" rtl="0" algn="l">
              <a:lnSpc>
                <a:spcPct val="150000"/>
              </a:lnSpc>
              <a:spcBef>
                <a:spcPts val="0"/>
              </a:spcBef>
              <a:spcAft>
                <a:spcPts val="0"/>
              </a:spcAft>
              <a:buClr>
                <a:schemeClr val="dk1"/>
              </a:buClr>
              <a:buSzPct val="76756"/>
              <a:buFont typeface="Arial"/>
              <a:buNone/>
            </a:pPr>
            <a:r>
              <a:t/>
            </a:r>
            <a:endParaRPr sz="1200"/>
          </a:p>
          <a:p>
            <a:pPr indent="-304800" lvl="0" marL="457200" rtl="0" algn="l">
              <a:lnSpc>
                <a:spcPct val="150000"/>
              </a:lnSpc>
              <a:spcBef>
                <a:spcPts val="0"/>
              </a:spcBef>
              <a:spcAft>
                <a:spcPts val="0"/>
              </a:spcAft>
              <a:buSzPct val="92664"/>
              <a:buChar char="●"/>
            </a:pPr>
            <a:r>
              <a:rPr lang="fr" sz="1400"/>
              <a:t>La différenciation au niveau des </a:t>
            </a:r>
            <a:r>
              <a:rPr b="1" lang="fr" sz="1400">
                <a:solidFill>
                  <a:srgbClr val="7030A0"/>
                </a:solidFill>
              </a:rPr>
              <a:t>contenus</a:t>
            </a:r>
            <a:r>
              <a:rPr lang="fr" sz="1400"/>
              <a:t>, c’est-à-dire ce sur quoi la tâche va porter ;</a:t>
            </a:r>
            <a:endParaRPr sz="1400"/>
          </a:p>
          <a:p>
            <a:pPr indent="-304800" lvl="0" marL="457200" rtl="0" algn="l">
              <a:lnSpc>
                <a:spcPct val="150000"/>
              </a:lnSpc>
              <a:spcBef>
                <a:spcPts val="0"/>
              </a:spcBef>
              <a:spcAft>
                <a:spcPts val="0"/>
              </a:spcAft>
              <a:buSzPct val="92664"/>
              <a:buChar char="●"/>
            </a:pPr>
            <a:r>
              <a:rPr lang="fr" sz="1400"/>
              <a:t>La différenciation des </a:t>
            </a:r>
            <a:r>
              <a:rPr b="1" lang="fr" sz="1400">
                <a:solidFill>
                  <a:srgbClr val="7030A0"/>
                </a:solidFill>
              </a:rPr>
              <a:t>productions</a:t>
            </a:r>
            <a:r>
              <a:rPr lang="fr" sz="1400"/>
              <a:t> que vont fournir les élèves, leurs résultats ; </a:t>
            </a:r>
            <a:r>
              <a:rPr b="1" lang="fr" sz="1400">
                <a:solidFill>
                  <a:srgbClr val="0070C0"/>
                </a:solidFill>
              </a:rPr>
              <a:t>(productions)</a:t>
            </a:r>
            <a:endParaRPr b="1" sz="1400">
              <a:solidFill>
                <a:srgbClr val="0070C0"/>
              </a:solidFill>
            </a:endParaRPr>
          </a:p>
          <a:p>
            <a:pPr indent="-304800" lvl="0" marL="457200" rtl="0" algn="l">
              <a:lnSpc>
                <a:spcPct val="150000"/>
              </a:lnSpc>
              <a:spcBef>
                <a:spcPts val="0"/>
              </a:spcBef>
              <a:spcAft>
                <a:spcPts val="0"/>
              </a:spcAft>
              <a:buSzPct val="92664"/>
              <a:buChar char="●"/>
            </a:pPr>
            <a:r>
              <a:rPr lang="fr" sz="1400"/>
              <a:t>Les </a:t>
            </a:r>
            <a:r>
              <a:rPr b="1" lang="fr" sz="1400">
                <a:solidFill>
                  <a:srgbClr val="7030A0"/>
                </a:solidFill>
              </a:rPr>
              <a:t>processus</a:t>
            </a:r>
            <a:r>
              <a:rPr lang="fr" sz="1400"/>
              <a:t> où il s’agit d’appréhender comment la tâche va être exécutée </a:t>
            </a:r>
            <a:r>
              <a:rPr b="1" lang="fr" sz="1400">
                <a:solidFill>
                  <a:srgbClr val="0070C0"/>
                </a:solidFill>
              </a:rPr>
              <a:t>(outils)</a:t>
            </a:r>
            <a:endParaRPr b="1" sz="1400">
              <a:solidFill>
                <a:srgbClr val="0070C0"/>
              </a:solidFill>
            </a:endParaRPr>
          </a:p>
          <a:p>
            <a:pPr indent="-304800" lvl="0" marL="457200" rtl="0" algn="l">
              <a:lnSpc>
                <a:spcPct val="150000"/>
              </a:lnSpc>
              <a:spcBef>
                <a:spcPts val="0"/>
              </a:spcBef>
              <a:spcAft>
                <a:spcPts val="0"/>
              </a:spcAft>
              <a:buSzPct val="92664"/>
              <a:buChar char="●"/>
            </a:pPr>
            <a:r>
              <a:rPr lang="fr" sz="1400"/>
              <a:t>Les </a:t>
            </a:r>
            <a:r>
              <a:rPr b="1" lang="fr" sz="1400">
                <a:solidFill>
                  <a:srgbClr val="7030A0"/>
                </a:solidFill>
              </a:rPr>
              <a:t>structures</a:t>
            </a:r>
            <a:r>
              <a:rPr lang="fr" sz="1400"/>
              <a:t>, qui portent sur les </a:t>
            </a:r>
            <a:r>
              <a:rPr b="1" lang="fr" sz="1400">
                <a:solidFill>
                  <a:srgbClr val="0070C0"/>
                </a:solidFill>
              </a:rPr>
              <a:t>modalités </a:t>
            </a:r>
            <a:r>
              <a:rPr lang="fr" sz="1400"/>
              <a:t>d’exécution de la tâche. </a:t>
            </a:r>
            <a:r>
              <a:rPr b="1" lang="fr" sz="1400">
                <a:solidFill>
                  <a:srgbClr val="0070C0"/>
                </a:solidFill>
              </a:rPr>
              <a:t>(AESH, enseignant, élève tuteur).</a:t>
            </a:r>
            <a:endParaRPr b="1" sz="1400">
              <a:solidFill>
                <a:srgbClr val="0070C0"/>
              </a:solidFill>
            </a:endParaRPr>
          </a:p>
        </p:txBody>
      </p:sp>
      <p:pic>
        <p:nvPicPr>
          <p:cNvPr id="998" name="Google Shape;998;p94"/>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999" name="Google Shape;999;p94"/>
          <p:cNvPicPr preferRelativeResize="0"/>
          <p:nvPr/>
        </p:nvPicPr>
        <p:blipFill rotWithShape="1">
          <a:blip r:embed="rId4">
            <a:alphaModFix/>
          </a:blip>
          <a:srcRect b="15405" l="0" r="0" t="21251"/>
          <a:stretch/>
        </p:blipFill>
        <p:spPr>
          <a:xfrm>
            <a:off x="8127525" y="0"/>
            <a:ext cx="1016475" cy="643875"/>
          </a:xfrm>
          <a:prstGeom prst="rect">
            <a:avLst/>
          </a:prstGeom>
          <a:noFill/>
          <a:ln>
            <a:noFill/>
          </a:ln>
        </p:spPr>
      </p:pic>
      <p:sp>
        <p:nvSpPr>
          <p:cNvPr id="1000" name="Google Shape;1000;p94"/>
          <p:cNvSpPr txBox="1"/>
          <p:nvPr/>
        </p:nvSpPr>
        <p:spPr>
          <a:xfrm>
            <a:off x="1300975" y="4429875"/>
            <a:ext cx="7694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fr" sz="800" u="none" cap="none" strike="noStrike">
                <a:solidFill>
                  <a:schemeClr val="dk1"/>
                </a:solidFill>
                <a:latin typeface="Comic Sans MS"/>
                <a:ea typeface="Comic Sans MS"/>
                <a:cs typeface="Comic Sans MS"/>
                <a:sym typeface="Comic Sans MS"/>
              </a:rPr>
              <a:t>Pour aller plus loin : La nouvelle revue de l’ASH : </a:t>
            </a:r>
            <a:r>
              <a:rPr b="1" i="0" lang="fr" sz="800" u="sng" cap="none" strike="noStrike">
                <a:solidFill>
                  <a:schemeClr val="accent5"/>
                </a:solidFill>
                <a:latin typeface="Comic Sans MS"/>
                <a:ea typeface="Comic Sans MS"/>
                <a:cs typeface="Comic Sans MS"/>
                <a:sym typeface="Comic Sans MS"/>
                <a:hlinkClick r:id="rId5">
                  <a:extLst>
                    <a:ext uri="{A12FA001-AC4F-418D-AE19-62706E023703}">
                      <ahyp:hlinkClr val="tx"/>
                    </a:ext>
                  </a:extLst>
                </a:hlinkClick>
              </a:rPr>
              <a:t>La flexibilité d’une évaluation : une réponse à la prise en compte de la diversité des élèves ?</a:t>
            </a:r>
            <a:endParaRPr b="0" i="0" sz="800" u="none" cap="none" strike="noStrike">
              <a:solidFill>
                <a:schemeClr val="dk1"/>
              </a:solidFill>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7">
                                            <p:txEl>
                                              <p:pRg end="0" st="0"/>
                                            </p:txEl>
                                          </p:spTgt>
                                        </p:tgtEl>
                                        <p:attrNameLst>
                                          <p:attrName>style.visibility</p:attrName>
                                        </p:attrNameLst>
                                      </p:cBhvr>
                                      <p:to>
                                        <p:strVal val="visible"/>
                                      </p:to>
                                    </p:set>
                                    <p:animEffect filter="fade" transition="in">
                                      <p:cBhvr>
                                        <p:cTn dur="1100"/>
                                        <p:tgtEl>
                                          <p:spTgt spid="9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7">
                                            <p:txEl>
                                              <p:pRg end="1" st="1"/>
                                            </p:txEl>
                                          </p:spTgt>
                                        </p:tgtEl>
                                        <p:attrNameLst>
                                          <p:attrName>style.visibility</p:attrName>
                                        </p:attrNameLst>
                                      </p:cBhvr>
                                      <p:to>
                                        <p:strVal val="visible"/>
                                      </p:to>
                                    </p:set>
                                    <p:animEffect filter="fade" transition="in">
                                      <p:cBhvr>
                                        <p:cTn dur="1100"/>
                                        <p:tgtEl>
                                          <p:spTgt spid="99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7">
                                            <p:txEl>
                                              <p:pRg end="2" st="2"/>
                                            </p:txEl>
                                          </p:spTgt>
                                        </p:tgtEl>
                                        <p:attrNameLst>
                                          <p:attrName>style.visibility</p:attrName>
                                        </p:attrNameLst>
                                      </p:cBhvr>
                                      <p:to>
                                        <p:strVal val="visible"/>
                                      </p:to>
                                    </p:set>
                                    <p:animEffect filter="fade" transition="in">
                                      <p:cBhvr>
                                        <p:cTn dur="1100"/>
                                        <p:tgtEl>
                                          <p:spTgt spid="99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7">
                                            <p:txEl>
                                              <p:pRg end="3" st="3"/>
                                            </p:txEl>
                                          </p:spTgt>
                                        </p:tgtEl>
                                        <p:attrNameLst>
                                          <p:attrName>style.visibility</p:attrName>
                                        </p:attrNameLst>
                                      </p:cBhvr>
                                      <p:to>
                                        <p:strVal val="visible"/>
                                      </p:to>
                                    </p:set>
                                    <p:animEffect filter="fade" transition="in">
                                      <p:cBhvr>
                                        <p:cTn dur="1100"/>
                                        <p:tgtEl>
                                          <p:spTgt spid="99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7">
                                            <p:txEl>
                                              <p:pRg end="4" st="4"/>
                                            </p:txEl>
                                          </p:spTgt>
                                        </p:tgtEl>
                                        <p:attrNameLst>
                                          <p:attrName>style.visibility</p:attrName>
                                        </p:attrNameLst>
                                      </p:cBhvr>
                                      <p:to>
                                        <p:strVal val="visible"/>
                                      </p:to>
                                    </p:set>
                                    <p:animEffect filter="fade" transition="in">
                                      <p:cBhvr>
                                        <p:cTn dur="1100"/>
                                        <p:tgtEl>
                                          <p:spTgt spid="99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7">
                                            <p:txEl>
                                              <p:pRg end="5" st="5"/>
                                            </p:txEl>
                                          </p:spTgt>
                                        </p:tgtEl>
                                        <p:attrNameLst>
                                          <p:attrName>style.visibility</p:attrName>
                                        </p:attrNameLst>
                                      </p:cBhvr>
                                      <p:to>
                                        <p:strVal val="visible"/>
                                      </p:to>
                                    </p:set>
                                    <p:animEffect filter="fade" transition="in">
                                      <p:cBhvr>
                                        <p:cTn dur="1100"/>
                                        <p:tgtEl>
                                          <p:spTgt spid="997">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p9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Les trois niveaux de différenciation : La flexibilité</a:t>
            </a:r>
            <a:endParaRPr>
              <a:solidFill>
                <a:srgbClr val="1C4587"/>
              </a:solidFill>
            </a:endParaRPr>
          </a:p>
        </p:txBody>
      </p:sp>
      <p:sp>
        <p:nvSpPr>
          <p:cNvPr id="1006" name="Google Shape;1006;p95"/>
          <p:cNvSpPr txBox="1"/>
          <p:nvPr>
            <p:ph idx="1" type="body"/>
          </p:nvPr>
        </p:nvSpPr>
        <p:spPr>
          <a:xfrm>
            <a:off x="311700" y="1152475"/>
            <a:ext cx="8011800" cy="3374700"/>
          </a:xfrm>
          <a:prstGeom prst="rect">
            <a:avLst/>
          </a:prstGeom>
          <a:noFill/>
          <a:ln>
            <a:noFill/>
          </a:ln>
        </p:spPr>
        <p:txBody>
          <a:bodyPr anchorCtr="0" anchor="t" bIns="91425" lIns="91425" spcFirstLastPara="1" rIns="91425" wrap="square" tIns="91425">
            <a:normAutofit fontScale="85000" lnSpcReduction="10000"/>
          </a:bodyPr>
          <a:lstStyle/>
          <a:p>
            <a:pPr indent="0" lvl="0" marL="0" rtl="0" algn="l">
              <a:lnSpc>
                <a:spcPct val="150000"/>
              </a:lnSpc>
              <a:spcBef>
                <a:spcPts val="0"/>
              </a:spcBef>
              <a:spcAft>
                <a:spcPts val="0"/>
              </a:spcAft>
              <a:buSzPct val="176470"/>
              <a:buNone/>
            </a:pPr>
            <a:r>
              <a:rPr lang="fr" sz="1200"/>
              <a:t>La flexibilité pédagogique, qui se réfère au premier niveau, est une forme de différenciation qui </a:t>
            </a:r>
            <a:r>
              <a:rPr lang="fr" sz="1200">
                <a:highlight>
                  <a:srgbClr val="FFFF00"/>
                </a:highlight>
              </a:rPr>
              <a:t>s’adresse à tous les élèves </a:t>
            </a:r>
            <a:r>
              <a:rPr lang="fr" sz="1200"/>
              <a:t>d’une classe. Elle se définit comme la souplesse qui permet </a:t>
            </a:r>
            <a:r>
              <a:rPr lang="fr" sz="1200">
                <a:highlight>
                  <a:srgbClr val="FFFF00"/>
                </a:highlight>
              </a:rPr>
              <a:t>d’offrir des choix </a:t>
            </a:r>
            <a:r>
              <a:rPr lang="fr" sz="1200"/>
              <a:t>ou plusieurs options à l’ensemble des élèves au moment de la tâche ou de l’évaluation. </a:t>
            </a:r>
            <a:r>
              <a:rPr lang="fr" sz="1200">
                <a:highlight>
                  <a:srgbClr val="FFFF00"/>
                </a:highlight>
              </a:rPr>
              <a:t>Le niveau des difficultés des tâches à réaliser, les exigences ou les critères d’évaluation des compétences visées ne sont pas modifiés</a:t>
            </a:r>
            <a:r>
              <a:rPr lang="fr" sz="1200"/>
              <a:t>, mais l’enseignant peut prendre en considération les besoins particuliers des élèves, y compris mettre en place des mesures d’enrichissement pour ceux qui sont plus avancés dans la compétence à atteindre. Cette modalité qu’est la flexibilité permet de respecter les rythmes, les styles et les niveaux cognitifs de tous les élèves.</a:t>
            </a:r>
            <a:endParaRPr sz="1200"/>
          </a:p>
          <a:p>
            <a:pPr indent="0" lvl="0" marL="0" rtl="0" algn="l">
              <a:lnSpc>
                <a:spcPct val="150000"/>
              </a:lnSpc>
              <a:spcBef>
                <a:spcPts val="0"/>
              </a:spcBef>
              <a:spcAft>
                <a:spcPts val="0"/>
              </a:spcAft>
              <a:buSzPct val="176470"/>
              <a:buNone/>
            </a:pPr>
            <a:r>
              <a:t/>
            </a:r>
            <a:endParaRPr sz="1200"/>
          </a:p>
          <a:p>
            <a:pPr indent="0" lvl="0" marL="0" rtl="0" algn="l">
              <a:lnSpc>
                <a:spcPct val="150000"/>
              </a:lnSpc>
              <a:spcBef>
                <a:spcPts val="0"/>
              </a:spcBef>
              <a:spcAft>
                <a:spcPts val="0"/>
              </a:spcAft>
              <a:buSzPct val="176470"/>
              <a:buNone/>
            </a:pPr>
            <a:r>
              <a:rPr lang="fr" sz="1200">
                <a:highlight>
                  <a:srgbClr val="FFFF00"/>
                </a:highlight>
              </a:rPr>
              <a:t>Par exemple, pour la restitution d’une leçon </a:t>
            </a:r>
            <a:r>
              <a:rPr lang="fr" sz="1200"/>
              <a:t>sur le cycle de l’eau il est possible de proposer aux élèves de </a:t>
            </a:r>
            <a:r>
              <a:rPr lang="fr" sz="1200">
                <a:highlight>
                  <a:srgbClr val="FFFF00"/>
                </a:highlight>
              </a:rPr>
              <a:t>choisir différentes formes de production : réaliser un schéma, une carte mentale, rédiger un texte explicatif, créer un exposé </a:t>
            </a:r>
            <a:r>
              <a:rPr lang="fr" sz="1200"/>
              <a:t>utilisant un support numérique de type diaporama ou une présentation zoomable et interactive (de type Prezi). On peut aussi proposer </a:t>
            </a:r>
            <a:r>
              <a:rPr lang="fr" sz="1200">
                <a:highlight>
                  <a:srgbClr val="FFFF00"/>
                </a:highlight>
              </a:rPr>
              <a:t>un enregistrement audio</a:t>
            </a:r>
            <a:r>
              <a:rPr lang="fr" sz="1200"/>
              <a:t>.</a:t>
            </a:r>
            <a:endParaRPr sz="1200"/>
          </a:p>
          <a:p>
            <a:pPr indent="0" lvl="0" marL="0" rtl="0" algn="l">
              <a:lnSpc>
                <a:spcPct val="150000"/>
              </a:lnSpc>
              <a:spcBef>
                <a:spcPts val="0"/>
              </a:spcBef>
              <a:spcAft>
                <a:spcPts val="0"/>
              </a:spcAft>
              <a:buSzPct val="176470"/>
              <a:buNone/>
            </a:pPr>
            <a:r>
              <a:t/>
            </a:r>
            <a:endParaRPr sz="1200"/>
          </a:p>
          <a:p>
            <a:pPr indent="0" lvl="0" marL="0" rtl="0" algn="l">
              <a:lnSpc>
                <a:spcPct val="150000"/>
              </a:lnSpc>
              <a:spcBef>
                <a:spcPts val="0"/>
              </a:spcBef>
              <a:spcAft>
                <a:spcPts val="0"/>
              </a:spcAft>
              <a:buSzPct val="176470"/>
              <a:buNone/>
            </a:pPr>
            <a:r>
              <a:rPr lang="fr" sz="1200"/>
              <a:t>Dans un tout autre registre, l’évaluation différenciée utilisant la flexibilité peut se présenter sous la forme d’un panel de cinq exercices d’application parmi lesquels les élèves ne choisiront que les deux ou trois qu’ils préfèrent.</a:t>
            </a:r>
            <a:endParaRPr sz="1200"/>
          </a:p>
        </p:txBody>
      </p:sp>
      <p:pic>
        <p:nvPicPr>
          <p:cNvPr id="1007" name="Google Shape;1007;p95"/>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008" name="Google Shape;1008;p95"/>
          <p:cNvPicPr preferRelativeResize="0"/>
          <p:nvPr/>
        </p:nvPicPr>
        <p:blipFill rotWithShape="1">
          <a:blip r:embed="rId4">
            <a:alphaModFix/>
          </a:blip>
          <a:srcRect b="15405" l="0" r="0" t="21251"/>
          <a:stretch/>
        </p:blipFill>
        <p:spPr>
          <a:xfrm>
            <a:off x="8127525" y="0"/>
            <a:ext cx="1016475" cy="643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6">
                                            <p:txEl>
                                              <p:pRg end="0" st="0"/>
                                            </p:txEl>
                                          </p:spTgt>
                                        </p:tgtEl>
                                        <p:attrNameLst>
                                          <p:attrName>style.visibility</p:attrName>
                                        </p:attrNameLst>
                                      </p:cBhvr>
                                      <p:to>
                                        <p:strVal val="visible"/>
                                      </p:to>
                                    </p:set>
                                    <p:animEffect filter="fade" transition="in">
                                      <p:cBhvr>
                                        <p:cTn dur="1100"/>
                                        <p:tgtEl>
                                          <p:spTgt spid="100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6">
                                            <p:txEl>
                                              <p:pRg end="1" st="1"/>
                                            </p:txEl>
                                          </p:spTgt>
                                        </p:tgtEl>
                                        <p:attrNameLst>
                                          <p:attrName>style.visibility</p:attrName>
                                        </p:attrNameLst>
                                      </p:cBhvr>
                                      <p:to>
                                        <p:strVal val="visible"/>
                                      </p:to>
                                    </p:set>
                                    <p:animEffect filter="fade" transition="in">
                                      <p:cBhvr>
                                        <p:cTn dur="1100"/>
                                        <p:tgtEl>
                                          <p:spTgt spid="100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6">
                                            <p:txEl>
                                              <p:pRg end="2" st="2"/>
                                            </p:txEl>
                                          </p:spTgt>
                                        </p:tgtEl>
                                        <p:attrNameLst>
                                          <p:attrName>style.visibility</p:attrName>
                                        </p:attrNameLst>
                                      </p:cBhvr>
                                      <p:to>
                                        <p:strVal val="visible"/>
                                      </p:to>
                                    </p:set>
                                    <p:animEffect filter="fade" transition="in">
                                      <p:cBhvr>
                                        <p:cTn dur="1100"/>
                                        <p:tgtEl>
                                          <p:spTgt spid="100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6">
                                            <p:txEl>
                                              <p:pRg end="3" st="3"/>
                                            </p:txEl>
                                          </p:spTgt>
                                        </p:tgtEl>
                                        <p:attrNameLst>
                                          <p:attrName>style.visibility</p:attrName>
                                        </p:attrNameLst>
                                      </p:cBhvr>
                                      <p:to>
                                        <p:strVal val="visible"/>
                                      </p:to>
                                    </p:set>
                                    <p:animEffect filter="fade" transition="in">
                                      <p:cBhvr>
                                        <p:cTn dur="1100"/>
                                        <p:tgtEl>
                                          <p:spTgt spid="100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6">
                                            <p:txEl>
                                              <p:pRg end="4" st="4"/>
                                            </p:txEl>
                                          </p:spTgt>
                                        </p:tgtEl>
                                        <p:attrNameLst>
                                          <p:attrName>style.visibility</p:attrName>
                                        </p:attrNameLst>
                                      </p:cBhvr>
                                      <p:to>
                                        <p:strVal val="visible"/>
                                      </p:to>
                                    </p:set>
                                    <p:animEffect filter="fade" transition="in">
                                      <p:cBhvr>
                                        <p:cTn dur="1100"/>
                                        <p:tgtEl>
                                          <p:spTgt spid="100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9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Les trois niveaux de différenciation : L’adaptation</a:t>
            </a:r>
            <a:endParaRPr>
              <a:solidFill>
                <a:srgbClr val="1C4587"/>
              </a:solidFill>
            </a:endParaRPr>
          </a:p>
        </p:txBody>
      </p:sp>
      <p:sp>
        <p:nvSpPr>
          <p:cNvPr id="1014" name="Google Shape;1014;p96"/>
          <p:cNvSpPr txBox="1"/>
          <p:nvPr>
            <p:ph idx="1" type="body"/>
          </p:nvPr>
        </p:nvSpPr>
        <p:spPr>
          <a:xfrm>
            <a:off x="311700" y="1152475"/>
            <a:ext cx="8151600" cy="3594300"/>
          </a:xfrm>
          <a:prstGeom prst="rect">
            <a:avLst/>
          </a:prstGeom>
          <a:noFill/>
          <a:ln>
            <a:noFill/>
          </a:ln>
        </p:spPr>
        <p:txBody>
          <a:bodyPr anchorCtr="0" anchor="t" bIns="91425" lIns="91425" spcFirstLastPara="1" rIns="91425" wrap="square" tIns="91425">
            <a:normAutofit fontScale="77500" lnSpcReduction="20000"/>
          </a:bodyPr>
          <a:lstStyle/>
          <a:p>
            <a:pPr indent="0" lvl="0" marL="0" rtl="0" algn="l">
              <a:lnSpc>
                <a:spcPct val="150000"/>
              </a:lnSpc>
              <a:spcBef>
                <a:spcPts val="0"/>
              </a:spcBef>
              <a:spcAft>
                <a:spcPts val="0"/>
              </a:spcAft>
              <a:buClr>
                <a:schemeClr val="dk1"/>
              </a:buClr>
              <a:buSzPct val="91666"/>
              <a:buFont typeface="Arial"/>
              <a:buNone/>
            </a:pPr>
            <a:r>
              <a:rPr lang="fr" sz="1200"/>
              <a:t>L’adaptation pédagogique est le second niveau de différenciation. </a:t>
            </a:r>
            <a:r>
              <a:rPr lang="fr" sz="1200">
                <a:highlight>
                  <a:srgbClr val="FFFF00"/>
                </a:highlight>
              </a:rPr>
              <a:t>Elle s’adresse cette fois plus spécifiquement à des élèves à besoins particuliers </a:t>
            </a:r>
            <a:r>
              <a:rPr lang="fr" sz="1200"/>
              <a:t>pour lesquels on a identifié des conditions de réussite. Elle consiste à </a:t>
            </a:r>
            <a:r>
              <a:rPr lang="fr" sz="1200">
                <a:highlight>
                  <a:srgbClr val="FFFF00"/>
                </a:highlight>
              </a:rPr>
              <a:t>apporter un changement sur la façon dont se vit la tâche ou l’évaluation</a:t>
            </a:r>
            <a:r>
              <a:rPr lang="fr" sz="1200"/>
              <a:t>. </a:t>
            </a:r>
            <a:r>
              <a:rPr lang="fr" sz="1200">
                <a:highlight>
                  <a:srgbClr val="FFFF00"/>
                </a:highlight>
              </a:rPr>
              <a:t>Le niveau des tâches à exécuter n’est ni modifié, ni simplifié.</a:t>
            </a:r>
            <a:endParaRPr sz="1200">
              <a:highlight>
                <a:srgbClr val="FFFF00"/>
              </a:highlight>
            </a:endParaRPr>
          </a:p>
          <a:p>
            <a:pPr indent="0" lvl="0" marL="0" rtl="0" algn="l">
              <a:lnSpc>
                <a:spcPct val="150000"/>
              </a:lnSpc>
              <a:spcBef>
                <a:spcPts val="0"/>
              </a:spcBef>
              <a:spcAft>
                <a:spcPts val="0"/>
              </a:spcAft>
              <a:buClr>
                <a:schemeClr val="dk1"/>
              </a:buClr>
              <a:buSzPct val="91666"/>
              <a:buFont typeface="Arial"/>
              <a:buNone/>
            </a:pPr>
            <a:r>
              <a:t/>
            </a:r>
            <a:endParaRPr sz="1200"/>
          </a:p>
          <a:p>
            <a:pPr indent="0" lvl="0" marL="0" rtl="0" algn="l">
              <a:lnSpc>
                <a:spcPct val="150000"/>
              </a:lnSpc>
              <a:spcBef>
                <a:spcPts val="0"/>
              </a:spcBef>
              <a:spcAft>
                <a:spcPts val="0"/>
              </a:spcAft>
              <a:buClr>
                <a:schemeClr val="dk1"/>
              </a:buClr>
              <a:buSzPct val="91666"/>
              <a:buFont typeface="Arial"/>
              <a:buNone/>
            </a:pPr>
            <a:r>
              <a:rPr lang="fr" sz="1200"/>
              <a:t>L’adaptation peut s’effectuer selon :</a:t>
            </a:r>
            <a:endParaRPr sz="1200"/>
          </a:p>
          <a:p>
            <a:pPr indent="-287655" lvl="0" marL="457200" rtl="0" algn="l">
              <a:lnSpc>
                <a:spcPct val="150000"/>
              </a:lnSpc>
              <a:spcBef>
                <a:spcPts val="0"/>
              </a:spcBef>
              <a:spcAft>
                <a:spcPts val="0"/>
              </a:spcAft>
              <a:buSzPct val="100000"/>
              <a:buChar char="●"/>
            </a:pPr>
            <a:r>
              <a:rPr lang="fr" sz="1200">
                <a:highlight>
                  <a:srgbClr val="FFFF00"/>
                </a:highlight>
              </a:rPr>
              <a:t>une modalité spatiale </a:t>
            </a:r>
            <a:r>
              <a:rPr lang="fr" sz="1200"/>
              <a:t>: dans le cas d’un élève présentant des troubles de l’attention, on peut envisager la réalisation de la tâche ou la passation de l’évaluation près de l’enseignant ou bien </a:t>
            </a:r>
            <a:r>
              <a:rPr lang="fr" sz="1200">
                <a:highlight>
                  <a:srgbClr val="FFFF00"/>
                </a:highlight>
              </a:rPr>
              <a:t>dans un lieu calme </a:t>
            </a:r>
            <a:r>
              <a:rPr lang="fr" sz="1200"/>
              <a:t>avec la présence d’un adulte accompagnant ;</a:t>
            </a:r>
            <a:endParaRPr sz="1200"/>
          </a:p>
          <a:p>
            <a:pPr indent="-287655" lvl="0" marL="457200" rtl="0" algn="l">
              <a:lnSpc>
                <a:spcPct val="150000"/>
              </a:lnSpc>
              <a:spcBef>
                <a:spcPts val="0"/>
              </a:spcBef>
              <a:spcAft>
                <a:spcPts val="0"/>
              </a:spcAft>
              <a:buSzPct val="100000"/>
              <a:buChar char="●"/>
            </a:pPr>
            <a:r>
              <a:rPr lang="fr" sz="1200">
                <a:highlight>
                  <a:srgbClr val="FFFF00"/>
                </a:highlight>
              </a:rPr>
              <a:t>une modalité temporelle : accorder du temps supplémentaire </a:t>
            </a:r>
            <a:r>
              <a:rPr lang="fr" sz="1200"/>
              <a:t>ou réaliser la tâche à un moment plus opportun ;</a:t>
            </a:r>
            <a:endParaRPr sz="1200"/>
          </a:p>
          <a:p>
            <a:pPr indent="-287655" lvl="0" marL="457200" rtl="0" algn="l">
              <a:lnSpc>
                <a:spcPct val="150000"/>
              </a:lnSpc>
              <a:spcBef>
                <a:spcPts val="0"/>
              </a:spcBef>
              <a:spcAft>
                <a:spcPts val="0"/>
              </a:spcAft>
              <a:buSzPct val="100000"/>
              <a:buChar char="●"/>
            </a:pPr>
            <a:r>
              <a:rPr lang="fr" sz="1200">
                <a:highlight>
                  <a:srgbClr val="FFFF00"/>
                </a:highlight>
              </a:rPr>
              <a:t>une modalité matérielle </a:t>
            </a:r>
            <a:r>
              <a:rPr lang="fr" sz="1200"/>
              <a:t>:</a:t>
            </a:r>
            <a:endParaRPr sz="1200"/>
          </a:p>
          <a:p>
            <a:pPr indent="-287655" lvl="1" marL="914400" rtl="0" algn="l">
              <a:lnSpc>
                <a:spcPct val="150000"/>
              </a:lnSpc>
              <a:spcBef>
                <a:spcPts val="0"/>
              </a:spcBef>
              <a:spcAft>
                <a:spcPts val="0"/>
              </a:spcAft>
              <a:buSzPct val="100000"/>
              <a:buChar char="○"/>
            </a:pPr>
            <a:r>
              <a:rPr lang="fr" sz="1200"/>
              <a:t>à un élève qui présente des difficultés de lecture/écriture, on propose un </a:t>
            </a:r>
            <a:r>
              <a:rPr lang="fr" sz="1200">
                <a:highlight>
                  <a:srgbClr val="FFFF00"/>
                </a:highlight>
              </a:rPr>
              <a:t>texte rédigé avec une police de caractère spécifique </a:t>
            </a:r>
            <a:r>
              <a:rPr lang="fr" sz="1200"/>
              <a:t>de type Open Dyslexic si cela lui convient, ainsi que </a:t>
            </a:r>
            <a:r>
              <a:rPr lang="fr" sz="1200">
                <a:highlight>
                  <a:srgbClr val="FFFF00"/>
                </a:highlight>
              </a:rPr>
              <a:t>des mots colorés et/ou espacés (logiciel LireCouleur</a:t>
            </a:r>
            <a:r>
              <a:rPr lang="fr" sz="1200"/>
              <a:t>. oxt, extension à Open office) pour permettre une lecture plus aisée. On pourra également permettre l’utilisation de la </a:t>
            </a:r>
            <a:r>
              <a:rPr lang="fr" sz="1200">
                <a:highlight>
                  <a:srgbClr val="FFFF00"/>
                </a:highlight>
              </a:rPr>
              <a:t>synthèse vocale pour la révision de sa production d’écrit ;</a:t>
            </a:r>
            <a:endParaRPr sz="1200">
              <a:highlight>
                <a:srgbClr val="FFFF00"/>
              </a:highlight>
            </a:endParaRPr>
          </a:p>
          <a:p>
            <a:pPr indent="-287655" lvl="1" marL="914400" rtl="0" algn="l">
              <a:lnSpc>
                <a:spcPct val="150000"/>
              </a:lnSpc>
              <a:spcBef>
                <a:spcPts val="0"/>
              </a:spcBef>
              <a:spcAft>
                <a:spcPts val="0"/>
              </a:spcAft>
              <a:buSzPct val="100000"/>
              <a:buChar char="○"/>
            </a:pPr>
            <a:r>
              <a:rPr lang="fr" sz="1200"/>
              <a:t>à un élève pour qui les troubles visuo-spatiaux empêchent une lecture efficiente, on permettra </a:t>
            </a:r>
            <a:r>
              <a:rPr lang="fr" sz="1200">
                <a:highlight>
                  <a:srgbClr val="FFFF00"/>
                </a:highlight>
              </a:rPr>
              <a:t>l’utilisation d’une règle de lecture ou une fenêtre de lecture pour lui éviter de se perdre dans le texte. On présentera le support sur un support aéré de type A3, en format paysage ;</a:t>
            </a:r>
            <a:endParaRPr sz="1200">
              <a:highlight>
                <a:srgbClr val="FFFF00"/>
              </a:highlight>
            </a:endParaRPr>
          </a:p>
          <a:p>
            <a:pPr indent="-287655" lvl="1" marL="914400" rtl="0" algn="l">
              <a:lnSpc>
                <a:spcPct val="150000"/>
              </a:lnSpc>
              <a:spcBef>
                <a:spcPts val="0"/>
              </a:spcBef>
              <a:spcAft>
                <a:spcPts val="0"/>
              </a:spcAft>
              <a:buSzPct val="100000"/>
              <a:buChar char="○"/>
            </a:pPr>
            <a:r>
              <a:rPr lang="fr" sz="1200"/>
              <a:t>à un élève présentant des troubles praxiques, </a:t>
            </a:r>
            <a:r>
              <a:rPr lang="fr" sz="1200">
                <a:highlight>
                  <a:srgbClr val="FFFF00"/>
                </a:highlight>
              </a:rPr>
              <a:t>le découpage préalable d’étiquettes </a:t>
            </a:r>
            <a:r>
              <a:rPr lang="fr" sz="1200"/>
              <a:t>par un pair ou un adulte réduira l’engagement de son attention dans le contrôle de son geste.</a:t>
            </a:r>
            <a:endParaRPr sz="1200"/>
          </a:p>
        </p:txBody>
      </p:sp>
      <p:pic>
        <p:nvPicPr>
          <p:cNvPr id="1015" name="Google Shape;1015;p96"/>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016" name="Google Shape;1016;p96"/>
          <p:cNvPicPr preferRelativeResize="0"/>
          <p:nvPr/>
        </p:nvPicPr>
        <p:blipFill rotWithShape="1">
          <a:blip r:embed="rId4">
            <a:alphaModFix/>
          </a:blip>
          <a:srcRect b="15405" l="0" r="0" t="21251"/>
          <a:stretch/>
        </p:blipFill>
        <p:spPr>
          <a:xfrm>
            <a:off x="8127525" y="0"/>
            <a:ext cx="1016475" cy="643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
                                            <p:txEl>
                                              <p:pRg end="0" st="0"/>
                                            </p:txEl>
                                          </p:spTgt>
                                        </p:tgtEl>
                                        <p:attrNameLst>
                                          <p:attrName>style.visibility</p:attrName>
                                        </p:attrNameLst>
                                      </p:cBhvr>
                                      <p:to>
                                        <p:strVal val="visible"/>
                                      </p:to>
                                    </p:set>
                                    <p:animEffect filter="fade" transition="in">
                                      <p:cBhvr>
                                        <p:cTn dur="1100"/>
                                        <p:tgtEl>
                                          <p:spTgt spid="10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
                                            <p:txEl>
                                              <p:pRg end="1" st="1"/>
                                            </p:txEl>
                                          </p:spTgt>
                                        </p:tgtEl>
                                        <p:attrNameLst>
                                          <p:attrName>style.visibility</p:attrName>
                                        </p:attrNameLst>
                                      </p:cBhvr>
                                      <p:to>
                                        <p:strVal val="visible"/>
                                      </p:to>
                                    </p:set>
                                    <p:animEffect filter="fade" transition="in">
                                      <p:cBhvr>
                                        <p:cTn dur="1100"/>
                                        <p:tgtEl>
                                          <p:spTgt spid="101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
                                            <p:txEl>
                                              <p:pRg end="2" st="2"/>
                                            </p:txEl>
                                          </p:spTgt>
                                        </p:tgtEl>
                                        <p:attrNameLst>
                                          <p:attrName>style.visibility</p:attrName>
                                        </p:attrNameLst>
                                      </p:cBhvr>
                                      <p:to>
                                        <p:strVal val="visible"/>
                                      </p:to>
                                    </p:set>
                                    <p:animEffect filter="fade" transition="in">
                                      <p:cBhvr>
                                        <p:cTn dur="1100"/>
                                        <p:tgtEl>
                                          <p:spTgt spid="101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
                                            <p:txEl>
                                              <p:pRg end="3" st="3"/>
                                            </p:txEl>
                                          </p:spTgt>
                                        </p:tgtEl>
                                        <p:attrNameLst>
                                          <p:attrName>style.visibility</p:attrName>
                                        </p:attrNameLst>
                                      </p:cBhvr>
                                      <p:to>
                                        <p:strVal val="visible"/>
                                      </p:to>
                                    </p:set>
                                    <p:animEffect filter="fade" transition="in">
                                      <p:cBhvr>
                                        <p:cTn dur="1100"/>
                                        <p:tgtEl>
                                          <p:spTgt spid="101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
                                            <p:txEl>
                                              <p:pRg end="4" st="4"/>
                                            </p:txEl>
                                          </p:spTgt>
                                        </p:tgtEl>
                                        <p:attrNameLst>
                                          <p:attrName>style.visibility</p:attrName>
                                        </p:attrNameLst>
                                      </p:cBhvr>
                                      <p:to>
                                        <p:strVal val="visible"/>
                                      </p:to>
                                    </p:set>
                                    <p:animEffect filter="fade" transition="in">
                                      <p:cBhvr>
                                        <p:cTn dur="1100"/>
                                        <p:tgtEl>
                                          <p:spTgt spid="101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
                                            <p:txEl>
                                              <p:pRg end="5" st="5"/>
                                            </p:txEl>
                                          </p:spTgt>
                                        </p:tgtEl>
                                        <p:attrNameLst>
                                          <p:attrName>style.visibility</p:attrName>
                                        </p:attrNameLst>
                                      </p:cBhvr>
                                      <p:to>
                                        <p:strVal val="visible"/>
                                      </p:to>
                                    </p:set>
                                    <p:animEffect filter="fade" transition="in">
                                      <p:cBhvr>
                                        <p:cTn dur="1100"/>
                                        <p:tgtEl>
                                          <p:spTgt spid="101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
                                            <p:txEl>
                                              <p:pRg end="6" st="6"/>
                                            </p:txEl>
                                          </p:spTgt>
                                        </p:tgtEl>
                                        <p:attrNameLst>
                                          <p:attrName>style.visibility</p:attrName>
                                        </p:attrNameLst>
                                      </p:cBhvr>
                                      <p:to>
                                        <p:strVal val="visible"/>
                                      </p:to>
                                    </p:set>
                                    <p:animEffect filter="fade" transition="in">
                                      <p:cBhvr>
                                        <p:cTn dur="1100"/>
                                        <p:tgtEl>
                                          <p:spTgt spid="101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
                                            <p:txEl>
                                              <p:pRg end="7" st="7"/>
                                            </p:txEl>
                                          </p:spTgt>
                                        </p:tgtEl>
                                        <p:attrNameLst>
                                          <p:attrName>style.visibility</p:attrName>
                                        </p:attrNameLst>
                                      </p:cBhvr>
                                      <p:to>
                                        <p:strVal val="visible"/>
                                      </p:to>
                                    </p:set>
                                    <p:animEffect filter="fade" transition="in">
                                      <p:cBhvr>
                                        <p:cTn dur="1100"/>
                                        <p:tgtEl>
                                          <p:spTgt spid="101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
                                            <p:txEl>
                                              <p:pRg end="8" st="8"/>
                                            </p:txEl>
                                          </p:spTgt>
                                        </p:tgtEl>
                                        <p:attrNameLst>
                                          <p:attrName>style.visibility</p:attrName>
                                        </p:attrNameLst>
                                      </p:cBhvr>
                                      <p:to>
                                        <p:strVal val="visible"/>
                                      </p:to>
                                    </p:set>
                                    <p:animEffect filter="fade" transition="in">
                                      <p:cBhvr>
                                        <p:cTn dur="1100"/>
                                        <p:tgtEl>
                                          <p:spTgt spid="1014">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9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Les trois niveaux de différenciation : La modification</a:t>
            </a:r>
            <a:endParaRPr>
              <a:solidFill>
                <a:srgbClr val="1C4587"/>
              </a:solidFill>
            </a:endParaRPr>
          </a:p>
        </p:txBody>
      </p:sp>
      <p:sp>
        <p:nvSpPr>
          <p:cNvPr id="1022" name="Google Shape;1022;p97"/>
          <p:cNvSpPr txBox="1"/>
          <p:nvPr>
            <p:ph idx="1" type="body"/>
          </p:nvPr>
        </p:nvSpPr>
        <p:spPr>
          <a:xfrm>
            <a:off x="311700" y="1017725"/>
            <a:ext cx="8151600" cy="3778500"/>
          </a:xfrm>
          <a:prstGeom prst="rect">
            <a:avLst/>
          </a:prstGeom>
          <a:noFill/>
          <a:ln>
            <a:noFill/>
          </a:ln>
        </p:spPr>
        <p:txBody>
          <a:bodyPr anchorCtr="0" anchor="t" bIns="91425" lIns="91425" spcFirstLastPara="1" rIns="91425" wrap="square" tIns="91425">
            <a:normAutofit fontScale="77500" lnSpcReduction="20000"/>
          </a:bodyPr>
          <a:lstStyle/>
          <a:p>
            <a:pPr indent="0" lvl="0" marL="0" rtl="0" algn="l">
              <a:lnSpc>
                <a:spcPct val="150000"/>
              </a:lnSpc>
              <a:spcBef>
                <a:spcPts val="0"/>
              </a:spcBef>
              <a:spcAft>
                <a:spcPts val="0"/>
              </a:spcAft>
              <a:buSzPct val="193548"/>
              <a:buNone/>
            </a:pPr>
            <a:r>
              <a:rPr lang="fr" sz="1200"/>
              <a:t>Le troisième niveau de différenciation qu’est la modification, </a:t>
            </a:r>
            <a:r>
              <a:rPr lang="fr" sz="1200">
                <a:highlight>
                  <a:srgbClr val="FFFF00"/>
                </a:highlight>
              </a:rPr>
              <a:t>s’adresse également à des élèves à besoins éducatifs particuliers</a:t>
            </a:r>
            <a:r>
              <a:rPr lang="fr" sz="1200"/>
              <a:t>. Il diffère du niveau précédent car la modification apporte cette fois-ci un changement dans la nature même de la tâche. </a:t>
            </a:r>
            <a:r>
              <a:rPr lang="fr" sz="1200">
                <a:highlight>
                  <a:srgbClr val="FFFF00"/>
                </a:highlight>
              </a:rPr>
              <a:t>Le niveau de difficulté est donc réellement modifié.</a:t>
            </a:r>
            <a:endParaRPr sz="1200">
              <a:highlight>
                <a:srgbClr val="FFFF00"/>
              </a:highlight>
            </a:endParaRPr>
          </a:p>
          <a:p>
            <a:pPr indent="0" lvl="0" marL="0" rtl="0" algn="l">
              <a:lnSpc>
                <a:spcPct val="150000"/>
              </a:lnSpc>
              <a:spcBef>
                <a:spcPts val="0"/>
              </a:spcBef>
              <a:spcAft>
                <a:spcPts val="0"/>
              </a:spcAft>
              <a:buSzPct val="193548"/>
              <a:buNone/>
            </a:pPr>
            <a:r>
              <a:t/>
            </a:r>
            <a:endParaRPr sz="1200"/>
          </a:p>
          <a:p>
            <a:pPr indent="0" lvl="0" marL="0" rtl="0" algn="l">
              <a:lnSpc>
                <a:spcPct val="150000"/>
              </a:lnSpc>
              <a:spcBef>
                <a:spcPts val="0"/>
              </a:spcBef>
              <a:spcAft>
                <a:spcPts val="0"/>
              </a:spcAft>
              <a:buSzPct val="193548"/>
              <a:buNone/>
            </a:pPr>
            <a:r>
              <a:rPr lang="fr" sz="1200"/>
              <a:t>Par exemple :</a:t>
            </a:r>
            <a:endParaRPr sz="1200"/>
          </a:p>
          <a:p>
            <a:pPr indent="-281940" lvl="0" marL="457200" rtl="0" algn="l">
              <a:lnSpc>
                <a:spcPct val="150000"/>
              </a:lnSpc>
              <a:spcBef>
                <a:spcPts val="0"/>
              </a:spcBef>
              <a:spcAft>
                <a:spcPts val="0"/>
              </a:spcAft>
              <a:buSzPct val="100000"/>
              <a:buChar char="●"/>
            </a:pPr>
            <a:r>
              <a:rPr lang="fr" sz="1200"/>
              <a:t>alléger un questionnaire en supprimant des questions,</a:t>
            </a:r>
            <a:endParaRPr sz="1200"/>
          </a:p>
          <a:p>
            <a:pPr indent="-281940" lvl="0" marL="457200" rtl="0" algn="l">
              <a:lnSpc>
                <a:spcPct val="150000"/>
              </a:lnSpc>
              <a:spcBef>
                <a:spcPts val="0"/>
              </a:spcBef>
              <a:spcAft>
                <a:spcPts val="0"/>
              </a:spcAft>
              <a:buSzPct val="100000"/>
              <a:buChar char="●"/>
            </a:pPr>
            <a:r>
              <a:rPr lang="fr" sz="1200"/>
              <a:t>ne pas tenir compte de certains critères d’évaluation,</a:t>
            </a:r>
            <a:endParaRPr sz="1200"/>
          </a:p>
          <a:p>
            <a:pPr indent="-281940" lvl="0" marL="457200" rtl="0" algn="l">
              <a:lnSpc>
                <a:spcPct val="150000"/>
              </a:lnSpc>
              <a:spcBef>
                <a:spcPts val="0"/>
              </a:spcBef>
              <a:spcAft>
                <a:spcPts val="0"/>
              </a:spcAft>
              <a:buSzPct val="100000"/>
              <a:buChar char="●"/>
            </a:pPr>
            <a:r>
              <a:rPr lang="fr" sz="1200"/>
              <a:t>faire des suggestions orientant les réponses,</a:t>
            </a:r>
            <a:endParaRPr sz="1200"/>
          </a:p>
          <a:p>
            <a:pPr indent="-281940" lvl="0" marL="457200" rtl="0" algn="l">
              <a:lnSpc>
                <a:spcPct val="150000"/>
              </a:lnSpc>
              <a:spcBef>
                <a:spcPts val="0"/>
              </a:spcBef>
              <a:spcAft>
                <a:spcPts val="0"/>
              </a:spcAft>
              <a:buSzPct val="100000"/>
              <a:buChar char="●"/>
            </a:pPr>
            <a:r>
              <a:rPr lang="fr" sz="1200"/>
              <a:t>écourter une dictée,</a:t>
            </a:r>
            <a:endParaRPr sz="1200"/>
          </a:p>
          <a:p>
            <a:pPr indent="-281940" lvl="0" marL="457200" rtl="0" algn="l">
              <a:lnSpc>
                <a:spcPct val="150000"/>
              </a:lnSpc>
              <a:spcBef>
                <a:spcPts val="0"/>
              </a:spcBef>
              <a:spcAft>
                <a:spcPts val="0"/>
              </a:spcAft>
              <a:buSzPct val="100000"/>
              <a:buChar char="●"/>
            </a:pPr>
            <a:r>
              <a:rPr lang="fr" sz="1200"/>
              <a:t>proposer une dictée de closure (à trous),</a:t>
            </a:r>
            <a:endParaRPr sz="1200"/>
          </a:p>
          <a:p>
            <a:pPr indent="-281940" lvl="0" marL="457200" rtl="0" algn="l">
              <a:lnSpc>
                <a:spcPct val="150000"/>
              </a:lnSpc>
              <a:spcBef>
                <a:spcPts val="0"/>
              </a:spcBef>
              <a:spcAft>
                <a:spcPts val="0"/>
              </a:spcAft>
              <a:buSzPct val="100000"/>
              <a:buChar char="●"/>
            </a:pPr>
            <a:r>
              <a:rPr lang="fr" sz="1200"/>
              <a:t>travailler un texte en amont dans le cadre d’ateliers de soutien pour lever certains obstacles,</a:t>
            </a:r>
            <a:endParaRPr sz="1200"/>
          </a:p>
          <a:p>
            <a:pPr indent="-281940" lvl="0" marL="457200" rtl="0" algn="l">
              <a:lnSpc>
                <a:spcPct val="150000"/>
              </a:lnSpc>
              <a:spcBef>
                <a:spcPts val="0"/>
              </a:spcBef>
              <a:spcAft>
                <a:spcPts val="0"/>
              </a:spcAft>
              <a:buSzPct val="100000"/>
              <a:buChar char="●"/>
            </a:pPr>
            <a:r>
              <a:rPr lang="fr" sz="1200"/>
              <a:t>accompagner l’évaluation par le repérage d’informations saillantes surlignées par l’AESH (Accompagnant d’élèves en situation de handicap)…</a:t>
            </a:r>
            <a:endParaRPr sz="1200"/>
          </a:p>
          <a:p>
            <a:pPr indent="0" lvl="0" marL="0" rtl="0" algn="l">
              <a:lnSpc>
                <a:spcPct val="150000"/>
              </a:lnSpc>
              <a:spcBef>
                <a:spcPts val="0"/>
              </a:spcBef>
              <a:spcAft>
                <a:spcPts val="0"/>
              </a:spcAft>
              <a:buSzPct val="193548"/>
              <a:buNone/>
            </a:pPr>
            <a:r>
              <a:t/>
            </a:r>
            <a:endParaRPr sz="1200"/>
          </a:p>
          <a:p>
            <a:pPr indent="0" lvl="0" marL="0" rtl="0" algn="l">
              <a:lnSpc>
                <a:spcPct val="150000"/>
              </a:lnSpc>
              <a:spcBef>
                <a:spcPts val="0"/>
              </a:spcBef>
              <a:spcAft>
                <a:spcPts val="0"/>
              </a:spcAft>
              <a:buSzPct val="193548"/>
              <a:buNone/>
            </a:pPr>
            <a:r>
              <a:rPr lang="fr" sz="1200"/>
              <a:t>Dans ce niveau de différenciation, il est nécessaire que l’élève et ses parents soient informés des conditions de travail et de passation des évaluations et de leurs intentions, de façon à ce qu’ils en comprennent les finalités. À ce propos, les premières réactions des parents sont souvent empruntes d’un grand scepticisme, entrainant même un refus. Ils craignent une stigmatisation de leur enfant, ne voient pas l’intérêt de simplifier le travail, s’interrogent sur le décalage avec les autres élèves et une certaine habileté est nécessaire pour leur prouver à quel point la différenciation (avec la modification) offre à leur enfant la capacité à disposer d’un objet de mesure, de comparaison par rapport à lui-même et pas seulement par rapport à une norme. Il est utile aussi de leur faire comprendre que les petits pas bienveillants vers la réussite restaurent grandement le goût de l’effort de leur enfant et le conduit davantage aux progrès dans l’acquisition de compétences.</a:t>
            </a:r>
            <a:endParaRPr sz="1200"/>
          </a:p>
        </p:txBody>
      </p:sp>
      <p:pic>
        <p:nvPicPr>
          <p:cNvPr id="1023" name="Google Shape;1023;p97"/>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024" name="Google Shape;1024;p97"/>
          <p:cNvPicPr preferRelativeResize="0"/>
          <p:nvPr/>
        </p:nvPicPr>
        <p:blipFill rotWithShape="1">
          <a:blip r:embed="rId4">
            <a:alphaModFix/>
          </a:blip>
          <a:srcRect b="15405" l="0" r="0" t="21251"/>
          <a:stretch/>
        </p:blipFill>
        <p:spPr>
          <a:xfrm>
            <a:off x="8127525" y="0"/>
            <a:ext cx="1016475" cy="643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2">
                                            <p:txEl>
                                              <p:pRg end="0" st="0"/>
                                            </p:txEl>
                                          </p:spTgt>
                                        </p:tgtEl>
                                        <p:attrNameLst>
                                          <p:attrName>style.visibility</p:attrName>
                                        </p:attrNameLst>
                                      </p:cBhvr>
                                      <p:to>
                                        <p:strVal val="visible"/>
                                      </p:to>
                                    </p:set>
                                    <p:animEffect filter="fade" transition="in">
                                      <p:cBhvr>
                                        <p:cTn dur="1100"/>
                                        <p:tgtEl>
                                          <p:spTgt spid="10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2">
                                            <p:txEl>
                                              <p:pRg end="1" st="1"/>
                                            </p:txEl>
                                          </p:spTgt>
                                        </p:tgtEl>
                                        <p:attrNameLst>
                                          <p:attrName>style.visibility</p:attrName>
                                        </p:attrNameLst>
                                      </p:cBhvr>
                                      <p:to>
                                        <p:strVal val="visible"/>
                                      </p:to>
                                    </p:set>
                                    <p:animEffect filter="fade" transition="in">
                                      <p:cBhvr>
                                        <p:cTn dur="1100"/>
                                        <p:tgtEl>
                                          <p:spTgt spid="10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2">
                                            <p:txEl>
                                              <p:pRg end="2" st="2"/>
                                            </p:txEl>
                                          </p:spTgt>
                                        </p:tgtEl>
                                        <p:attrNameLst>
                                          <p:attrName>style.visibility</p:attrName>
                                        </p:attrNameLst>
                                      </p:cBhvr>
                                      <p:to>
                                        <p:strVal val="visible"/>
                                      </p:to>
                                    </p:set>
                                    <p:animEffect filter="fade" transition="in">
                                      <p:cBhvr>
                                        <p:cTn dur="1100"/>
                                        <p:tgtEl>
                                          <p:spTgt spid="102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2">
                                            <p:txEl>
                                              <p:pRg end="3" st="3"/>
                                            </p:txEl>
                                          </p:spTgt>
                                        </p:tgtEl>
                                        <p:attrNameLst>
                                          <p:attrName>style.visibility</p:attrName>
                                        </p:attrNameLst>
                                      </p:cBhvr>
                                      <p:to>
                                        <p:strVal val="visible"/>
                                      </p:to>
                                    </p:set>
                                    <p:animEffect filter="fade" transition="in">
                                      <p:cBhvr>
                                        <p:cTn dur="1100"/>
                                        <p:tgtEl>
                                          <p:spTgt spid="102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2">
                                            <p:txEl>
                                              <p:pRg end="4" st="4"/>
                                            </p:txEl>
                                          </p:spTgt>
                                        </p:tgtEl>
                                        <p:attrNameLst>
                                          <p:attrName>style.visibility</p:attrName>
                                        </p:attrNameLst>
                                      </p:cBhvr>
                                      <p:to>
                                        <p:strVal val="visible"/>
                                      </p:to>
                                    </p:set>
                                    <p:animEffect filter="fade" transition="in">
                                      <p:cBhvr>
                                        <p:cTn dur="1100"/>
                                        <p:tgtEl>
                                          <p:spTgt spid="102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2">
                                            <p:txEl>
                                              <p:pRg end="5" st="5"/>
                                            </p:txEl>
                                          </p:spTgt>
                                        </p:tgtEl>
                                        <p:attrNameLst>
                                          <p:attrName>style.visibility</p:attrName>
                                        </p:attrNameLst>
                                      </p:cBhvr>
                                      <p:to>
                                        <p:strVal val="visible"/>
                                      </p:to>
                                    </p:set>
                                    <p:animEffect filter="fade" transition="in">
                                      <p:cBhvr>
                                        <p:cTn dur="1100"/>
                                        <p:tgtEl>
                                          <p:spTgt spid="102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2">
                                            <p:txEl>
                                              <p:pRg end="6" st="6"/>
                                            </p:txEl>
                                          </p:spTgt>
                                        </p:tgtEl>
                                        <p:attrNameLst>
                                          <p:attrName>style.visibility</p:attrName>
                                        </p:attrNameLst>
                                      </p:cBhvr>
                                      <p:to>
                                        <p:strVal val="visible"/>
                                      </p:to>
                                    </p:set>
                                    <p:animEffect filter="fade" transition="in">
                                      <p:cBhvr>
                                        <p:cTn dur="1100"/>
                                        <p:tgtEl>
                                          <p:spTgt spid="102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2">
                                            <p:txEl>
                                              <p:pRg end="7" st="7"/>
                                            </p:txEl>
                                          </p:spTgt>
                                        </p:tgtEl>
                                        <p:attrNameLst>
                                          <p:attrName>style.visibility</p:attrName>
                                        </p:attrNameLst>
                                      </p:cBhvr>
                                      <p:to>
                                        <p:strVal val="visible"/>
                                      </p:to>
                                    </p:set>
                                    <p:animEffect filter="fade" transition="in">
                                      <p:cBhvr>
                                        <p:cTn dur="1100"/>
                                        <p:tgtEl>
                                          <p:spTgt spid="102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2">
                                            <p:txEl>
                                              <p:pRg end="8" st="8"/>
                                            </p:txEl>
                                          </p:spTgt>
                                        </p:tgtEl>
                                        <p:attrNameLst>
                                          <p:attrName>style.visibility</p:attrName>
                                        </p:attrNameLst>
                                      </p:cBhvr>
                                      <p:to>
                                        <p:strVal val="visible"/>
                                      </p:to>
                                    </p:set>
                                    <p:animEffect filter="fade" transition="in">
                                      <p:cBhvr>
                                        <p:cTn dur="1100"/>
                                        <p:tgtEl>
                                          <p:spTgt spid="1022">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2">
                                            <p:txEl>
                                              <p:pRg end="9" st="9"/>
                                            </p:txEl>
                                          </p:spTgt>
                                        </p:tgtEl>
                                        <p:attrNameLst>
                                          <p:attrName>style.visibility</p:attrName>
                                        </p:attrNameLst>
                                      </p:cBhvr>
                                      <p:to>
                                        <p:strVal val="visible"/>
                                      </p:to>
                                    </p:set>
                                    <p:animEffect filter="fade" transition="in">
                                      <p:cBhvr>
                                        <p:cTn dur="1100"/>
                                        <p:tgtEl>
                                          <p:spTgt spid="1022">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2">
                                            <p:txEl>
                                              <p:pRg end="10" st="10"/>
                                            </p:txEl>
                                          </p:spTgt>
                                        </p:tgtEl>
                                        <p:attrNameLst>
                                          <p:attrName>style.visibility</p:attrName>
                                        </p:attrNameLst>
                                      </p:cBhvr>
                                      <p:to>
                                        <p:strVal val="visible"/>
                                      </p:to>
                                    </p:set>
                                    <p:animEffect filter="fade" transition="in">
                                      <p:cBhvr>
                                        <p:cTn dur="1100"/>
                                        <p:tgtEl>
                                          <p:spTgt spid="1022">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2">
                                            <p:txEl>
                                              <p:pRg end="11" st="11"/>
                                            </p:txEl>
                                          </p:spTgt>
                                        </p:tgtEl>
                                        <p:attrNameLst>
                                          <p:attrName>style.visibility</p:attrName>
                                        </p:attrNameLst>
                                      </p:cBhvr>
                                      <p:to>
                                        <p:strVal val="visible"/>
                                      </p:to>
                                    </p:set>
                                    <p:animEffect filter="fade" transition="in">
                                      <p:cBhvr>
                                        <p:cTn dur="1100"/>
                                        <p:tgtEl>
                                          <p:spTgt spid="1022">
                                            <p:txEl>
                                              <p:pRg end="11" st="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98"/>
          <p:cNvSpPr txBox="1"/>
          <p:nvPr>
            <p:ph type="title"/>
          </p:nvPr>
        </p:nvSpPr>
        <p:spPr>
          <a:xfrm>
            <a:off x="2638588" y="71175"/>
            <a:ext cx="4059577"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00"/>
              <a:buNone/>
            </a:pPr>
            <a:r>
              <a:rPr lang="fr">
                <a:solidFill>
                  <a:srgbClr val="1C4587"/>
                </a:solidFill>
              </a:rPr>
              <a:t>Activité Différenciation</a:t>
            </a:r>
            <a:endParaRPr>
              <a:solidFill>
                <a:srgbClr val="1C4587"/>
              </a:solidFill>
            </a:endParaRPr>
          </a:p>
        </p:txBody>
      </p:sp>
      <p:sp>
        <p:nvSpPr>
          <p:cNvPr id="1030" name="Google Shape;1030;p98"/>
          <p:cNvSpPr txBox="1"/>
          <p:nvPr>
            <p:ph idx="1" type="body"/>
          </p:nvPr>
        </p:nvSpPr>
        <p:spPr>
          <a:xfrm>
            <a:off x="274529" y="643875"/>
            <a:ext cx="8802563" cy="4292398"/>
          </a:xfrm>
          <a:prstGeom prst="rect">
            <a:avLst/>
          </a:prstGeom>
          <a:noFill/>
          <a:ln>
            <a:noFill/>
          </a:ln>
        </p:spPr>
        <p:txBody>
          <a:bodyPr anchorCtr="0" anchor="t" bIns="91425" lIns="91425" spcFirstLastPara="1" rIns="91425" wrap="square" tIns="91425">
            <a:normAutofit fontScale="85000" lnSpcReduction="10000"/>
          </a:bodyPr>
          <a:lstStyle/>
          <a:p>
            <a:pPr indent="-342900" lvl="0" marL="457200" rtl="0" algn="l">
              <a:lnSpc>
                <a:spcPct val="150000"/>
              </a:lnSpc>
              <a:spcBef>
                <a:spcPts val="0"/>
              </a:spcBef>
              <a:spcAft>
                <a:spcPts val="0"/>
              </a:spcAft>
              <a:buSzPct val="117647"/>
              <a:buChar char="●"/>
            </a:pPr>
            <a:r>
              <a:rPr lang="fr"/>
              <a:t>Tirage de Contraintes</a:t>
            </a:r>
            <a:endParaRPr/>
          </a:p>
          <a:p>
            <a:pPr indent="-317500" lvl="1" marL="914400" rtl="0" algn="l">
              <a:lnSpc>
                <a:spcPct val="150000"/>
              </a:lnSpc>
              <a:spcBef>
                <a:spcPts val="0"/>
              </a:spcBef>
              <a:spcAft>
                <a:spcPts val="0"/>
              </a:spcAft>
              <a:buSzPct val="117647"/>
              <a:buChar char="○"/>
            </a:pPr>
            <a:r>
              <a:rPr b="1" lang="fr"/>
              <a:t>1 activité</a:t>
            </a:r>
            <a:endParaRPr b="1"/>
          </a:p>
          <a:p>
            <a:pPr indent="-317500" lvl="1" marL="914400" rtl="0" algn="l">
              <a:lnSpc>
                <a:spcPct val="150000"/>
              </a:lnSpc>
              <a:spcBef>
                <a:spcPts val="0"/>
              </a:spcBef>
              <a:spcAft>
                <a:spcPts val="0"/>
              </a:spcAft>
              <a:buSzPct val="117647"/>
              <a:buChar char="○"/>
            </a:pPr>
            <a:r>
              <a:rPr b="1" lang="fr"/>
              <a:t>1 axe de différenciation</a:t>
            </a:r>
            <a:endParaRPr b="1"/>
          </a:p>
          <a:p>
            <a:pPr indent="-317500" lvl="1" marL="914400" rtl="0" algn="l">
              <a:lnSpc>
                <a:spcPct val="150000"/>
              </a:lnSpc>
              <a:spcBef>
                <a:spcPts val="0"/>
              </a:spcBef>
              <a:spcAft>
                <a:spcPts val="0"/>
              </a:spcAft>
              <a:buSzPct val="117647"/>
              <a:buChar char="○"/>
            </a:pPr>
            <a:r>
              <a:rPr lang="fr"/>
              <a:t>1 niveau de différenciation</a:t>
            </a:r>
            <a:endParaRPr/>
          </a:p>
          <a:p>
            <a:pPr indent="-317500" lvl="1" marL="914400" rtl="0" algn="l">
              <a:lnSpc>
                <a:spcPct val="150000"/>
              </a:lnSpc>
              <a:spcBef>
                <a:spcPts val="0"/>
              </a:spcBef>
              <a:spcAft>
                <a:spcPts val="0"/>
              </a:spcAft>
              <a:buSzPct val="117647"/>
              <a:buChar char="○"/>
            </a:pPr>
            <a:r>
              <a:rPr b="1" lang="fr"/>
              <a:t>1 besoin</a:t>
            </a:r>
            <a:endParaRPr b="1"/>
          </a:p>
          <a:p>
            <a:pPr indent="0" lvl="0" marL="0" rtl="0" algn="ctr">
              <a:lnSpc>
                <a:spcPct val="150000"/>
              </a:lnSpc>
              <a:spcBef>
                <a:spcPts val="1200"/>
              </a:spcBef>
              <a:spcAft>
                <a:spcPts val="0"/>
              </a:spcAft>
              <a:buSzPct val="88235"/>
              <a:buNone/>
            </a:pPr>
            <a:r>
              <a:rPr lang="fr" sz="2400">
                <a:solidFill>
                  <a:srgbClr val="0070C0"/>
                </a:solidFill>
              </a:rPr>
              <a:t>Présenter l’activité de référence puis l’activité différenciée</a:t>
            </a:r>
            <a:endParaRPr/>
          </a:p>
          <a:p>
            <a:pPr indent="0" lvl="0" marL="0" rtl="0" algn="l">
              <a:lnSpc>
                <a:spcPct val="150000"/>
              </a:lnSpc>
              <a:spcBef>
                <a:spcPts val="2400"/>
              </a:spcBef>
              <a:spcAft>
                <a:spcPts val="0"/>
              </a:spcAft>
              <a:buSzPct val="117647"/>
              <a:buNone/>
            </a:pPr>
            <a:r>
              <a:rPr lang="fr"/>
              <a:t>Groupe 1 : </a:t>
            </a:r>
            <a:r>
              <a:rPr lang="fr">
                <a:solidFill>
                  <a:srgbClr val="7030A0"/>
                </a:solidFill>
              </a:rPr>
              <a:t>accès limité au langage écrit </a:t>
            </a:r>
            <a:r>
              <a:rPr lang="fr"/>
              <a:t>– compréhension de texte - </a:t>
            </a:r>
            <a:r>
              <a:rPr b="1" lang="fr">
                <a:solidFill>
                  <a:srgbClr val="00B050"/>
                </a:solidFill>
              </a:rPr>
              <a:t>structures</a:t>
            </a:r>
            <a:endParaRPr/>
          </a:p>
          <a:p>
            <a:pPr indent="0" lvl="0" marL="0" rtl="0" algn="l">
              <a:lnSpc>
                <a:spcPct val="150000"/>
              </a:lnSpc>
              <a:spcBef>
                <a:spcPts val="2400"/>
              </a:spcBef>
              <a:spcAft>
                <a:spcPts val="0"/>
              </a:spcAft>
              <a:buSzPct val="117647"/>
              <a:buNone/>
            </a:pPr>
            <a:r>
              <a:rPr lang="fr"/>
              <a:t>Groupe 2 : </a:t>
            </a:r>
            <a:r>
              <a:rPr lang="fr">
                <a:solidFill>
                  <a:srgbClr val="7030A0"/>
                </a:solidFill>
              </a:rPr>
              <a:t>accès au graphisme difficile </a:t>
            </a:r>
            <a:r>
              <a:rPr lang="fr"/>
              <a:t>– production d’une trace écrite en sciences - </a:t>
            </a:r>
            <a:r>
              <a:rPr b="1" lang="fr">
                <a:solidFill>
                  <a:srgbClr val="00B050"/>
                </a:solidFill>
              </a:rPr>
              <a:t>productions</a:t>
            </a:r>
            <a:endParaRPr/>
          </a:p>
          <a:p>
            <a:pPr indent="0" lvl="0" marL="0" rtl="0" algn="l">
              <a:lnSpc>
                <a:spcPct val="150000"/>
              </a:lnSpc>
              <a:spcBef>
                <a:spcPts val="2400"/>
              </a:spcBef>
              <a:spcAft>
                <a:spcPts val="1200"/>
              </a:spcAft>
              <a:buSzPct val="117647"/>
              <a:buNone/>
            </a:pPr>
            <a:r>
              <a:rPr lang="fr"/>
              <a:t>Groupe 3 : </a:t>
            </a:r>
            <a:r>
              <a:rPr lang="fr">
                <a:solidFill>
                  <a:srgbClr val="7030A0"/>
                </a:solidFill>
              </a:rPr>
              <a:t>capacité d’attention faible </a:t>
            </a:r>
            <a:r>
              <a:rPr lang="fr"/>
              <a:t>– résolution de problème - </a:t>
            </a:r>
            <a:r>
              <a:rPr b="1" lang="fr">
                <a:solidFill>
                  <a:srgbClr val="00B050"/>
                </a:solidFill>
              </a:rPr>
              <a:t>processus</a:t>
            </a:r>
            <a:endParaRPr b="1">
              <a:solidFill>
                <a:srgbClr val="00B050"/>
              </a:solidFill>
            </a:endParaRPr>
          </a:p>
        </p:txBody>
      </p:sp>
      <p:pic>
        <p:nvPicPr>
          <p:cNvPr id="1031" name="Google Shape;1031;p98"/>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032" name="Google Shape;1032;p98"/>
          <p:cNvPicPr preferRelativeResize="0"/>
          <p:nvPr/>
        </p:nvPicPr>
        <p:blipFill rotWithShape="1">
          <a:blip r:embed="rId4">
            <a:alphaModFix/>
          </a:blip>
          <a:srcRect b="15405" l="0" r="0" t="21251"/>
          <a:stretch/>
        </p:blipFill>
        <p:spPr>
          <a:xfrm>
            <a:off x="8127525" y="0"/>
            <a:ext cx="1016475" cy="643875"/>
          </a:xfrm>
          <a:prstGeom prst="rect">
            <a:avLst/>
          </a:prstGeom>
          <a:noFill/>
          <a:ln>
            <a:noFill/>
          </a:ln>
        </p:spPr>
      </p:pic>
      <p:pic>
        <p:nvPicPr>
          <p:cNvPr descr="Résultat d’images pour minuteur 10 minutes" id="1033" name="Google Shape;1033;p98"/>
          <p:cNvPicPr preferRelativeResize="0"/>
          <p:nvPr/>
        </p:nvPicPr>
        <p:blipFill rotWithShape="1">
          <a:blip r:embed="rId5">
            <a:alphaModFix/>
          </a:blip>
          <a:srcRect b="0" l="0" r="0" t="0"/>
          <a:stretch/>
        </p:blipFill>
        <p:spPr>
          <a:xfrm>
            <a:off x="7630875" y="82101"/>
            <a:ext cx="1440598" cy="14405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0">
                                            <p:txEl>
                                              <p:pRg end="0" st="0"/>
                                            </p:txEl>
                                          </p:spTgt>
                                        </p:tgtEl>
                                        <p:attrNameLst>
                                          <p:attrName>style.visibility</p:attrName>
                                        </p:attrNameLst>
                                      </p:cBhvr>
                                      <p:to>
                                        <p:strVal val="visible"/>
                                      </p:to>
                                    </p:set>
                                    <p:animEffect filter="fade" transition="in">
                                      <p:cBhvr>
                                        <p:cTn dur="1100"/>
                                        <p:tgtEl>
                                          <p:spTgt spid="103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0">
                                            <p:txEl>
                                              <p:pRg end="1" st="1"/>
                                            </p:txEl>
                                          </p:spTgt>
                                        </p:tgtEl>
                                        <p:attrNameLst>
                                          <p:attrName>style.visibility</p:attrName>
                                        </p:attrNameLst>
                                      </p:cBhvr>
                                      <p:to>
                                        <p:strVal val="visible"/>
                                      </p:to>
                                    </p:set>
                                    <p:animEffect filter="fade" transition="in">
                                      <p:cBhvr>
                                        <p:cTn dur="1100"/>
                                        <p:tgtEl>
                                          <p:spTgt spid="103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0">
                                            <p:txEl>
                                              <p:pRg end="2" st="2"/>
                                            </p:txEl>
                                          </p:spTgt>
                                        </p:tgtEl>
                                        <p:attrNameLst>
                                          <p:attrName>style.visibility</p:attrName>
                                        </p:attrNameLst>
                                      </p:cBhvr>
                                      <p:to>
                                        <p:strVal val="visible"/>
                                      </p:to>
                                    </p:set>
                                    <p:animEffect filter="fade" transition="in">
                                      <p:cBhvr>
                                        <p:cTn dur="1100"/>
                                        <p:tgtEl>
                                          <p:spTgt spid="103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0">
                                            <p:txEl>
                                              <p:pRg end="3" st="3"/>
                                            </p:txEl>
                                          </p:spTgt>
                                        </p:tgtEl>
                                        <p:attrNameLst>
                                          <p:attrName>style.visibility</p:attrName>
                                        </p:attrNameLst>
                                      </p:cBhvr>
                                      <p:to>
                                        <p:strVal val="visible"/>
                                      </p:to>
                                    </p:set>
                                    <p:animEffect filter="fade" transition="in">
                                      <p:cBhvr>
                                        <p:cTn dur="1100"/>
                                        <p:tgtEl>
                                          <p:spTgt spid="103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0">
                                            <p:txEl>
                                              <p:pRg end="4" st="4"/>
                                            </p:txEl>
                                          </p:spTgt>
                                        </p:tgtEl>
                                        <p:attrNameLst>
                                          <p:attrName>style.visibility</p:attrName>
                                        </p:attrNameLst>
                                      </p:cBhvr>
                                      <p:to>
                                        <p:strVal val="visible"/>
                                      </p:to>
                                    </p:set>
                                    <p:animEffect filter="fade" transition="in">
                                      <p:cBhvr>
                                        <p:cTn dur="1100"/>
                                        <p:tgtEl>
                                          <p:spTgt spid="103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0">
                                            <p:txEl>
                                              <p:pRg end="5" st="5"/>
                                            </p:txEl>
                                          </p:spTgt>
                                        </p:tgtEl>
                                        <p:attrNameLst>
                                          <p:attrName>style.visibility</p:attrName>
                                        </p:attrNameLst>
                                      </p:cBhvr>
                                      <p:to>
                                        <p:strVal val="visible"/>
                                      </p:to>
                                    </p:set>
                                    <p:animEffect filter="fade" transition="in">
                                      <p:cBhvr>
                                        <p:cTn dur="1100"/>
                                        <p:tgtEl>
                                          <p:spTgt spid="103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0">
                                            <p:txEl>
                                              <p:pRg end="6" st="6"/>
                                            </p:txEl>
                                          </p:spTgt>
                                        </p:tgtEl>
                                        <p:attrNameLst>
                                          <p:attrName>style.visibility</p:attrName>
                                        </p:attrNameLst>
                                      </p:cBhvr>
                                      <p:to>
                                        <p:strVal val="visible"/>
                                      </p:to>
                                    </p:set>
                                    <p:animEffect filter="fade" transition="in">
                                      <p:cBhvr>
                                        <p:cTn dur="1100"/>
                                        <p:tgtEl>
                                          <p:spTgt spid="103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0">
                                            <p:txEl>
                                              <p:pRg end="7" st="7"/>
                                            </p:txEl>
                                          </p:spTgt>
                                        </p:tgtEl>
                                        <p:attrNameLst>
                                          <p:attrName>style.visibility</p:attrName>
                                        </p:attrNameLst>
                                      </p:cBhvr>
                                      <p:to>
                                        <p:strVal val="visible"/>
                                      </p:to>
                                    </p:set>
                                    <p:animEffect filter="fade" transition="in">
                                      <p:cBhvr>
                                        <p:cTn dur="1100"/>
                                        <p:tgtEl>
                                          <p:spTgt spid="103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0">
                                            <p:txEl>
                                              <p:pRg end="8" st="8"/>
                                            </p:txEl>
                                          </p:spTgt>
                                        </p:tgtEl>
                                        <p:attrNameLst>
                                          <p:attrName>style.visibility</p:attrName>
                                        </p:attrNameLst>
                                      </p:cBhvr>
                                      <p:to>
                                        <p:strVal val="visible"/>
                                      </p:to>
                                    </p:set>
                                    <p:animEffect filter="fade" transition="in">
                                      <p:cBhvr>
                                        <p:cTn dur="1100"/>
                                        <p:tgtEl>
                                          <p:spTgt spid="1030">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pic>
        <p:nvPicPr>
          <p:cNvPr id="1038" name="Google Shape;1038;p99"/>
          <p:cNvPicPr preferRelativeResize="0"/>
          <p:nvPr/>
        </p:nvPicPr>
        <p:blipFill rotWithShape="1">
          <a:blip r:embed="rId3">
            <a:alphaModFix/>
          </a:blip>
          <a:srcRect b="0" l="0" r="0" t="0"/>
          <a:stretch/>
        </p:blipFill>
        <p:spPr>
          <a:xfrm>
            <a:off x="0" y="0"/>
            <a:ext cx="1060100" cy="485350"/>
          </a:xfrm>
          <a:prstGeom prst="rect">
            <a:avLst/>
          </a:prstGeom>
          <a:noFill/>
          <a:ln>
            <a:noFill/>
          </a:ln>
        </p:spPr>
      </p:pic>
      <p:pic>
        <p:nvPicPr>
          <p:cNvPr id="1039" name="Google Shape;1039;p99"/>
          <p:cNvPicPr preferRelativeResize="0"/>
          <p:nvPr/>
        </p:nvPicPr>
        <p:blipFill rotWithShape="1">
          <a:blip r:embed="rId4">
            <a:alphaModFix/>
          </a:blip>
          <a:srcRect b="15405" l="0" r="0" t="21251"/>
          <a:stretch/>
        </p:blipFill>
        <p:spPr>
          <a:xfrm>
            <a:off x="8239888" y="0"/>
            <a:ext cx="904112" cy="572700"/>
          </a:xfrm>
          <a:prstGeom prst="rect">
            <a:avLst/>
          </a:prstGeom>
          <a:noFill/>
          <a:ln>
            <a:noFill/>
          </a:ln>
        </p:spPr>
      </p:pic>
      <p:pic>
        <p:nvPicPr>
          <p:cNvPr id="1040" name="Google Shape;1040;p99"/>
          <p:cNvPicPr preferRelativeResize="0"/>
          <p:nvPr/>
        </p:nvPicPr>
        <p:blipFill rotWithShape="1">
          <a:blip r:embed="rId5">
            <a:alphaModFix/>
          </a:blip>
          <a:srcRect b="0" l="0" r="0" t="0"/>
          <a:stretch/>
        </p:blipFill>
        <p:spPr>
          <a:xfrm>
            <a:off x="859225" y="485350"/>
            <a:ext cx="7425525" cy="4697300"/>
          </a:xfrm>
          <a:prstGeom prst="rect">
            <a:avLst/>
          </a:prstGeom>
          <a:noFill/>
          <a:ln>
            <a:noFill/>
          </a:ln>
        </p:spPr>
      </p:pic>
      <p:sp>
        <p:nvSpPr>
          <p:cNvPr id="1041" name="Google Shape;1041;p99"/>
          <p:cNvSpPr txBox="1"/>
          <p:nvPr>
            <p:ph type="title"/>
          </p:nvPr>
        </p:nvSpPr>
        <p:spPr>
          <a:xfrm>
            <a:off x="1181388" y="280950"/>
            <a:ext cx="6594000" cy="691500"/>
          </a:xfrm>
          <a:prstGeom prst="rect">
            <a:avLst/>
          </a:prstGeom>
          <a:solidFill>
            <a:srgbClr val="B6D7A8"/>
          </a:solidFill>
          <a:ln cap="flat" cmpd="sng" w="9525">
            <a:solidFill>
              <a:schemeClr val="dk1"/>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500"/>
              <a:buNone/>
            </a:pPr>
            <a:r>
              <a:rPr lang="fr">
                <a:solidFill>
                  <a:srgbClr val="1C4587"/>
                </a:solidFill>
              </a:rPr>
              <a:t>Moyens de différenciation</a:t>
            </a:r>
            <a:endParaRPr>
              <a:solidFill>
                <a:srgbClr val="1C4587"/>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tanaka dajungle</dc:creator>
</cp:coreProperties>
</file>